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31"/>
  </p:notesMasterIdLst>
  <p:handoutMasterIdLst>
    <p:handoutMasterId r:id="rId32"/>
  </p:handoutMasterIdLst>
  <p:sldIdLst>
    <p:sldId id="1162" r:id="rId2"/>
    <p:sldId id="1163" r:id="rId3"/>
    <p:sldId id="1098" r:id="rId4"/>
    <p:sldId id="1042" r:id="rId5"/>
    <p:sldId id="1061" r:id="rId6"/>
    <p:sldId id="1130" r:id="rId7"/>
    <p:sldId id="1131" r:id="rId8"/>
    <p:sldId id="1117" r:id="rId9"/>
    <p:sldId id="1118" r:id="rId10"/>
    <p:sldId id="1064" r:id="rId11"/>
    <p:sldId id="1133" r:id="rId12"/>
    <p:sldId id="1144" r:id="rId13"/>
    <p:sldId id="1142" r:id="rId14"/>
    <p:sldId id="1143" r:id="rId15"/>
    <p:sldId id="1158" r:id="rId16"/>
    <p:sldId id="1148" r:id="rId17"/>
    <p:sldId id="1149" r:id="rId18"/>
    <p:sldId id="1160" r:id="rId19"/>
    <p:sldId id="1161" r:id="rId20"/>
    <p:sldId id="1141" r:id="rId21"/>
    <p:sldId id="1152" r:id="rId22"/>
    <p:sldId id="1153" r:id="rId23"/>
    <p:sldId id="1154" r:id="rId24"/>
    <p:sldId id="1155" r:id="rId25"/>
    <p:sldId id="1156" r:id="rId26"/>
    <p:sldId id="1138" r:id="rId27"/>
    <p:sldId id="1157" r:id="rId28"/>
    <p:sldId id="1139" r:id="rId29"/>
    <p:sldId id="963" r:id="rId30"/>
  </p:sldIdLst>
  <p:sldSz cx="12192000" cy="6858000"/>
  <p:notesSz cx="6797675" cy="9926638"/>
  <p:defaultTextStyle>
    <a:defPPr>
      <a:defRPr lang="es-ES"/>
    </a:defPPr>
    <a:lvl1pPr algn="l" rtl="0" fontAlgn="base">
      <a:spcBef>
        <a:spcPct val="20000"/>
      </a:spcBef>
      <a:spcAft>
        <a:spcPct val="0"/>
      </a:spcAft>
      <a:defRPr sz="2400" kern="1200">
        <a:solidFill>
          <a:schemeClr val="tx1"/>
        </a:solidFill>
        <a:latin typeface="Times New Roman" pitchFamily="18" charset="0"/>
        <a:ea typeface="+mn-ea"/>
        <a:cs typeface="+mn-cs"/>
      </a:defRPr>
    </a:lvl1pPr>
    <a:lvl2pPr marL="457200" algn="l" rtl="0" fontAlgn="base">
      <a:spcBef>
        <a:spcPct val="20000"/>
      </a:spcBef>
      <a:spcAft>
        <a:spcPct val="0"/>
      </a:spcAft>
      <a:defRPr sz="2400" kern="1200">
        <a:solidFill>
          <a:schemeClr val="tx1"/>
        </a:solidFill>
        <a:latin typeface="Times New Roman" pitchFamily="18" charset="0"/>
        <a:ea typeface="+mn-ea"/>
        <a:cs typeface="+mn-cs"/>
      </a:defRPr>
    </a:lvl2pPr>
    <a:lvl3pPr marL="914400" algn="l" rtl="0" fontAlgn="base">
      <a:spcBef>
        <a:spcPct val="20000"/>
      </a:spcBef>
      <a:spcAft>
        <a:spcPct val="0"/>
      </a:spcAft>
      <a:defRPr sz="2400" kern="1200">
        <a:solidFill>
          <a:schemeClr val="tx1"/>
        </a:solidFill>
        <a:latin typeface="Times New Roman" pitchFamily="18" charset="0"/>
        <a:ea typeface="+mn-ea"/>
        <a:cs typeface="+mn-cs"/>
      </a:defRPr>
    </a:lvl3pPr>
    <a:lvl4pPr marL="1371600" algn="l" rtl="0" fontAlgn="base">
      <a:spcBef>
        <a:spcPct val="20000"/>
      </a:spcBef>
      <a:spcAft>
        <a:spcPct val="0"/>
      </a:spcAft>
      <a:defRPr sz="2400" kern="1200">
        <a:solidFill>
          <a:schemeClr val="tx1"/>
        </a:solidFill>
        <a:latin typeface="Times New Roman" pitchFamily="18" charset="0"/>
        <a:ea typeface="+mn-ea"/>
        <a:cs typeface="+mn-cs"/>
      </a:defRPr>
    </a:lvl4pPr>
    <a:lvl5pPr marL="1828800" algn="l" rtl="0" fontAlgn="base">
      <a:spcBef>
        <a:spcPct val="2000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C00"/>
    <a:srgbClr val="006699"/>
    <a:srgbClr val="080808"/>
    <a:srgbClr val="003366"/>
    <a:srgbClr val="242852"/>
    <a:srgbClr val="000000"/>
    <a:srgbClr val="FFFF99"/>
    <a:srgbClr val="FF5050"/>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82" autoAdjust="0"/>
    <p:restoredTop sz="95630" autoAdjust="0"/>
  </p:normalViewPr>
  <p:slideViewPr>
    <p:cSldViewPr>
      <p:cViewPr varScale="1">
        <p:scale>
          <a:sx n="87" d="100"/>
          <a:sy n="87" d="100"/>
        </p:scale>
        <p:origin x="30" y="32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480"/>
    </p:cViewPr>
  </p:sorterViewPr>
  <p:notesViewPr>
    <p:cSldViewPr>
      <p:cViewPr varScale="1">
        <p:scale>
          <a:sx n="78" d="100"/>
          <a:sy n="78" d="100"/>
        </p:scale>
        <p:origin x="-2106" y="-8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45659" cy="49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vl1pPr>
          </a:lstStyle>
          <a:p>
            <a:pPr>
              <a:defRPr/>
            </a:pPr>
            <a:endParaRPr lang="es-ES"/>
          </a:p>
        </p:txBody>
      </p:sp>
      <p:sp>
        <p:nvSpPr>
          <p:cNvPr id="27651" name="Rectangle 3"/>
          <p:cNvSpPr>
            <a:spLocks noGrp="1" noChangeArrowheads="1"/>
          </p:cNvSpPr>
          <p:nvPr>
            <p:ph type="dt" sz="quarter" idx="1"/>
          </p:nvPr>
        </p:nvSpPr>
        <p:spPr bwMode="auto">
          <a:xfrm>
            <a:off x="3852016" y="0"/>
            <a:ext cx="2945659" cy="49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vl1pPr>
          </a:lstStyle>
          <a:p>
            <a:pPr>
              <a:defRPr/>
            </a:pPr>
            <a:endParaRPr lang="es-ES"/>
          </a:p>
        </p:txBody>
      </p:sp>
      <p:sp>
        <p:nvSpPr>
          <p:cNvPr id="27652" name="Rectangle 4"/>
          <p:cNvSpPr>
            <a:spLocks noGrp="1" noChangeArrowheads="1"/>
          </p:cNvSpPr>
          <p:nvPr>
            <p:ph type="ftr" sz="quarter" idx="2"/>
          </p:nvPr>
        </p:nvSpPr>
        <p:spPr bwMode="auto">
          <a:xfrm>
            <a:off x="0" y="9430388"/>
            <a:ext cx="2945659" cy="4962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vl1pPr>
          </a:lstStyle>
          <a:p>
            <a:pPr>
              <a:defRPr/>
            </a:pPr>
            <a:endParaRPr lang="es-ES"/>
          </a:p>
        </p:txBody>
      </p:sp>
      <p:sp>
        <p:nvSpPr>
          <p:cNvPr id="27653" name="Rectangle 5"/>
          <p:cNvSpPr>
            <a:spLocks noGrp="1" noChangeArrowheads="1"/>
          </p:cNvSpPr>
          <p:nvPr>
            <p:ph type="sldNum" sz="quarter" idx="3"/>
          </p:nvPr>
        </p:nvSpPr>
        <p:spPr bwMode="auto">
          <a:xfrm>
            <a:off x="3852016" y="9430388"/>
            <a:ext cx="2945659" cy="4962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vl1pPr>
          </a:lstStyle>
          <a:p>
            <a:pPr>
              <a:defRPr/>
            </a:pPr>
            <a:fld id="{B344EEE4-080D-4B00-89B5-CED805E34AE7}" type="slidenum">
              <a:rPr lang="es-ES"/>
              <a:pPr>
                <a:defRPr/>
              </a:pPr>
              <a:t>‹#›</a:t>
            </a:fld>
            <a:endParaRPr lang="es-ES"/>
          </a:p>
        </p:txBody>
      </p:sp>
    </p:spTree>
    <p:extLst>
      <p:ext uri="{BB962C8B-B14F-4D97-AF65-F5344CB8AC3E}">
        <p14:creationId xmlns:p14="http://schemas.microsoft.com/office/powerpoint/2010/main" val="114270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45659" cy="4670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vl1pPr>
          </a:lstStyle>
          <a:p>
            <a:pPr>
              <a:defRPr/>
            </a:pPr>
            <a:endParaRPr lang="es-ES"/>
          </a:p>
        </p:txBody>
      </p:sp>
      <p:sp>
        <p:nvSpPr>
          <p:cNvPr id="41987" name="Rectangle 3"/>
          <p:cNvSpPr>
            <a:spLocks noGrp="1" noChangeArrowheads="1"/>
          </p:cNvSpPr>
          <p:nvPr>
            <p:ph type="dt" idx="1"/>
          </p:nvPr>
        </p:nvSpPr>
        <p:spPr bwMode="auto">
          <a:xfrm>
            <a:off x="3852016" y="0"/>
            <a:ext cx="2945659" cy="4670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vl1pPr>
          </a:lstStyle>
          <a:p>
            <a:pPr>
              <a:defRPr/>
            </a:pPr>
            <a:endParaRPr lang="es-ES"/>
          </a:p>
        </p:txBody>
      </p:sp>
      <p:sp>
        <p:nvSpPr>
          <p:cNvPr id="147460" name="Rectangle 4"/>
          <p:cNvSpPr>
            <a:spLocks noGrp="1" noRot="1" noChangeAspect="1" noChangeArrowheads="1" noTextEdit="1"/>
          </p:cNvSpPr>
          <p:nvPr>
            <p:ph type="sldImg" idx="2"/>
          </p:nvPr>
        </p:nvSpPr>
        <p:spPr bwMode="auto">
          <a:xfrm>
            <a:off x="147638" y="777875"/>
            <a:ext cx="6502400" cy="36591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9" name="Rectangle 5"/>
          <p:cNvSpPr>
            <a:spLocks noGrp="1" noChangeArrowheads="1"/>
          </p:cNvSpPr>
          <p:nvPr>
            <p:ph type="body" sz="quarter" idx="3"/>
          </p:nvPr>
        </p:nvSpPr>
        <p:spPr bwMode="auto">
          <a:xfrm>
            <a:off x="906357" y="4748439"/>
            <a:ext cx="4984962" cy="44370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41990" name="Rectangle 6"/>
          <p:cNvSpPr>
            <a:spLocks noGrp="1" noChangeArrowheads="1"/>
          </p:cNvSpPr>
          <p:nvPr>
            <p:ph type="ftr" sz="quarter" idx="4"/>
          </p:nvPr>
        </p:nvSpPr>
        <p:spPr bwMode="auto">
          <a:xfrm>
            <a:off x="0" y="9419034"/>
            <a:ext cx="2945659" cy="54490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vl1pPr>
          </a:lstStyle>
          <a:p>
            <a:pPr>
              <a:defRPr/>
            </a:pPr>
            <a:endParaRPr lang="es-ES"/>
          </a:p>
        </p:txBody>
      </p:sp>
      <p:sp>
        <p:nvSpPr>
          <p:cNvPr id="41991" name="Rectangle 7"/>
          <p:cNvSpPr>
            <a:spLocks noGrp="1" noChangeArrowheads="1"/>
          </p:cNvSpPr>
          <p:nvPr>
            <p:ph type="sldNum" sz="quarter" idx="5"/>
          </p:nvPr>
        </p:nvSpPr>
        <p:spPr bwMode="auto">
          <a:xfrm>
            <a:off x="3852016" y="9419034"/>
            <a:ext cx="2945659" cy="54490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vl1pPr>
          </a:lstStyle>
          <a:p>
            <a:pPr>
              <a:defRPr/>
            </a:pPr>
            <a:fld id="{B37EBD05-3A66-4B1C-8F47-B3847F0AE29D}" type="slidenum">
              <a:rPr lang="es-ES"/>
              <a:pPr>
                <a:defRPr/>
              </a:pPr>
              <a:t>‹#›</a:t>
            </a:fld>
            <a:endParaRPr lang="es-ES"/>
          </a:p>
        </p:txBody>
      </p:sp>
    </p:spTree>
    <p:extLst>
      <p:ext uri="{BB962C8B-B14F-4D97-AF65-F5344CB8AC3E}">
        <p14:creationId xmlns:p14="http://schemas.microsoft.com/office/powerpoint/2010/main" val="2832717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F1DD368-CC5B-4595-8D89-D6A251703846}" type="slidenum">
              <a:rPr lang="es-ES" altLang="es-ES" smtClean="0"/>
              <a:pPr eaLnBrk="1" hangingPunct="1">
                <a:spcBef>
                  <a:spcPct val="0"/>
                </a:spcBef>
              </a:pPr>
              <a:t>3</a:t>
            </a:fld>
            <a:endParaRPr lang="es-ES" altLang="es-ES" dirty="0" smtClean="0"/>
          </a:p>
        </p:txBody>
      </p:sp>
      <p:sp>
        <p:nvSpPr>
          <p:cNvPr id="161795" name="Rectangle 2"/>
          <p:cNvSpPr>
            <a:spLocks noGrp="1" noRot="1" noChangeAspect="1" noChangeArrowheads="1" noTextEdit="1"/>
          </p:cNvSpPr>
          <p:nvPr>
            <p:ph type="sldImg"/>
          </p:nvPr>
        </p:nvSpPr>
        <p:spPr>
          <a:xfrm>
            <a:off x="147638" y="777875"/>
            <a:ext cx="6502400" cy="3659188"/>
          </a:xfrm>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s-ES" altLang="es-ES" sz="1000" dirty="0" smtClean="0">
              <a:latin typeface="Verdana" pitchFamily="34" charset="0"/>
            </a:endParaRPr>
          </a:p>
        </p:txBody>
      </p:sp>
    </p:spTree>
    <p:extLst>
      <p:ext uri="{BB962C8B-B14F-4D97-AF65-F5344CB8AC3E}">
        <p14:creationId xmlns:p14="http://schemas.microsoft.com/office/powerpoint/2010/main" val="2637897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F1DD368-CC5B-4595-8D89-D6A251703846}" type="slidenum">
              <a:rPr lang="es-ES" altLang="es-ES" smtClean="0"/>
              <a:pPr eaLnBrk="1" hangingPunct="1">
                <a:spcBef>
                  <a:spcPct val="0"/>
                </a:spcBef>
              </a:pPr>
              <a:t>12</a:t>
            </a:fld>
            <a:endParaRPr lang="es-ES" altLang="es-ES" smtClean="0"/>
          </a:p>
        </p:txBody>
      </p:sp>
      <p:sp>
        <p:nvSpPr>
          <p:cNvPr id="161795" name="Rectangle 2"/>
          <p:cNvSpPr>
            <a:spLocks noGrp="1" noRot="1" noChangeAspect="1" noChangeArrowheads="1" noTextEdit="1"/>
          </p:cNvSpPr>
          <p:nvPr>
            <p:ph type="sldImg"/>
          </p:nvPr>
        </p:nvSpPr>
        <p:spPr>
          <a:xfrm>
            <a:off x="147638" y="777875"/>
            <a:ext cx="6502400" cy="3659188"/>
          </a:xfrm>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pPr algn="just" eaLnBrk="1" hangingPunct="1"/>
            <a:r>
              <a:rPr lang="es-ES" altLang="es-ES" sz="1000" b="1" smtClean="0">
                <a:latin typeface="Verdana" pitchFamily="34" charset="0"/>
                <a:cs typeface="Arial" pitchFamily="34" charset="0"/>
              </a:rPr>
              <a:t>1. EL ORIGEN DEL DEBATE</a:t>
            </a:r>
          </a:p>
          <a:p>
            <a:pPr algn="just" eaLnBrk="1" hangingPunct="1"/>
            <a:r>
              <a:rPr lang="es-ES" altLang="es-ES" sz="1000" smtClean="0">
                <a:latin typeface="Verdana" pitchFamily="34" charset="0"/>
                <a:cs typeface="Arial" pitchFamily="34" charset="0"/>
              </a:rPr>
              <a:t> </a:t>
            </a:r>
            <a:endParaRPr lang="es-ES" altLang="es-ES" sz="1000" b="1" smtClean="0">
              <a:latin typeface="Verdana" pitchFamily="34" charset="0"/>
              <a:cs typeface="Arial" pitchFamily="34" charset="0"/>
            </a:endParaRPr>
          </a:p>
          <a:p>
            <a:pPr algn="just" eaLnBrk="1" hangingPunct="1"/>
            <a:r>
              <a:rPr lang="es-ES" altLang="es-ES" sz="1000" smtClean="0">
                <a:latin typeface="Verdana" pitchFamily="34" charset="0"/>
                <a:cs typeface="Arial" pitchFamily="34" charset="0"/>
              </a:rPr>
              <a:t>A lo largo de las dos últimas décadas la comunidad marítima ha sido testigo del proliferar a lo largo de sus puertos y costas de los denominados servicios de tráfico marítimo, en adelante STM. Dentro de las numerosas misiones que a ellos se encomiendan, dos destacan especialmente: el agilizar y optimizar el tráfico portuario dentro de los máximos niveles de seguridad posibles, y la salvaguarda de los intereses del Estado ribereño, previniendo que buques potencialmente peligrosos sean una amenaza para sus costas. En cualquiera de los dos supuestos, la tradicional independencia a la hora de determinar qué rumbo seguir o qué maniobra debe llevar a cabo para evitar un abordaje que ostenta quien está a cargo de la nave, parece ahora verse en cierto grado confinada con la presencia de un tercero, a veces facultado para condicionar o incluso exigir un comportamiento.</a:t>
            </a:r>
            <a:endParaRPr lang="es-ES" altLang="es-ES" sz="1000" b="1" smtClean="0">
              <a:latin typeface="Verdana" pitchFamily="34" charset="0"/>
              <a:cs typeface="Arial" pitchFamily="34"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Desde el origen de la navegación, la facultad de dirección técnica de la navegación siempre ha recaído en la figura del capitán</a:t>
            </a:r>
            <a:r>
              <a:rPr lang="es-ES_tradnl" altLang="es-ES" sz="1000" u="sng" smtClean="0">
                <a:solidFill>
                  <a:srgbClr val="800080"/>
                </a:solidFill>
                <a:latin typeface="Verdana" pitchFamily="34" charset="0"/>
                <a:cs typeface="Arial" pitchFamily="34" charset="0"/>
                <a:hlinkClick r:id="" action="ppaction://noaction"/>
              </a:rPr>
              <a:t>[1]</a:t>
            </a:r>
            <a:r>
              <a:rPr lang="es-ES_tradnl" altLang="es-ES" sz="1000" smtClean="0">
                <a:latin typeface="Verdana" pitchFamily="34" charset="0"/>
                <a:cs typeface="Arial" pitchFamily="34" charset="0"/>
              </a:rPr>
              <a:t>.</a:t>
            </a:r>
            <a:r>
              <a:rPr lang="es-ES_tradnl" altLang="es-ES" sz="1000" i="1" smtClean="0">
                <a:latin typeface="Verdana" pitchFamily="34" charset="0"/>
                <a:cs typeface="Arial" pitchFamily="34" charset="0"/>
              </a:rPr>
              <a:t> </a:t>
            </a:r>
            <a:r>
              <a:rPr lang="es-ES_tradnl" altLang="es-ES" sz="1000" smtClean="0">
                <a:latin typeface="Verdana" pitchFamily="34" charset="0"/>
                <a:cs typeface="Arial" pitchFamily="34" charset="0"/>
              </a:rPr>
              <a:t>Éste está obligado a velar por la seguridad del buque y a prevenir la contaminación del medio marino, decidiendo por si solo y bajo su propia responsabilidad</a:t>
            </a:r>
            <a:r>
              <a:rPr lang="es-ES_tradnl" altLang="es-ES" sz="1000" i="1" smtClean="0">
                <a:latin typeface="Verdana" pitchFamily="34" charset="0"/>
                <a:cs typeface="Arial" pitchFamily="34" charset="0"/>
              </a:rPr>
              <a:t> </a:t>
            </a:r>
            <a:r>
              <a:rPr lang="es-ES_tradnl" altLang="es-ES" sz="1000" smtClean="0">
                <a:latin typeface="Verdana" pitchFamily="34" charset="0"/>
                <a:cs typeface="Arial" pitchFamily="34" charset="0"/>
              </a:rPr>
              <a:t>(GABALDON, RUIZ SOROA, 1999). Ya el Código de Comercio le obliga a dirigir el buque al puerto de destino, solicitar práctico cuando así lo exijan las circunstancias de la navegación, hallarse presente durante las recaladas, tomar el mando en las entradas y salidas de los puertos, canales, ríos, ensenadas y observar todas las reglas para prevenir los abordajes. Posteriormente ha ido sumando una serie de mandatos en forma de reglamentación internacional, la cual actualiza sus deberes en cuanto a la dirección de la nave, en especial el capitulo V del SOLAS, o el Reglamento internacional para prevenir abordajes</a:t>
            </a:r>
            <a:r>
              <a:rPr lang="es-ES_tradnl" altLang="es-ES" sz="1000" u="sng" smtClean="0">
                <a:solidFill>
                  <a:srgbClr val="800080"/>
                </a:solidFill>
                <a:latin typeface="Verdana" pitchFamily="34" charset="0"/>
                <a:cs typeface="Arial" pitchFamily="34" charset="0"/>
                <a:hlinkClick r:id="" action="ppaction://noaction"/>
              </a:rPr>
              <a:t>[2]</a:t>
            </a:r>
            <a:r>
              <a:rPr lang="es-ES_tradnl" altLang="es-ES" sz="1000" smtClean="0">
                <a:latin typeface="Verdana" pitchFamily="34" charset="0"/>
                <a:cs typeface="Arial" pitchFamily="34" charset="0"/>
              </a:rPr>
              <a:t>. Algunos de estos aspectos fueron inicialmente ignorados por el Código de Comercio, como la prevención de la contaminación. De esta forma, ahora el mencionado Capítulo V del SOLAS obliga al capitán a realizar una derrota que tenga en cuenta las medidas de protección del medio marino aplicables.</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Con el avance de las comunicaciones, las funciones comerciales y públicas que durante siglos han ejercido los capitanes se han ido restringiendo poco a poco. Así, es prácticamente inaudito que un capitán contrate un flete o que venda su nave aún encontrándose inmerso dentro de una situación excepcional de innavegabilidad prevista en nuestro Código de Comercio.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A partir de la década de los 60’, una serie de desastres marítimos demostraron que el peligro y la capacidad de sufrir daños no se concentraba en aquéllos que se encontrasen en la nave, sino que sus consecuencias se extendían de forma trágica a las costas próximas. La comunidad internacional se cuestionó si el progreso que facilitaba el transporte de ciertas sustancias contaminantes por vías marítimas, compensaba el riesgo inherente que traía consigo. Surgen entonces instrumentos como el Convenio de intervención en alta mar (CSI), que demuestran la preocupación por parte de los Estrados ribereños ante el peligro potencial, muchas veces desconocido, que supone un buque navegando a la altura de sus costas.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Una de las conclusiones extraídas del análisis de las causas de estos accidentes revelaron las presiones comerciales a las que se ve sometido un capitán. Por ejemplo, en el accidente del TORREY CANYON, P. Rugiati estaba fuertemente presionado para llegar antes de una fecha determinada, por lo que arriesgó su nave ante un paso comprometido con el fin de  no perder tiempo. Con fin de garantizar la independencia de las decisiones del capitán cuando la seguridad del buque se ve comprometida la Regla V/34 del SOLAS establece:</a:t>
            </a:r>
            <a:endParaRPr lang="es-ES_tradnl" altLang="es-ES" sz="1000" smtClean="0">
              <a:latin typeface="Verdana" pitchFamily="34" charset="0"/>
              <a:cs typeface="Times New Roman" pitchFamily="18" charset="0"/>
            </a:endParaRPr>
          </a:p>
          <a:p>
            <a:pPr algn="just" eaLnBrk="1" hangingPunct="1"/>
            <a:r>
              <a:rPr lang="es-ES" altLang="es-ES" sz="1000" smtClean="0">
                <a:solidFill>
                  <a:srgbClr val="0000FF"/>
                </a:solidFill>
                <a:latin typeface="Verdana" pitchFamily="34" charset="0"/>
                <a:cs typeface="Arial" pitchFamily="34" charset="0"/>
              </a:rPr>
              <a:t> </a:t>
            </a:r>
            <a:endParaRPr lang="es-ES" altLang="es-ES" sz="1000" smtClean="0">
              <a:latin typeface="Verdana" pitchFamily="34" charset="0"/>
              <a:cs typeface="Times New Roman" pitchFamily="18" charset="0"/>
            </a:endParaRPr>
          </a:p>
          <a:p>
            <a:pPr algn="ctr" eaLnBrk="1" hangingPunct="1"/>
            <a:r>
              <a:rPr lang="es-ES_tradnl" altLang="es-ES" sz="1000" smtClean="0">
                <a:latin typeface="Verdana" pitchFamily="34" charset="0"/>
                <a:cs typeface="Times New Roman" pitchFamily="18" charset="0"/>
              </a:rPr>
              <a:t>“Ni el propietario, el fletador o la compañía, según se define en la Regla IX/1, que explote el buque, ni cualquier otra persona, impedirá que el capitán del buque adopte o ejecute cualquier decisión que a su juicio sea necesaria para la seguridad de la navegación o la protección del medio marino, ni pondrá obstáculos para que lo haga”</a:t>
            </a:r>
            <a:endParaRPr lang="es-ES_tradnl" altLang="es-ES" sz="1000" smtClean="0">
              <a:solidFill>
                <a:srgbClr val="003300"/>
              </a:solidFill>
              <a:latin typeface="Verdana" pitchFamily="34" charset="0"/>
              <a:cs typeface="Times New Roman" pitchFamily="18" charset="0"/>
            </a:endParaRPr>
          </a:p>
          <a:p>
            <a:pPr algn="ctr" eaLnBrk="1" hangingPunct="1"/>
            <a:r>
              <a:rPr lang="es-ES_tradnl"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Por otra parte, la cada vez mayor preocupación por su entorno, en fase de ignición cuando acontece un siniestro, ha hecho que los Estados ribereños hallan ido adoptando una serie de medidas que limitan la capacidad de decisión del capitán. Luego, mientras por un lado  se pretende disminuir la presión ejercida desde intereses privados, por el otro se incrementa el condicionamiento en busca de la salvaguarda del interés público. Sin duda, de todas las medidas dispuestas, la más controvertida son los servicios de tráfico marítimo, dado que en éstos, la figura de un controlador profesional, muchas veces con experiencia náutica previa, choca directamente con el criterio desde el que hasta ahora decidía totalmente el destino del buque.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Es una evidencia que los STM han sido recibidos por parte de los marinos con cierto grado de desconfianza. En cierta medida es lógico que si desde un STM se emite un mensaje que persiga una acción determinada, el buque recele pues su responsabilidad puede estar comprometida. Además, muchas veces ni desde el buque ni desde el STM se tienen claras las posiciones en las que se encuentran. El barco recibe un mensaje que proviene de un servicio público y aunque se trate exclusivamente de una recomendación, puede pensar que la autoridad espera de él un comportamiento, que de no producirse puede ser motivo de una sanción.  Entre otras incertidumbres</a:t>
            </a:r>
            <a:r>
              <a:rPr lang="es-ES" altLang="es-ES" sz="1000" smtClean="0">
                <a:solidFill>
                  <a:srgbClr val="000000"/>
                </a:solidFill>
                <a:latin typeface="Verdana" pitchFamily="34" charset="0"/>
                <a:cs typeface="Arial" pitchFamily="34" charset="0"/>
              </a:rPr>
              <a:t>, e</a:t>
            </a:r>
            <a:r>
              <a:rPr lang="es-ES" altLang="es-ES" sz="1000" smtClean="0">
                <a:latin typeface="Verdana" pitchFamily="34" charset="0"/>
                <a:cs typeface="Arial" pitchFamily="34" charset="0"/>
              </a:rPr>
              <a:t>l Convenio internacional de responsabilidad civil nacida de daños debidos a contaminación por hidrocarburos (CLC) establece que en caso de siniestro, no podrá imputarse responsabilidad alguna al propietario del buque tanque si se prueba que los daños por contaminación fueron causados por la negligencia de la autoridad responsable en el mantenimiento de luces u otras ayudas a la navegación. El profesor canadiense Edgar Gold hace tiempo que planteó el dilema sobre si los STM son en esencia una ayuda a la navegación tal y como se interpreta en el CLC.</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En las siguientes páginas se tratará de sentar las bases en busca del entendimiento buque/STM, partiendo de la inevitable comparación con el control de tráfico aéreo, para posteriormente abordar las limitaciones del sistema, tanto normativas como técnicas. Establecido el marco de análisis se presentan una serie de propuestas que a juicio del autor traeirían consigo unas importantes mejoras operacionales.</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eaLnBrk="1" hangingPunct="1"/>
            <a:r>
              <a:rPr lang="es-ES" altLang="es-ES" sz="1000" smtClean="0">
                <a:latin typeface="Verdana" pitchFamily="34" charset="0"/>
              </a:rPr>
              <a:t/>
            </a:r>
            <a:br>
              <a:rPr lang="es-ES" altLang="es-ES" sz="1000" smtClean="0">
                <a:latin typeface="Verdana" pitchFamily="34" charset="0"/>
              </a:rPr>
            </a:br>
            <a:r>
              <a:rPr lang="es-ES_tradnl" altLang="es-ES" sz="1000" u="sng" smtClean="0">
                <a:solidFill>
                  <a:srgbClr val="800080"/>
                </a:solidFill>
                <a:latin typeface="Verdana" pitchFamily="34" charset="0"/>
                <a:cs typeface="Times New Roman" pitchFamily="18" charset="0"/>
                <a:hlinkClick r:id="" action="ppaction://noaction"/>
              </a:rPr>
              <a:t>[1]</a:t>
            </a:r>
            <a:r>
              <a:rPr lang="es-ES_tradnl" altLang="es-ES" sz="1000" smtClean="0">
                <a:latin typeface="Verdana" pitchFamily="34" charset="0"/>
                <a:cs typeface="Times New Roman" pitchFamily="18" charset="0"/>
              </a:rPr>
              <a:t> </a:t>
            </a:r>
            <a:r>
              <a:rPr lang="es-ES_tradnl" altLang="es-ES" sz="1000" i="1" smtClean="0">
                <a:latin typeface="Verdana" pitchFamily="34" charset="0"/>
                <a:cs typeface="Times New Roman" pitchFamily="18" charset="0"/>
              </a:rPr>
              <a:t>D</a:t>
            </a:r>
            <a:r>
              <a:rPr lang="es-ES_tradnl" altLang="es-ES" sz="1000" i="1" smtClean="0">
                <a:latin typeface="Verdana" pitchFamily="34" charset="0"/>
                <a:cs typeface="Arial" pitchFamily="34" charset="0"/>
              </a:rPr>
              <a:t>el latín caput, capitis “cabeza”</a:t>
            </a:r>
            <a:endParaRPr lang="es-ES_tradnl" altLang="es-ES" sz="1000" smtClean="0">
              <a:latin typeface="Verdana" pitchFamily="34" charset="0"/>
              <a:cs typeface="Times New Roman" pitchFamily="18" charset="0"/>
            </a:endParaRPr>
          </a:p>
          <a:p>
            <a:pPr eaLnBrk="1" hangingPunct="1"/>
            <a:r>
              <a:rPr lang="es-ES_tradnl" altLang="es-ES" sz="1000" i="1" smtClean="0">
                <a:latin typeface="Verdana" pitchFamily="34" charset="0"/>
                <a:cs typeface="Times New Roman" pitchFamily="18" charset="0"/>
              </a:rPr>
              <a:t> </a:t>
            </a:r>
            <a:endParaRPr lang="es-ES_tradnl" altLang="es-ES" sz="1000" smtClean="0">
              <a:latin typeface="Verdana" pitchFamily="34" charset="0"/>
              <a:cs typeface="Times New Roman" pitchFamily="18" charset="0"/>
            </a:endParaRPr>
          </a:p>
          <a:p>
            <a:pPr algn="just" eaLnBrk="1" hangingPunct="1"/>
            <a:r>
              <a:rPr lang="es-ES_tradnl" altLang="es-ES" sz="1000" i="1" u="sng" smtClean="0">
                <a:solidFill>
                  <a:srgbClr val="800080"/>
                </a:solidFill>
                <a:latin typeface="Verdana" pitchFamily="34" charset="0"/>
                <a:cs typeface="Times New Roman" pitchFamily="18" charset="0"/>
                <a:hlinkClick r:id="" action="ppaction://noaction"/>
              </a:rPr>
              <a:t>[2]</a:t>
            </a:r>
            <a:r>
              <a:rPr lang="es-ES_tradnl" altLang="es-ES" sz="1000" i="1" smtClean="0">
                <a:latin typeface="Verdana" pitchFamily="34" charset="0"/>
                <a:cs typeface="Times New Roman" pitchFamily="18" charset="0"/>
              </a:rPr>
              <a:t>En las últimas enmiendas al Reglamento, adoptadas en noviembre del 2001, no se ha considerado la posibilidad de contemplar la figura del STM; y sigue sin aparecer el acrónimo VHF. Dos variables que hoy en día están muy presentes en la prevención de abordajes  </a:t>
            </a:r>
            <a:endParaRPr lang="es-ES_tradnl" altLang="es-ES" sz="1000" smtClean="0">
              <a:latin typeface="Verdana" pitchFamily="34" charset="0"/>
              <a:cs typeface="Times New Roman" pitchFamily="18" charset="0"/>
            </a:endParaRPr>
          </a:p>
          <a:p>
            <a:pPr eaLnBrk="1" hangingPunct="1"/>
            <a:endParaRPr lang="es-ES" altLang="es-ES" sz="1000" smtClean="0">
              <a:latin typeface="Verdana" pitchFamily="34" charset="0"/>
            </a:endParaRPr>
          </a:p>
        </p:txBody>
      </p:sp>
    </p:spTree>
    <p:extLst>
      <p:ext uri="{BB962C8B-B14F-4D97-AF65-F5344CB8AC3E}">
        <p14:creationId xmlns:p14="http://schemas.microsoft.com/office/powerpoint/2010/main" val="3048718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F1DD368-CC5B-4595-8D89-D6A251703846}" type="slidenum">
              <a:rPr lang="es-ES" altLang="es-ES" smtClean="0"/>
              <a:pPr eaLnBrk="1" hangingPunct="1">
                <a:spcBef>
                  <a:spcPct val="0"/>
                </a:spcBef>
              </a:pPr>
              <a:t>13</a:t>
            </a:fld>
            <a:endParaRPr lang="es-ES" altLang="es-ES" smtClean="0"/>
          </a:p>
        </p:txBody>
      </p:sp>
      <p:sp>
        <p:nvSpPr>
          <p:cNvPr id="161795" name="Rectangle 2"/>
          <p:cNvSpPr>
            <a:spLocks noGrp="1" noRot="1" noChangeAspect="1" noChangeArrowheads="1" noTextEdit="1"/>
          </p:cNvSpPr>
          <p:nvPr>
            <p:ph type="sldImg"/>
          </p:nvPr>
        </p:nvSpPr>
        <p:spPr>
          <a:xfrm>
            <a:off x="147638" y="777875"/>
            <a:ext cx="6502400" cy="3659188"/>
          </a:xfrm>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pPr algn="just" eaLnBrk="1" hangingPunct="1"/>
            <a:r>
              <a:rPr lang="es-ES" altLang="es-ES" sz="1000" b="1" smtClean="0">
                <a:latin typeface="Verdana" pitchFamily="34" charset="0"/>
                <a:cs typeface="Arial" pitchFamily="34" charset="0"/>
              </a:rPr>
              <a:t>1. EL ORIGEN DEL DEBATE</a:t>
            </a:r>
          </a:p>
          <a:p>
            <a:pPr algn="just" eaLnBrk="1" hangingPunct="1"/>
            <a:r>
              <a:rPr lang="es-ES" altLang="es-ES" sz="1000" smtClean="0">
                <a:latin typeface="Verdana" pitchFamily="34" charset="0"/>
                <a:cs typeface="Arial" pitchFamily="34" charset="0"/>
              </a:rPr>
              <a:t> </a:t>
            </a:r>
            <a:endParaRPr lang="es-ES" altLang="es-ES" sz="1000" b="1" smtClean="0">
              <a:latin typeface="Verdana" pitchFamily="34" charset="0"/>
              <a:cs typeface="Arial" pitchFamily="34" charset="0"/>
            </a:endParaRPr>
          </a:p>
          <a:p>
            <a:pPr algn="just" eaLnBrk="1" hangingPunct="1"/>
            <a:r>
              <a:rPr lang="es-ES" altLang="es-ES" sz="1000" smtClean="0">
                <a:latin typeface="Verdana" pitchFamily="34" charset="0"/>
                <a:cs typeface="Arial" pitchFamily="34" charset="0"/>
              </a:rPr>
              <a:t>A lo largo de las dos últimas décadas la comunidad marítima ha sido testigo del proliferar a lo largo de sus puertos y costas de los denominados servicios de tráfico marítimo, en adelante STM. Dentro de las numerosas misiones que a ellos se encomiendan, dos destacan especialmente: el agilizar y optimizar el tráfico portuario dentro de los máximos niveles de seguridad posibles, y la salvaguarda de los intereses del Estado ribereño, previniendo que buques potencialmente peligrosos sean una amenaza para sus costas. En cualquiera de los dos supuestos, la tradicional independencia a la hora de determinar qué rumbo seguir o qué maniobra debe llevar a cabo para evitar un abordaje que ostenta quien está a cargo de la nave, parece ahora verse en cierto grado confinada con la presencia de un tercero, a veces facultado para condicionar o incluso exigir un comportamiento.</a:t>
            </a:r>
            <a:endParaRPr lang="es-ES" altLang="es-ES" sz="1000" b="1" smtClean="0">
              <a:latin typeface="Verdana" pitchFamily="34" charset="0"/>
              <a:cs typeface="Arial" pitchFamily="34"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Desde el origen de la navegación, la facultad de dirección técnica de la navegación siempre ha recaído en la figura del capitán</a:t>
            </a:r>
            <a:r>
              <a:rPr lang="es-ES_tradnl" altLang="es-ES" sz="1000" u="sng" smtClean="0">
                <a:solidFill>
                  <a:srgbClr val="800080"/>
                </a:solidFill>
                <a:latin typeface="Verdana" pitchFamily="34" charset="0"/>
                <a:cs typeface="Arial" pitchFamily="34" charset="0"/>
                <a:hlinkClick r:id="" action="ppaction://noaction"/>
              </a:rPr>
              <a:t>[1]</a:t>
            </a:r>
            <a:r>
              <a:rPr lang="es-ES_tradnl" altLang="es-ES" sz="1000" smtClean="0">
                <a:latin typeface="Verdana" pitchFamily="34" charset="0"/>
                <a:cs typeface="Arial" pitchFamily="34" charset="0"/>
              </a:rPr>
              <a:t>.</a:t>
            </a:r>
            <a:r>
              <a:rPr lang="es-ES_tradnl" altLang="es-ES" sz="1000" i="1" smtClean="0">
                <a:latin typeface="Verdana" pitchFamily="34" charset="0"/>
                <a:cs typeface="Arial" pitchFamily="34" charset="0"/>
              </a:rPr>
              <a:t> </a:t>
            </a:r>
            <a:r>
              <a:rPr lang="es-ES_tradnl" altLang="es-ES" sz="1000" smtClean="0">
                <a:latin typeface="Verdana" pitchFamily="34" charset="0"/>
                <a:cs typeface="Arial" pitchFamily="34" charset="0"/>
              </a:rPr>
              <a:t>Éste está obligado a velar por la seguridad del buque y a prevenir la contaminación del medio marino, decidiendo por si solo y bajo su propia responsabilidad</a:t>
            </a:r>
            <a:r>
              <a:rPr lang="es-ES_tradnl" altLang="es-ES" sz="1000" i="1" smtClean="0">
                <a:latin typeface="Verdana" pitchFamily="34" charset="0"/>
                <a:cs typeface="Arial" pitchFamily="34" charset="0"/>
              </a:rPr>
              <a:t> </a:t>
            </a:r>
            <a:r>
              <a:rPr lang="es-ES_tradnl" altLang="es-ES" sz="1000" smtClean="0">
                <a:latin typeface="Verdana" pitchFamily="34" charset="0"/>
                <a:cs typeface="Arial" pitchFamily="34" charset="0"/>
              </a:rPr>
              <a:t>(GABALDON, RUIZ SOROA, 1999). Ya el Código de Comercio le obliga a dirigir el buque al puerto de destino, solicitar práctico cuando así lo exijan las circunstancias de la navegación, hallarse presente durante las recaladas, tomar el mando en las entradas y salidas de los puertos, canales, ríos, ensenadas y observar todas las reglas para prevenir los abordajes. Posteriormente ha ido sumando una serie de mandatos en forma de reglamentación internacional, la cual actualiza sus deberes en cuanto a la dirección de la nave, en especial el capitulo V del SOLAS, o el Reglamento internacional para prevenir abordajes</a:t>
            </a:r>
            <a:r>
              <a:rPr lang="es-ES_tradnl" altLang="es-ES" sz="1000" u="sng" smtClean="0">
                <a:solidFill>
                  <a:srgbClr val="800080"/>
                </a:solidFill>
                <a:latin typeface="Verdana" pitchFamily="34" charset="0"/>
                <a:cs typeface="Arial" pitchFamily="34" charset="0"/>
                <a:hlinkClick r:id="" action="ppaction://noaction"/>
              </a:rPr>
              <a:t>[2]</a:t>
            </a:r>
            <a:r>
              <a:rPr lang="es-ES_tradnl" altLang="es-ES" sz="1000" smtClean="0">
                <a:latin typeface="Verdana" pitchFamily="34" charset="0"/>
                <a:cs typeface="Arial" pitchFamily="34" charset="0"/>
              </a:rPr>
              <a:t>. Algunos de estos aspectos fueron inicialmente ignorados por el Código de Comercio, como la prevención de la contaminación. De esta forma, ahora el mencionado Capítulo V del SOLAS obliga al capitán a realizar una derrota que tenga en cuenta las medidas de protección del medio marino aplicables.</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Con el avance de las comunicaciones, las funciones comerciales y públicas que durante siglos han ejercido los capitanes se han ido restringiendo poco a poco. Así, es prácticamente inaudito que un capitán contrate un flete o que venda su nave aún encontrándose inmerso dentro de una situación excepcional de innavegabilidad prevista en nuestro Código de Comercio.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A partir de la década de los 60’, una serie de desastres marítimos demostraron que el peligro y la capacidad de sufrir daños no se concentraba en aquéllos que se encontrasen en la nave, sino que sus consecuencias se extendían de forma trágica a las costas próximas. La comunidad internacional se cuestionó si el progreso que facilitaba el transporte de ciertas sustancias contaminantes por vías marítimas, compensaba el riesgo inherente que traía consigo. Surgen entonces instrumentos como el Convenio de intervención en alta mar (CSI), que demuestran la preocupación por parte de los Estrados ribereños ante el peligro potencial, muchas veces desconocido, que supone un buque navegando a la altura de sus costas.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Una de las conclusiones extraídas del análisis de las causas de estos accidentes revelaron las presiones comerciales a las que se ve sometido un capitán. Por ejemplo, en el accidente del TORREY CANYON, P. Rugiati estaba fuertemente presionado para llegar antes de una fecha determinada, por lo que arriesgó su nave ante un paso comprometido con el fin de  no perder tiempo. Con fin de garantizar la independencia de las decisiones del capitán cuando la seguridad del buque se ve comprometida la Regla V/34 del SOLAS establece:</a:t>
            </a:r>
            <a:endParaRPr lang="es-ES_tradnl" altLang="es-ES" sz="1000" smtClean="0">
              <a:latin typeface="Verdana" pitchFamily="34" charset="0"/>
              <a:cs typeface="Times New Roman" pitchFamily="18" charset="0"/>
            </a:endParaRPr>
          </a:p>
          <a:p>
            <a:pPr algn="just" eaLnBrk="1" hangingPunct="1"/>
            <a:r>
              <a:rPr lang="es-ES" altLang="es-ES" sz="1000" smtClean="0">
                <a:solidFill>
                  <a:srgbClr val="0000FF"/>
                </a:solidFill>
                <a:latin typeface="Verdana" pitchFamily="34" charset="0"/>
                <a:cs typeface="Arial" pitchFamily="34" charset="0"/>
              </a:rPr>
              <a:t> </a:t>
            </a:r>
            <a:endParaRPr lang="es-ES" altLang="es-ES" sz="1000" smtClean="0">
              <a:latin typeface="Verdana" pitchFamily="34" charset="0"/>
              <a:cs typeface="Times New Roman" pitchFamily="18" charset="0"/>
            </a:endParaRPr>
          </a:p>
          <a:p>
            <a:pPr algn="ctr" eaLnBrk="1" hangingPunct="1"/>
            <a:r>
              <a:rPr lang="es-ES_tradnl" altLang="es-ES" sz="1000" smtClean="0">
                <a:latin typeface="Verdana" pitchFamily="34" charset="0"/>
                <a:cs typeface="Times New Roman" pitchFamily="18" charset="0"/>
              </a:rPr>
              <a:t>“Ni el propietario, el fletador o la compañía, según se define en la Regla IX/1, que explote el buque, ni cualquier otra persona, impedirá que el capitán del buque adopte o ejecute cualquier decisión que a su juicio sea necesaria para la seguridad de la navegación o la protección del medio marino, ni pondrá obstáculos para que lo haga”</a:t>
            </a:r>
            <a:endParaRPr lang="es-ES_tradnl" altLang="es-ES" sz="1000" smtClean="0">
              <a:solidFill>
                <a:srgbClr val="003300"/>
              </a:solidFill>
              <a:latin typeface="Verdana" pitchFamily="34" charset="0"/>
              <a:cs typeface="Times New Roman" pitchFamily="18" charset="0"/>
            </a:endParaRPr>
          </a:p>
          <a:p>
            <a:pPr algn="ctr" eaLnBrk="1" hangingPunct="1"/>
            <a:r>
              <a:rPr lang="es-ES_tradnl"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Por otra parte, la cada vez mayor preocupación por su entorno, en fase de ignición cuando acontece un siniestro, ha hecho que los Estados ribereños hallan ido adoptando una serie de medidas que limitan la capacidad de decisión del capitán. Luego, mientras por un lado  se pretende disminuir la presión ejercida desde intereses privados, por el otro se incrementa el condicionamiento en busca de la salvaguarda del interés público. Sin duda, de todas las medidas dispuestas, la más controvertida son los servicios de tráfico marítimo, dado que en éstos, la figura de un controlador profesional, muchas veces con experiencia náutica previa, choca directamente con el criterio desde el que hasta ahora decidía totalmente el destino del buque.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Es una evidencia que los STM han sido recibidos por parte de los marinos con cierto grado de desconfianza. En cierta medida es lógico que si desde un STM se emite un mensaje que persiga una acción determinada, el buque recele pues su responsabilidad puede estar comprometida. Además, muchas veces ni desde el buque ni desde el STM se tienen claras las posiciones en las que se encuentran. El barco recibe un mensaje que proviene de un servicio público y aunque se trate exclusivamente de una recomendación, puede pensar que la autoridad espera de él un comportamiento, que de no producirse puede ser motivo de una sanción.  Entre otras incertidumbres</a:t>
            </a:r>
            <a:r>
              <a:rPr lang="es-ES" altLang="es-ES" sz="1000" smtClean="0">
                <a:solidFill>
                  <a:srgbClr val="000000"/>
                </a:solidFill>
                <a:latin typeface="Verdana" pitchFamily="34" charset="0"/>
                <a:cs typeface="Arial" pitchFamily="34" charset="0"/>
              </a:rPr>
              <a:t>, e</a:t>
            </a:r>
            <a:r>
              <a:rPr lang="es-ES" altLang="es-ES" sz="1000" smtClean="0">
                <a:latin typeface="Verdana" pitchFamily="34" charset="0"/>
                <a:cs typeface="Arial" pitchFamily="34" charset="0"/>
              </a:rPr>
              <a:t>l Convenio internacional de responsabilidad civil nacida de daños debidos a contaminación por hidrocarburos (CLC) establece que en caso de siniestro, no podrá imputarse responsabilidad alguna al propietario del buque tanque si se prueba que los daños por contaminación fueron causados por la negligencia de la autoridad responsable en el mantenimiento de luces u otras ayudas a la navegación. El profesor canadiense Edgar Gold hace tiempo que planteó el dilema sobre si los STM son en esencia una ayuda a la navegación tal y como se interpreta en el CLC.</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En las siguientes páginas se tratará de sentar las bases en busca del entendimiento buque/STM, partiendo de la inevitable comparación con el control de tráfico aéreo, para posteriormente abordar las limitaciones del sistema, tanto normativas como técnicas. Establecido el marco de análisis se presentan una serie de propuestas que a juicio del autor traeirían consigo unas importantes mejoras operacionales.</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eaLnBrk="1" hangingPunct="1"/>
            <a:r>
              <a:rPr lang="es-ES" altLang="es-ES" sz="1000" smtClean="0">
                <a:latin typeface="Verdana" pitchFamily="34" charset="0"/>
              </a:rPr>
              <a:t/>
            </a:r>
            <a:br>
              <a:rPr lang="es-ES" altLang="es-ES" sz="1000" smtClean="0">
                <a:latin typeface="Verdana" pitchFamily="34" charset="0"/>
              </a:rPr>
            </a:br>
            <a:r>
              <a:rPr lang="es-ES_tradnl" altLang="es-ES" sz="1000" u="sng" smtClean="0">
                <a:solidFill>
                  <a:srgbClr val="800080"/>
                </a:solidFill>
                <a:latin typeface="Verdana" pitchFamily="34" charset="0"/>
                <a:cs typeface="Times New Roman" pitchFamily="18" charset="0"/>
                <a:hlinkClick r:id="" action="ppaction://noaction"/>
              </a:rPr>
              <a:t>[1]</a:t>
            </a:r>
            <a:r>
              <a:rPr lang="es-ES_tradnl" altLang="es-ES" sz="1000" smtClean="0">
                <a:latin typeface="Verdana" pitchFamily="34" charset="0"/>
                <a:cs typeface="Times New Roman" pitchFamily="18" charset="0"/>
              </a:rPr>
              <a:t> </a:t>
            </a:r>
            <a:r>
              <a:rPr lang="es-ES_tradnl" altLang="es-ES" sz="1000" i="1" smtClean="0">
                <a:latin typeface="Verdana" pitchFamily="34" charset="0"/>
                <a:cs typeface="Times New Roman" pitchFamily="18" charset="0"/>
              </a:rPr>
              <a:t>D</a:t>
            </a:r>
            <a:r>
              <a:rPr lang="es-ES_tradnl" altLang="es-ES" sz="1000" i="1" smtClean="0">
                <a:latin typeface="Verdana" pitchFamily="34" charset="0"/>
                <a:cs typeface="Arial" pitchFamily="34" charset="0"/>
              </a:rPr>
              <a:t>el latín caput, capitis “cabeza”</a:t>
            </a:r>
            <a:endParaRPr lang="es-ES_tradnl" altLang="es-ES" sz="1000" smtClean="0">
              <a:latin typeface="Verdana" pitchFamily="34" charset="0"/>
              <a:cs typeface="Times New Roman" pitchFamily="18" charset="0"/>
            </a:endParaRPr>
          </a:p>
          <a:p>
            <a:pPr eaLnBrk="1" hangingPunct="1"/>
            <a:r>
              <a:rPr lang="es-ES_tradnl" altLang="es-ES" sz="1000" i="1" smtClean="0">
                <a:latin typeface="Verdana" pitchFamily="34" charset="0"/>
                <a:cs typeface="Times New Roman" pitchFamily="18" charset="0"/>
              </a:rPr>
              <a:t> </a:t>
            </a:r>
            <a:endParaRPr lang="es-ES_tradnl" altLang="es-ES" sz="1000" smtClean="0">
              <a:latin typeface="Verdana" pitchFamily="34" charset="0"/>
              <a:cs typeface="Times New Roman" pitchFamily="18" charset="0"/>
            </a:endParaRPr>
          </a:p>
          <a:p>
            <a:pPr algn="just" eaLnBrk="1" hangingPunct="1"/>
            <a:r>
              <a:rPr lang="es-ES_tradnl" altLang="es-ES" sz="1000" i="1" u="sng" smtClean="0">
                <a:solidFill>
                  <a:srgbClr val="800080"/>
                </a:solidFill>
                <a:latin typeface="Verdana" pitchFamily="34" charset="0"/>
                <a:cs typeface="Times New Roman" pitchFamily="18" charset="0"/>
                <a:hlinkClick r:id="" action="ppaction://noaction"/>
              </a:rPr>
              <a:t>[2]</a:t>
            </a:r>
            <a:r>
              <a:rPr lang="es-ES_tradnl" altLang="es-ES" sz="1000" i="1" smtClean="0">
                <a:latin typeface="Verdana" pitchFamily="34" charset="0"/>
                <a:cs typeface="Times New Roman" pitchFamily="18" charset="0"/>
              </a:rPr>
              <a:t>En las últimas enmiendas al Reglamento, adoptadas en noviembre del 2001, no se ha considerado la posibilidad de contemplar la figura del STM; y sigue sin aparecer el acrónimo VHF. Dos variables que hoy en día están muy presentes en la prevención de abordajes  </a:t>
            </a:r>
            <a:endParaRPr lang="es-ES_tradnl" altLang="es-ES" sz="1000" smtClean="0">
              <a:latin typeface="Verdana" pitchFamily="34" charset="0"/>
              <a:cs typeface="Times New Roman" pitchFamily="18" charset="0"/>
            </a:endParaRPr>
          </a:p>
          <a:p>
            <a:pPr eaLnBrk="1" hangingPunct="1"/>
            <a:endParaRPr lang="es-ES" altLang="es-ES" sz="1000" smtClean="0">
              <a:latin typeface="Verdana" pitchFamily="34" charset="0"/>
            </a:endParaRPr>
          </a:p>
        </p:txBody>
      </p:sp>
    </p:spTree>
    <p:extLst>
      <p:ext uri="{BB962C8B-B14F-4D97-AF65-F5344CB8AC3E}">
        <p14:creationId xmlns:p14="http://schemas.microsoft.com/office/powerpoint/2010/main" val="517725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F1DD368-CC5B-4595-8D89-D6A251703846}" type="slidenum">
              <a:rPr lang="es-ES" altLang="es-ES" smtClean="0"/>
              <a:pPr eaLnBrk="1" hangingPunct="1">
                <a:spcBef>
                  <a:spcPct val="0"/>
                </a:spcBef>
              </a:pPr>
              <a:t>14</a:t>
            </a:fld>
            <a:endParaRPr lang="es-ES" altLang="es-ES" smtClean="0"/>
          </a:p>
        </p:txBody>
      </p:sp>
      <p:sp>
        <p:nvSpPr>
          <p:cNvPr id="161795" name="Rectangle 2"/>
          <p:cNvSpPr>
            <a:spLocks noGrp="1" noRot="1" noChangeAspect="1" noChangeArrowheads="1" noTextEdit="1"/>
          </p:cNvSpPr>
          <p:nvPr>
            <p:ph type="sldImg"/>
          </p:nvPr>
        </p:nvSpPr>
        <p:spPr>
          <a:xfrm>
            <a:off x="147638" y="777875"/>
            <a:ext cx="6502400" cy="3659188"/>
          </a:xfrm>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pPr algn="just" eaLnBrk="1" hangingPunct="1"/>
            <a:r>
              <a:rPr lang="es-ES" altLang="es-ES" sz="1000" b="1" smtClean="0">
                <a:latin typeface="Verdana" pitchFamily="34" charset="0"/>
                <a:cs typeface="Arial" pitchFamily="34" charset="0"/>
              </a:rPr>
              <a:t>1. EL ORIGEN DEL DEBATE</a:t>
            </a:r>
          </a:p>
          <a:p>
            <a:pPr algn="just" eaLnBrk="1" hangingPunct="1"/>
            <a:r>
              <a:rPr lang="es-ES" altLang="es-ES" sz="1000" smtClean="0">
                <a:latin typeface="Verdana" pitchFamily="34" charset="0"/>
                <a:cs typeface="Arial" pitchFamily="34" charset="0"/>
              </a:rPr>
              <a:t> </a:t>
            </a:r>
            <a:endParaRPr lang="es-ES" altLang="es-ES" sz="1000" b="1" smtClean="0">
              <a:latin typeface="Verdana" pitchFamily="34" charset="0"/>
              <a:cs typeface="Arial" pitchFamily="34" charset="0"/>
            </a:endParaRPr>
          </a:p>
          <a:p>
            <a:pPr algn="just" eaLnBrk="1" hangingPunct="1"/>
            <a:r>
              <a:rPr lang="es-ES" altLang="es-ES" sz="1000" smtClean="0">
                <a:latin typeface="Verdana" pitchFamily="34" charset="0"/>
                <a:cs typeface="Arial" pitchFamily="34" charset="0"/>
              </a:rPr>
              <a:t>A lo largo de las dos últimas décadas la comunidad marítima ha sido testigo del proliferar a lo largo de sus puertos y costas de los denominados servicios de tráfico marítimo, en adelante STM. Dentro de las numerosas misiones que a ellos se encomiendan, dos destacan especialmente: el agilizar y optimizar el tráfico portuario dentro de los máximos niveles de seguridad posibles, y la salvaguarda de los intereses del Estado ribereño, previniendo que buques potencialmente peligrosos sean una amenaza para sus costas. En cualquiera de los dos supuestos, la tradicional independencia a la hora de determinar qué rumbo seguir o qué maniobra debe llevar a cabo para evitar un abordaje que ostenta quien está a cargo de la nave, parece ahora verse en cierto grado confinada con la presencia de un tercero, a veces facultado para condicionar o incluso exigir un comportamiento.</a:t>
            </a:r>
            <a:endParaRPr lang="es-ES" altLang="es-ES" sz="1000" b="1" smtClean="0">
              <a:latin typeface="Verdana" pitchFamily="34" charset="0"/>
              <a:cs typeface="Arial" pitchFamily="34"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Desde el origen de la navegación, la facultad de dirección técnica de la navegación siempre ha recaído en la figura del capitán</a:t>
            </a:r>
            <a:r>
              <a:rPr lang="es-ES_tradnl" altLang="es-ES" sz="1000" u="sng" smtClean="0">
                <a:solidFill>
                  <a:srgbClr val="800080"/>
                </a:solidFill>
                <a:latin typeface="Verdana" pitchFamily="34" charset="0"/>
                <a:cs typeface="Arial" pitchFamily="34" charset="0"/>
                <a:hlinkClick r:id="" action="ppaction://noaction"/>
              </a:rPr>
              <a:t>[1]</a:t>
            </a:r>
            <a:r>
              <a:rPr lang="es-ES_tradnl" altLang="es-ES" sz="1000" smtClean="0">
                <a:latin typeface="Verdana" pitchFamily="34" charset="0"/>
                <a:cs typeface="Arial" pitchFamily="34" charset="0"/>
              </a:rPr>
              <a:t>.</a:t>
            </a:r>
            <a:r>
              <a:rPr lang="es-ES_tradnl" altLang="es-ES" sz="1000" i="1" smtClean="0">
                <a:latin typeface="Verdana" pitchFamily="34" charset="0"/>
                <a:cs typeface="Arial" pitchFamily="34" charset="0"/>
              </a:rPr>
              <a:t> </a:t>
            </a:r>
            <a:r>
              <a:rPr lang="es-ES_tradnl" altLang="es-ES" sz="1000" smtClean="0">
                <a:latin typeface="Verdana" pitchFamily="34" charset="0"/>
                <a:cs typeface="Arial" pitchFamily="34" charset="0"/>
              </a:rPr>
              <a:t>Éste está obligado a velar por la seguridad del buque y a prevenir la contaminación del medio marino, decidiendo por si solo y bajo su propia responsabilidad</a:t>
            </a:r>
            <a:r>
              <a:rPr lang="es-ES_tradnl" altLang="es-ES" sz="1000" i="1" smtClean="0">
                <a:latin typeface="Verdana" pitchFamily="34" charset="0"/>
                <a:cs typeface="Arial" pitchFamily="34" charset="0"/>
              </a:rPr>
              <a:t> </a:t>
            </a:r>
            <a:r>
              <a:rPr lang="es-ES_tradnl" altLang="es-ES" sz="1000" smtClean="0">
                <a:latin typeface="Verdana" pitchFamily="34" charset="0"/>
                <a:cs typeface="Arial" pitchFamily="34" charset="0"/>
              </a:rPr>
              <a:t>(GABALDON, RUIZ SOROA, 1999). Ya el Código de Comercio le obliga a dirigir el buque al puerto de destino, solicitar práctico cuando así lo exijan las circunstancias de la navegación, hallarse presente durante las recaladas, tomar el mando en las entradas y salidas de los puertos, canales, ríos, ensenadas y observar todas las reglas para prevenir los abordajes. Posteriormente ha ido sumando una serie de mandatos en forma de reglamentación internacional, la cual actualiza sus deberes en cuanto a la dirección de la nave, en especial el capitulo V del SOLAS, o el Reglamento internacional para prevenir abordajes</a:t>
            </a:r>
            <a:r>
              <a:rPr lang="es-ES_tradnl" altLang="es-ES" sz="1000" u="sng" smtClean="0">
                <a:solidFill>
                  <a:srgbClr val="800080"/>
                </a:solidFill>
                <a:latin typeface="Verdana" pitchFamily="34" charset="0"/>
                <a:cs typeface="Arial" pitchFamily="34" charset="0"/>
                <a:hlinkClick r:id="" action="ppaction://noaction"/>
              </a:rPr>
              <a:t>[2]</a:t>
            </a:r>
            <a:r>
              <a:rPr lang="es-ES_tradnl" altLang="es-ES" sz="1000" smtClean="0">
                <a:latin typeface="Verdana" pitchFamily="34" charset="0"/>
                <a:cs typeface="Arial" pitchFamily="34" charset="0"/>
              </a:rPr>
              <a:t>. Algunos de estos aspectos fueron inicialmente ignorados por el Código de Comercio, como la prevención de la contaminación. De esta forma, ahora el mencionado Capítulo V del SOLAS obliga al capitán a realizar una derrota que tenga en cuenta las medidas de protección del medio marino aplicables.</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Con el avance de las comunicaciones, las funciones comerciales y públicas que durante siglos han ejercido los capitanes se han ido restringiendo poco a poco. Así, es prácticamente inaudito que un capitán contrate un flete o que venda su nave aún encontrándose inmerso dentro de una situación excepcional de innavegabilidad prevista en nuestro Código de Comercio.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A partir de la década de los 60’, una serie de desastres marítimos demostraron que el peligro y la capacidad de sufrir daños no se concentraba en aquéllos que se encontrasen en la nave, sino que sus consecuencias se extendían de forma trágica a las costas próximas. La comunidad internacional se cuestionó si el progreso que facilitaba el transporte de ciertas sustancias contaminantes por vías marítimas, compensaba el riesgo inherente que traía consigo. Surgen entonces instrumentos como el Convenio de intervención en alta mar (CSI), que demuestran la preocupación por parte de los Estrados ribereños ante el peligro potencial, muchas veces desconocido, que supone un buque navegando a la altura de sus costas.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Una de las conclusiones extraídas del análisis de las causas de estos accidentes revelaron las presiones comerciales a las que se ve sometido un capitán. Por ejemplo, en el accidente del TORREY CANYON, P. Rugiati estaba fuertemente presionado para llegar antes de una fecha determinada, por lo que arriesgó su nave ante un paso comprometido con el fin de  no perder tiempo. Con fin de garantizar la independencia de las decisiones del capitán cuando la seguridad del buque se ve comprometida la Regla V/34 del SOLAS establece:</a:t>
            </a:r>
            <a:endParaRPr lang="es-ES_tradnl" altLang="es-ES" sz="1000" smtClean="0">
              <a:latin typeface="Verdana" pitchFamily="34" charset="0"/>
              <a:cs typeface="Times New Roman" pitchFamily="18" charset="0"/>
            </a:endParaRPr>
          </a:p>
          <a:p>
            <a:pPr algn="just" eaLnBrk="1" hangingPunct="1"/>
            <a:r>
              <a:rPr lang="es-ES" altLang="es-ES" sz="1000" smtClean="0">
                <a:solidFill>
                  <a:srgbClr val="0000FF"/>
                </a:solidFill>
                <a:latin typeface="Verdana" pitchFamily="34" charset="0"/>
                <a:cs typeface="Arial" pitchFamily="34" charset="0"/>
              </a:rPr>
              <a:t> </a:t>
            </a:r>
            <a:endParaRPr lang="es-ES" altLang="es-ES" sz="1000" smtClean="0">
              <a:latin typeface="Verdana" pitchFamily="34" charset="0"/>
              <a:cs typeface="Times New Roman" pitchFamily="18" charset="0"/>
            </a:endParaRPr>
          </a:p>
          <a:p>
            <a:pPr algn="ctr" eaLnBrk="1" hangingPunct="1"/>
            <a:r>
              <a:rPr lang="es-ES_tradnl" altLang="es-ES" sz="1000" smtClean="0">
                <a:latin typeface="Verdana" pitchFamily="34" charset="0"/>
                <a:cs typeface="Times New Roman" pitchFamily="18" charset="0"/>
              </a:rPr>
              <a:t>“Ni el propietario, el fletador o la compañía, según se define en la Regla IX/1, que explote el buque, ni cualquier otra persona, impedirá que el capitán del buque adopte o ejecute cualquier decisión que a su juicio sea necesaria para la seguridad de la navegación o la protección del medio marino, ni pondrá obstáculos para que lo haga”</a:t>
            </a:r>
            <a:endParaRPr lang="es-ES_tradnl" altLang="es-ES" sz="1000" smtClean="0">
              <a:solidFill>
                <a:srgbClr val="003300"/>
              </a:solidFill>
              <a:latin typeface="Verdana" pitchFamily="34" charset="0"/>
              <a:cs typeface="Times New Roman" pitchFamily="18" charset="0"/>
            </a:endParaRPr>
          </a:p>
          <a:p>
            <a:pPr algn="ctr" eaLnBrk="1" hangingPunct="1"/>
            <a:r>
              <a:rPr lang="es-ES_tradnl"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Por otra parte, la cada vez mayor preocupación por su entorno, en fase de ignición cuando acontece un siniestro, ha hecho que los Estados ribereños hallan ido adoptando una serie de medidas que limitan la capacidad de decisión del capitán. Luego, mientras por un lado  se pretende disminuir la presión ejercida desde intereses privados, por el otro se incrementa el condicionamiento en busca de la salvaguarda del interés público. Sin duda, de todas las medidas dispuestas, la más controvertida son los servicios de tráfico marítimo, dado que en éstos, la figura de un controlador profesional, muchas veces con experiencia náutica previa, choca directamente con el criterio desde el que hasta ahora decidía totalmente el destino del buque.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Es una evidencia que los STM han sido recibidos por parte de los marinos con cierto grado de desconfianza. En cierta medida es lógico que si desde un STM se emite un mensaje que persiga una acción determinada, el buque recele pues su responsabilidad puede estar comprometida. Además, muchas veces ni desde el buque ni desde el STM se tienen claras las posiciones en las que se encuentran. El barco recibe un mensaje que proviene de un servicio público y aunque se trate exclusivamente de una recomendación, puede pensar que la autoridad espera de él un comportamiento, que de no producirse puede ser motivo de una sanción.  Entre otras incertidumbres</a:t>
            </a:r>
            <a:r>
              <a:rPr lang="es-ES" altLang="es-ES" sz="1000" smtClean="0">
                <a:solidFill>
                  <a:srgbClr val="000000"/>
                </a:solidFill>
                <a:latin typeface="Verdana" pitchFamily="34" charset="0"/>
                <a:cs typeface="Arial" pitchFamily="34" charset="0"/>
              </a:rPr>
              <a:t>, e</a:t>
            </a:r>
            <a:r>
              <a:rPr lang="es-ES" altLang="es-ES" sz="1000" smtClean="0">
                <a:latin typeface="Verdana" pitchFamily="34" charset="0"/>
                <a:cs typeface="Arial" pitchFamily="34" charset="0"/>
              </a:rPr>
              <a:t>l Convenio internacional de responsabilidad civil nacida de daños debidos a contaminación por hidrocarburos (CLC) establece que en caso de siniestro, no podrá imputarse responsabilidad alguna al propietario del buque tanque si se prueba que los daños por contaminación fueron causados por la negligencia de la autoridad responsable en el mantenimiento de luces u otras ayudas a la navegación. El profesor canadiense Edgar Gold hace tiempo que planteó el dilema sobre si los STM son en esencia una ayuda a la navegación tal y como se interpreta en el CLC.</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En las siguientes páginas se tratará de sentar las bases en busca del entendimiento buque/STM, partiendo de la inevitable comparación con el control de tráfico aéreo, para posteriormente abordar las limitaciones del sistema, tanto normativas como técnicas. Establecido el marco de análisis se presentan una serie de propuestas que a juicio del autor traeirían consigo unas importantes mejoras operacionales.</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eaLnBrk="1" hangingPunct="1"/>
            <a:r>
              <a:rPr lang="es-ES" altLang="es-ES" sz="1000" smtClean="0">
                <a:latin typeface="Verdana" pitchFamily="34" charset="0"/>
              </a:rPr>
              <a:t/>
            </a:r>
            <a:br>
              <a:rPr lang="es-ES" altLang="es-ES" sz="1000" smtClean="0">
                <a:latin typeface="Verdana" pitchFamily="34" charset="0"/>
              </a:rPr>
            </a:br>
            <a:r>
              <a:rPr lang="es-ES_tradnl" altLang="es-ES" sz="1000" u="sng" smtClean="0">
                <a:solidFill>
                  <a:srgbClr val="800080"/>
                </a:solidFill>
                <a:latin typeface="Verdana" pitchFamily="34" charset="0"/>
                <a:cs typeface="Times New Roman" pitchFamily="18" charset="0"/>
                <a:hlinkClick r:id="" action="ppaction://noaction"/>
              </a:rPr>
              <a:t>[1]</a:t>
            </a:r>
            <a:r>
              <a:rPr lang="es-ES_tradnl" altLang="es-ES" sz="1000" smtClean="0">
                <a:latin typeface="Verdana" pitchFamily="34" charset="0"/>
                <a:cs typeface="Times New Roman" pitchFamily="18" charset="0"/>
              </a:rPr>
              <a:t> </a:t>
            </a:r>
            <a:r>
              <a:rPr lang="es-ES_tradnl" altLang="es-ES" sz="1000" i="1" smtClean="0">
                <a:latin typeface="Verdana" pitchFamily="34" charset="0"/>
                <a:cs typeface="Times New Roman" pitchFamily="18" charset="0"/>
              </a:rPr>
              <a:t>D</a:t>
            </a:r>
            <a:r>
              <a:rPr lang="es-ES_tradnl" altLang="es-ES" sz="1000" i="1" smtClean="0">
                <a:latin typeface="Verdana" pitchFamily="34" charset="0"/>
                <a:cs typeface="Arial" pitchFamily="34" charset="0"/>
              </a:rPr>
              <a:t>el latín caput, capitis “cabeza”</a:t>
            </a:r>
            <a:endParaRPr lang="es-ES_tradnl" altLang="es-ES" sz="1000" smtClean="0">
              <a:latin typeface="Verdana" pitchFamily="34" charset="0"/>
              <a:cs typeface="Times New Roman" pitchFamily="18" charset="0"/>
            </a:endParaRPr>
          </a:p>
          <a:p>
            <a:pPr eaLnBrk="1" hangingPunct="1"/>
            <a:r>
              <a:rPr lang="es-ES_tradnl" altLang="es-ES" sz="1000" i="1" smtClean="0">
                <a:latin typeface="Verdana" pitchFamily="34" charset="0"/>
                <a:cs typeface="Times New Roman" pitchFamily="18" charset="0"/>
              </a:rPr>
              <a:t> </a:t>
            </a:r>
            <a:endParaRPr lang="es-ES_tradnl" altLang="es-ES" sz="1000" smtClean="0">
              <a:latin typeface="Verdana" pitchFamily="34" charset="0"/>
              <a:cs typeface="Times New Roman" pitchFamily="18" charset="0"/>
            </a:endParaRPr>
          </a:p>
          <a:p>
            <a:pPr algn="just" eaLnBrk="1" hangingPunct="1"/>
            <a:r>
              <a:rPr lang="es-ES_tradnl" altLang="es-ES" sz="1000" i="1" u="sng" smtClean="0">
                <a:solidFill>
                  <a:srgbClr val="800080"/>
                </a:solidFill>
                <a:latin typeface="Verdana" pitchFamily="34" charset="0"/>
                <a:cs typeface="Times New Roman" pitchFamily="18" charset="0"/>
                <a:hlinkClick r:id="" action="ppaction://noaction"/>
              </a:rPr>
              <a:t>[2]</a:t>
            </a:r>
            <a:r>
              <a:rPr lang="es-ES_tradnl" altLang="es-ES" sz="1000" i="1" smtClean="0">
                <a:latin typeface="Verdana" pitchFamily="34" charset="0"/>
                <a:cs typeface="Times New Roman" pitchFamily="18" charset="0"/>
              </a:rPr>
              <a:t>En las últimas enmiendas al Reglamento, adoptadas en noviembre del 2001, no se ha considerado la posibilidad de contemplar la figura del STM; y sigue sin aparecer el acrónimo VHF. Dos variables que hoy en día están muy presentes en la prevención de abordajes  </a:t>
            </a:r>
            <a:endParaRPr lang="es-ES_tradnl" altLang="es-ES" sz="1000" smtClean="0">
              <a:latin typeface="Verdana" pitchFamily="34" charset="0"/>
              <a:cs typeface="Times New Roman" pitchFamily="18" charset="0"/>
            </a:endParaRPr>
          </a:p>
          <a:p>
            <a:pPr eaLnBrk="1" hangingPunct="1"/>
            <a:endParaRPr lang="es-ES" altLang="es-ES" sz="1000" smtClean="0">
              <a:latin typeface="Verdana" pitchFamily="34" charset="0"/>
            </a:endParaRPr>
          </a:p>
        </p:txBody>
      </p:sp>
    </p:spTree>
    <p:extLst>
      <p:ext uri="{BB962C8B-B14F-4D97-AF65-F5344CB8AC3E}">
        <p14:creationId xmlns:p14="http://schemas.microsoft.com/office/powerpoint/2010/main" val="2641480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F1DD368-CC5B-4595-8D89-D6A251703846}" type="slidenum">
              <a:rPr lang="es-ES" altLang="es-ES" smtClean="0"/>
              <a:pPr eaLnBrk="1" hangingPunct="1">
                <a:spcBef>
                  <a:spcPct val="0"/>
                </a:spcBef>
              </a:pPr>
              <a:t>16</a:t>
            </a:fld>
            <a:endParaRPr lang="es-ES" altLang="es-ES" smtClean="0"/>
          </a:p>
        </p:txBody>
      </p:sp>
      <p:sp>
        <p:nvSpPr>
          <p:cNvPr id="161795" name="Rectangle 2"/>
          <p:cNvSpPr>
            <a:spLocks noGrp="1" noRot="1" noChangeAspect="1" noChangeArrowheads="1" noTextEdit="1"/>
          </p:cNvSpPr>
          <p:nvPr>
            <p:ph type="sldImg"/>
          </p:nvPr>
        </p:nvSpPr>
        <p:spPr>
          <a:xfrm>
            <a:off x="147638" y="777875"/>
            <a:ext cx="6502400" cy="3659188"/>
          </a:xfrm>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pPr algn="just" eaLnBrk="1" hangingPunct="1"/>
            <a:r>
              <a:rPr lang="es-ES" altLang="es-ES" sz="1000" b="1" smtClean="0">
                <a:latin typeface="Verdana" pitchFamily="34" charset="0"/>
                <a:cs typeface="Arial" pitchFamily="34" charset="0"/>
              </a:rPr>
              <a:t>1. EL ORIGEN DEL DEBATE</a:t>
            </a:r>
          </a:p>
          <a:p>
            <a:pPr algn="just" eaLnBrk="1" hangingPunct="1"/>
            <a:r>
              <a:rPr lang="es-ES" altLang="es-ES" sz="1000" smtClean="0">
                <a:latin typeface="Verdana" pitchFamily="34" charset="0"/>
                <a:cs typeface="Arial" pitchFamily="34" charset="0"/>
              </a:rPr>
              <a:t> </a:t>
            </a:r>
            <a:endParaRPr lang="es-ES" altLang="es-ES" sz="1000" b="1" smtClean="0">
              <a:latin typeface="Verdana" pitchFamily="34" charset="0"/>
              <a:cs typeface="Arial" pitchFamily="34" charset="0"/>
            </a:endParaRPr>
          </a:p>
          <a:p>
            <a:pPr algn="just" eaLnBrk="1" hangingPunct="1"/>
            <a:r>
              <a:rPr lang="es-ES" altLang="es-ES" sz="1000" smtClean="0">
                <a:latin typeface="Verdana" pitchFamily="34" charset="0"/>
                <a:cs typeface="Arial" pitchFamily="34" charset="0"/>
              </a:rPr>
              <a:t>A lo largo de las dos últimas décadas la comunidad marítima ha sido testigo del proliferar a lo largo de sus puertos y costas de los denominados servicios de tráfico marítimo, en adelante STM. Dentro de las numerosas misiones que a ellos se encomiendan, dos destacan especialmente: el agilizar y optimizar el tráfico portuario dentro de los máximos niveles de seguridad posibles, y la salvaguarda de los intereses del Estado ribereño, previniendo que buques potencialmente peligrosos sean una amenaza para sus costas. En cualquiera de los dos supuestos, la tradicional independencia a la hora de determinar qué rumbo seguir o qué maniobra debe llevar a cabo para evitar un abordaje que ostenta quien está a cargo de la nave, parece ahora verse en cierto grado confinada con la presencia de un tercero, a veces facultado para condicionar o incluso exigir un comportamiento.</a:t>
            </a:r>
            <a:endParaRPr lang="es-ES" altLang="es-ES" sz="1000" b="1" smtClean="0">
              <a:latin typeface="Verdana" pitchFamily="34" charset="0"/>
              <a:cs typeface="Arial" pitchFamily="34"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Desde el origen de la navegación, la facultad de dirección técnica de la navegación siempre ha recaído en la figura del capitán</a:t>
            </a:r>
            <a:r>
              <a:rPr lang="es-ES_tradnl" altLang="es-ES" sz="1000" u="sng" smtClean="0">
                <a:solidFill>
                  <a:srgbClr val="800080"/>
                </a:solidFill>
                <a:latin typeface="Verdana" pitchFamily="34" charset="0"/>
                <a:cs typeface="Arial" pitchFamily="34" charset="0"/>
                <a:hlinkClick r:id="" action="ppaction://noaction"/>
              </a:rPr>
              <a:t>[1]</a:t>
            </a:r>
            <a:r>
              <a:rPr lang="es-ES_tradnl" altLang="es-ES" sz="1000" smtClean="0">
                <a:latin typeface="Verdana" pitchFamily="34" charset="0"/>
                <a:cs typeface="Arial" pitchFamily="34" charset="0"/>
              </a:rPr>
              <a:t>.</a:t>
            </a:r>
            <a:r>
              <a:rPr lang="es-ES_tradnl" altLang="es-ES" sz="1000" i="1" smtClean="0">
                <a:latin typeface="Verdana" pitchFamily="34" charset="0"/>
                <a:cs typeface="Arial" pitchFamily="34" charset="0"/>
              </a:rPr>
              <a:t> </a:t>
            </a:r>
            <a:r>
              <a:rPr lang="es-ES_tradnl" altLang="es-ES" sz="1000" smtClean="0">
                <a:latin typeface="Verdana" pitchFamily="34" charset="0"/>
                <a:cs typeface="Arial" pitchFamily="34" charset="0"/>
              </a:rPr>
              <a:t>Éste está obligado a velar por la seguridad del buque y a prevenir la contaminación del medio marino, decidiendo por si solo y bajo su propia responsabilidad</a:t>
            </a:r>
            <a:r>
              <a:rPr lang="es-ES_tradnl" altLang="es-ES" sz="1000" i="1" smtClean="0">
                <a:latin typeface="Verdana" pitchFamily="34" charset="0"/>
                <a:cs typeface="Arial" pitchFamily="34" charset="0"/>
              </a:rPr>
              <a:t> </a:t>
            </a:r>
            <a:r>
              <a:rPr lang="es-ES_tradnl" altLang="es-ES" sz="1000" smtClean="0">
                <a:latin typeface="Verdana" pitchFamily="34" charset="0"/>
                <a:cs typeface="Arial" pitchFamily="34" charset="0"/>
              </a:rPr>
              <a:t>(GABALDON, RUIZ SOROA, 1999). Ya el Código de Comercio le obliga a dirigir el buque al puerto de destino, solicitar práctico cuando así lo exijan las circunstancias de la navegación, hallarse presente durante las recaladas, tomar el mando en las entradas y salidas de los puertos, canales, ríos, ensenadas y observar todas las reglas para prevenir los abordajes. Posteriormente ha ido sumando una serie de mandatos en forma de reglamentación internacional, la cual actualiza sus deberes en cuanto a la dirección de la nave, en especial el capitulo V del SOLAS, o el Reglamento internacional para prevenir abordajes</a:t>
            </a:r>
            <a:r>
              <a:rPr lang="es-ES_tradnl" altLang="es-ES" sz="1000" u="sng" smtClean="0">
                <a:solidFill>
                  <a:srgbClr val="800080"/>
                </a:solidFill>
                <a:latin typeface="Verdana" pitchFamily="34" charset="0"/>
                <a:cs typeface="Arial" pitchFamily="34" charset="0"/>
                <a:hlinkClick r:id="" action="ppaction://noaction"/>
              </a:rPr>
              <a:t>[2]</a:t>
            </a:r>
            <a:r>
              <a:rPr lang="es-ES_tradnl" altLang="es-ES" sz="1000" smtClean="0">
                <a:latin typeface="Verdana" pitchFamily="34" charset="0"/>
                <a:cs typeface="Arial" pitchFamily="34" charset="0"/>
              </a:rPr>
              <a:t>. Algunos de estos aspectos fueron inicialmente ignorados por el Código de Comercio, como la prevención de la contaminación. De esta forma, ahora el mencionado Capítulo V del SOLAS obliga al capitán a realizar una derrota que tenga en cuenta las medidas de protección del medio marino aplicables.</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Con el avance de las comunicaciones, las funciones comerciales y públicas que durante siglos han ejercido los capitanes se han ido restringiendo poco a poco. Así, es prácticamente inaudito que un capitán contrate un flete o que venda su nave aún encontrándose inmerso dentro de una situación excepcional de innavegabilidad prevista en nuestro Código de Comercio.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A partir de la década de los 60’, una serie de desastres marítimos demostraron que el peligro y la capacidad de sufrir daños no se concentraba en aquéllos que se encontrasen en la nave, sino que sus consecuencias se extendían de forma trágica a las costas próximas. La comunidad internacional se cuestionó si el progreso que facilitaba el transporte de ciertas sustancias contaminantes por vías marítimas, compensaba el riesgo inherente que traía consigo. Surgen entonces instrumentos como el Convenio de intervención en alta mar (CSI), que demuestran la preocupación por parte de los Estrados ribereños ante el peligro potencial, muchas veces desconocido, que supone un buque navegando a la altura de sus costas.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Una de las conclusiones extraídas del análisis de las causas de estos accidentes revelaron las presiones comerciales a las que se ve sometido un capitán. Por ejemplo, en el accidente del TORREY CANYON, P. Rugiati estaba fuertemente presionado para llegar antes de una fecha determinada, por lo que arriesgó su nave ante un paso comprometido con el fin de  no perder tiempo. Con fin de garantizar la independencia de las decisiones del capitán cuando la seguridad del buque se ve comprometida la Regla V/34 del SOLAS establece:</a:t>
            </a:r>
            <a:endParaRPr lang="es-ES_tradnl" altLang="es-ES" sz="1000" smtClean="0">
              <a:latin typeface="Verdana" pitchFamily="34" charset="0"/>
              <a:cs typeface="Times New Roman" pitchFamily="18" charset="0"/>
            </a:endParaRPr>
          </a:p>
          <a:p>
            <a:pPr algn="just" eaLnBrk="1" hangingPunct="1"/>
            <a:r>
              <a:rPr lang="es-ES" altLang="es-ES" sz="1000" smtClean="0">
                <a:solidFill>
                  <a:srgbClr val="0000FF"/>
                </a:solidFill>
                <a:latin typeface="Verdana" pitchFamily="34" charset="0"/>
                <a:cs typeface="Arial" pitchFamily="34" charset="0"/>
              </a:rPr>
              <a:t> </a:t>
            </a:r>
            <a:endParaRPr lang="es-ES" altLang="es-ES" sz="1000" smtClean="0">
              <a:latin typeface="Verdana" pitchFamily="34" charset="0"/>
              <a:cs typeface="Times New Roman" pitchFamily="18" charset="0"/>
            </a:endParaRPr>
          </a:p>
          <a:p>
            <a:pPr algn="ctr" eaLnBrk="1" hangingPunct="1"/>
            <a:r>
              <a:rPr lang="es-ES_tradnl" altLang="es-ES" sz="1000" smtClean="0">
                <a:latin typeface="Verdana" pitchFamily="34" charset="0"/>
                <a:cs typeface="Times New Roman" pitchFamily="18" charset="0"/>
              </a:rPr>
              <a:t>“Ni el propietario, el fletador o la compañía, según se define en la Regla IX/1, que explote el buque, ni cualquier otra persona, impedirá que el capitán del buque adopte o ejecute cualquier decisión que a su juicio sea necesaria para la seguridad de la navegación o la protección del medio marino, ni pondrá obstáculos para que lo haga”</a:t>
            </a:r>
            <a:endParaRPr lang="es-ES_tradnl" altLang="es-ES" sz="1000" smtClean="0">
              <a:solidFill>
                <a:srgbClr val="003300"/>
              </a:solidFill>
              <a:latin typeface="Verdana" pitchFamily="34" charset="0"/>
              <a:cs typeface="Times New Roman" pitchFamily="18" charset="0"/>
            </a:endParaRPr>
          </a:p>
          <a:p>
            <a:pPr algn="ctr" eaLnBrk="1" hangingPunct="1"/>
            <a:r>
              <a:rPr lang="es-ES_tradnl"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Por otra parte, la cada vez mayor preocupación por su entorno, en fase de ignición cuando acontece un siniestro, ha hecho que los Estados ribereños hallan ido adoptando una serie de medidas que limitan la capacidad de decisión del capitán. Luego, mientras por un lado  se pretende disminuir la presión ejercida desde intereses privados, por el otro se incrementa el condicionamiento en busca de la salvaguarda del interés público. Sin duda, de todas las medidas dispuestas, la más controvertida son los servicios de tráfico marítimo, dado que en éstos, la figura de un controlador profesional, muchas veces con experiencia náutica previa, choca directamente con el criterio desde el que hasta ahora decidía totalmente el destino del buque.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Es una evidencia que los STM han sido recibidos por parte de los marinos con cierto grado de desconfianza. En cierta medida es lógico que si desde un STM se emite un mensaje que persiga una acción determinada, el buque recele pues su responsabilidad puede estar comprometida. Además, muchas veces ni desde el buque ni desde el STM se tienen claras las posiciones en las que se encuentran. El barco recibe un mensaje que proviene de un servicio público y aunque se trate exclusivamente de una recomendación, puede pensar que la autoridad espera de él un comportamiento, que de no producirse puede ser motivo de una sanción.  Entre otras incertidumbres</a:t>
            </a:r>
            <a:r>
              <a:rPr lang="es-ES" altLang="es-ES" sz="1000" smtClean="0">
                <a:solidFill>
                  <a:srgbClr val="000000"/>
                </a:solidFill>
                <a:latin typeface="Verdana" pitchFamily="34" charset="0"/>
                <a:cs typeface="Arial" pitchFamily="34" charset="0"/>
              </a:rPr>
              <a:t>, e</a:t>
            </a:r>
            <a:r>
              <a:rPr lang="es-ES" altLang="es-ES" sz="1000" smtClean="0">
                <a:latin typeface="Verdana" pitchFamily="34" charset="0"/>
                <a:cs typeface="Arial" pitchFamily="34" charset="0"/>
              </a:rPr>
              <a:t>l Convenio internacional de responsabilidad civil nacida de daños debidos a contaminación por hidrocarburos (CLC) establece que en caso de siniestro, no podrá imputarse responsabilidad alguna al propietario del buque tanque si se prueba que los daños por contaminación fueron causados por la negligencia de la autoridad responsable en el mantenimiento de luces u otras ayudas a la navegación. El profesor canadiense Edgar Gold hace tiempo que planteó el dilema sobre si los STM son en esencia una ayuda a la navegación tal y como se interpreta en el CLC.</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En las siguientes páginas se tratará de sentar las bases en busca del entendimiento buque/STM, partiendo de la inevitable comparación con el control de tráfico aéreo, para posteriormente abordar las limitaciones del sistema, tanto normativas como técnicas. Establecido el marco de análisis se presentan una serie de propuestas que a juicio del autor traeirían consigo unas importantes mejoras operacionales.</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eaLnBrk="1" hangingPunct="1"/>
            <a:r>
              <a:rPr lang="es-ES" altLang="es-ES" sz="1000" smtClean="0">
                <a:latin typeface="Verdana" pitchFamily="34" charset="0"/>
              </a:rPr>
              <a:t/>
            </a:r>
            <a:br>
              <a:rPr lang="es-ES" altLang="es-ES" sz="1000" smtClean="0">
                <a:latin typeface="Verdana" pitchFamily="34" charset="0"/>
              </a:rPr>
            </a:br>
            <a:r>
              <a:rPr lang="es-ES_tradnl" altLang="es-ES" sz="1000" u="sng" smtClean="0">
                <a:solidFill>
                  <a:srgbClr val="800080"/>
                </a:solidFill>
                <a:latin typeface="Verdana" pitchFamily="34" charset="0"/>
                <a:cs typeface="Times New Roman" pitchFamily="18" charset="0"/>
                <a:hlinkClick r:id="" action="ppaction://noaction"/>
              </a:rPr>
              <a:t>[1]</a:t>
            </a:r>
            <a:r>
              <a:rPr lang="es-ES_tradnl" altLang="es-ES" sz="1000" smtClean="0">
                <a:latin typeface="Verdana" pitchFamily="34" charset="0"/>
                <a:cs typeface="Times New Roman" pitchFamily="18" charset="0"/>
              </a:rPr>
              <a:t> </a:t>
            </a:r>
            <a:r>
              <a:rPr lang="es-ES_tradnl" altLang="es-ES" sz="1000" i="1" smtClean="0">
                <a:latin typeface="Verdana" pitchFamily="34" charset="0"/>
                <a:cs typeface="Times New Roman" pitchFamily="18" charset="0"/>
              </a:rPr>
              <a:t>D</a:t>
            </a:r>
            <a:r>
              <a:rPr lang="es-ES_tradnl" altLang="es-ES" sz="1000" i="1" smtClean="0">
                <a:latin typeface="Verdana" pitchFamily="34" charset="0"/>
                <a:cs typeface="Arial" pitchFamily="34" charset="0"/>
              </a:rPr>
              <a:t>el latín caput, capitis “cabeza”</a:t>
            </a:r>
            <a:endParaRPr lang="es-ES_tradnl" altLang="es-ES" sz="1000" smtClean="0">
              <a:latin typeface="Verdana" pitchFamily="34" charset="0"/>
              <a:cs typeface="Times New Roman" pitchFamily="18" charset="0"/>
            </a:endParaRPr>
          </a:p>
          <a:p>
            <a:pPr eaLnBrk="1" hangingPunct="1"/>
            <a:r>
              <a:rPr lang="es-ES_tradnl" altLang="es-ES" sz="1000" i="1" smtClean="0">
                <a:latin typeface="Verdana" pitchFamily="34" charset="0"/>
                <a:cs typeface="Times New Roman" pitchFamily="18" charset="0"/>
              </a:rPr>
              <a:t> </a:t>
            </a:r>
            <a:endParaRPr lang="es-ES_tradnl" altLang="es-ES" sz="1000" smtClean="0">
              <a:latin typeface="Verdana" pitchFamily="34" charset="0"/>
              <a:cs typeface="Times New Roman" pitchFamily="18" charset="0"/>
            </a:endParaRPr>
          </a:p>
          <a:p>
            <a:pPr algn="just" eaLnBrk="1" hangingPunct="1"/>
            <a:r>
              <a:rPr lang="es-ES_tradnl" altLang="es-ES" sz="1000" i="1" u="sng" smtClean="0">
                <a:solidFill>
                  <a:srgbClr val="800080"/>
                </a:solidFill>
                <a:latin typeface="Verdana" pitchFamily="34" charset="0"/>
                <a:cs typeface="Times New Roman" pitchFamily="18" charset="0"/>
                <a:hlinkClick r:id="" action="ppaction://noaction"/>
              </a:rPr>
              <a:t>[2]</a:t>
            </a:r>
            <a:r>
              <a:rPr lang="es-ES_tradnl" altLang="es-ES" sz="1000" i="1" smtClean="0">
                <a:latin typeface="Verdana" pitchFamily="34" charset="0"/>
                <a:cs typeface="Times New Roman" pitchFamily="18" charset="0"/>
              </a:rPr>
              <a:t>En las últimas enmiendas al Reglamento, adoptadas en noviembre del 2001, no se ha considerado la posibilidad de contemplar la figura del STM; y sigue sin aparecer el acrónimo VHF. Dos variables que hoy en día están muy presentes en la prevención de abordajes  </a:t>
            </a:r>
            <a:endParaRPr lang="es-ES_tradnl" altLang="es-ES" sz="1000" smtClean="0">
              <a:latin typeface="Verdana" pitchFamily="34" charset="0"/>
              <a:cs typeface="Times New Roman" pitchFamily="18" charset="0"/>
            </a:endParaRPr>
          </a:p>
          <a:p>
            <a:pPr eaLnBrk="1" hangingPunct="1"/>
            <a:endParaRPr lang="es-ES" altLang="es-ES" sz="1000" smtClean="0">
              <a:latin typeface="Verdana" pitchFamily="34" charset="0"/>
            </a:endParaRPr>
          </a:p>
        </p:txBody>
      </p:sp>
    </p:spTree>
    <p:extLst>
      <p:ext uri="{BB962C8B-B14F-4D97-AF65-F5344CB8AC3E}">
        <p14:creationId xmlns:p14="http://schemas.microsoft.com/office/powerpoint/2010/main" val="3797735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F1DD368-CC5B-4595-8D89-D6A251703846}" type="slidenum">
              <a:rPr lang="es-ES" altLang="es-ES" smtClean="0"/>
              <a:pPr eaLnBrk="1" hangingPunct="1">
                <a:spcBef>
                  <a:spcPct val="0"/>
                </a:spcBef>
              </a:pPr>
              <a:t>17</a:t>
            </a:fld>
            <a:endParaRPr lang="es-ES" altLang="es-ES" smtClean="0"/>
          </a:p>
        </p:txBody>
      </p:sp>
      <p:sp>
        <p:nvSpPr>
          <p:cNvPr id="161795" name="Rectangle 2"/>
          <p:cNvSpPr>
            <a:spLocks noGrp="1" noRot="1" noChangeAspect="1" noChangeArrowheads="1" noTextEdit="1"/>
          </p:cNvSpPr>
          <p:nvPr>
            <p:ph type="sldImg"/>
          </p:nvPr>
        </p:nvSpPr>
        <p:spPr>
          <a:xfrm>
            <a:off x="147638" y="777875"/>
            <a:ext cx="6502400" cy="3659188"/>
          </a:xfrm>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pPr algn="just" eaLnBrk="1" hangingPunct="1"/>
            <a:r>
              <a:rPr lang="es-ES" altLang="es-ES" sz="1000" b="1" smtClean="0">
                <a:latin typeface="Verdana" pitchFamily="34" charset="0"/>
                <a:cs typeface="Arial" pitchFamily="34" charset="0"/>
              </a:rPr>
              <a:t>1. EL ORIGEN DEL DEBATE</a:t>
            </a:r>
          </a:p>
          <a:p>
            <a:pPr algn="just" eaLnBrk="1" hangingPunct="1"/>
            <a:r>
              <a:rPr lang="es-ES" altLang="es-ES" sz="1000" smtClean="0">
                <a:latin typeface="Verdana" pitchFamily="34" charset="0"/>
                <a:cs typeface="Arial" pitchFamily="34" charset="0"/>
              </a:rPr>
              <a:t> </a:t>
            </a:r>
            <a:endParaRPr lang="es-ES" altLang="es-ES" sz="1000" b="1" smtClean="0">
              <a:latin typeface="Verdana" pitchFamily="34" charset="0"/>
              <a:cs typeface="Arial" pitchFamily="34" charset="0"/>
            </a:endParaRPr>
          </a:p>
          <a:p>
            <a:pPr algn="just" eaLnBrk="1" hangingPunct="1"/>
            <a:r>
              <a:rPr lang="es-ES" altLang="es-ES" sz="1000" smtClean="0">
                <a:latin typeface="Verdana" pitchFamily="34" charset="0"/>
                <a:cs typeface="Arial" pitchFamily="34" charset="0"/>
              </a:rPr>
              <a:t>A lo largo de las dos últimas décadas la comunidad marítima ha sido testigo del proliferar a lo largo de sus puertos y costas de los denominados servicios de tráfico marítimo, en adelante STM. Dentro de las numerosas misiones que a ellos se encomiendan, dos destacan especialmente: el agilizar y optimizar el tráfico portuario dentro de los máximos niveles de seguridad posibles, y la salvaguarda de los intereses del Estado ribereño, previniendo que buques potencialmente peligrosos sean una amenaza para sus costas. En cualquiera de los dos supuestos, la tradicional independencia a la hora de determinar qué rumbo seguir o qué maniobra debe llevar a cabo para evitar un abordaje que ostenta quien está a cargo de la nave, parece ahora verse en cierto grado confinada con la presencia de un tercero, a veces facultado para condicionar o incluso exigir un comportamiento.</a:t>
            </a:r>
            <a:endParaRPr lang="es-ES" altLang="es-ES" sz="1000" b="1" smtClean="0">
              <a:latin typeface="Verdana" pitchFamily="34" charset="0"/>
              <a:cs typeface="Arial" pitchFamily="34"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Desde el origen de la navegación, la facultad de dirección técnica de la navegación siempre ha recaído en la figura del capitán</a:t>
            </a:r>
            <a:r>
              <a:rPr lang="es-ES_tradnl" altLang="es-ES" sz="1000" u="sng" smtClean="0">
                <a:solidFill>
                  <a:srgbClr val="800080"/>
                </a:solidFill>
                <a:latin typeface="Verdana" pitchFamily="34" charset="0"/>
                <a:cs typeface="Arial" pitchFamily="34" charset="0"/>
                <a:hlinkClick r:id="" action="ppaction://noaction"/>
              </a:rPr>
              <a:t>[1]</a:t>
            </a:r>
            <a:r>
              <a:rPr lang="es-ES_tradnl" altLang="es-ES" sz="1000" smtClean="0">
                <a:latin typeface="Verdana" pitchFamily="34" charset="0"/>
                <a:cs typeface="Arial" pitchFamily="34" charset="0"/>
              </a:rPr>
              <a:t>.</a:t>
            </a:r>
            <a:r>
              <a:rPr lang="es-ES_tradnl" altLang="es-ES" sz="1000" i="1" smtClean="0">
                <a:latin typeface="Verdana" pitchFamily="34" charset="0"/>
                <a:cs typeface="Arial" pitchFamily="34" charset="0"/>
              </a:rPr>
              <a:t> </a:t>
            </a:r>
            <a:r>
              <a:rPr lang="es-ES_tradnl" altLang="es-ES" sz="1000" smtClean="0">
                <a:latin typeface="Verdana" pitchFamily="34" charset="0"/>
                <a:cs typeface="Arial" pitchFamily="34" charset="0"/>
              </a:rPr>
              <a:t>Éste está obligado a velar por la seguridad del buque y a prevenir la contaminación del medio marino, decidiendo por si solo y bajo su propia responsabilidad</a:t>
            </a:r>
            <a:r>
              <a:rPr lang="es-ES_tradnl" altLang="es-ES" sz="1000" i="1" smtClean="0">
                <a:latin typeface="Verdana" pitchFamily="34" charset="0"/>
                <a:cs typeface="Arial" pitchFamily="34" charset="0"/>
              </a:rPr>
              <a:t> </a:t>
            </a:r>
            <a:r>
              <a:rPr lang="es-ES_tradnl" altLang="es-ES" sz="1000" smtClean="0">
                <a:latin typeface="Verdana" pitchFamily="34" charset="0"/>
                <a:cs typeface="Arial" pitchFamily="34" charset="0"/>
              </a:rPr>
              <a:t>(GABALDON, RUIZ SOROA, 1999). Ya el Código de Comercio le obliga a dirigir el buque al puerto de destino, solicitar práctico cuando así lo exijan las circunstancias de la navegación, hallarse presente durante las recaladas, tomar el mando en las entradas y salidas de los puertos, canales, ríos, ensenadas y observar todas las reglas para prevenir los abordajes. Posteriormente ha ido sumando una serie de mandatos en forma de reglamentación internacional, la cual actualiza sus deberes en cuanto a la dirección de la nave, en especial el capitulo V del SOLAS, o el Reglamento internacional para prevenir abordajes</a:t>
            </a:r>
            <a:r>
              <a:rPr lang="es-ES_tradnl" altLang="es-ES" sz="1000" u="sng" smtClean="0">
                <a:solidFill>
                  <a:srgbClr val="800080"/>
                </a:solidFill>
                <a:latin typeface="Verdana" pitchFamily="34" charset="0"/>
                <a:cs typeface="Arial" pitchFamily="34" charset="0"/>
                <a:hlinkClick r:id="" action="ppaction://noaction"/>
              </a:rPr>
              <a:t>[2]</a:t>
            </a:r>
            <a:r>
              <a:rPr lang="es-ES_tradnl" altLang="es-ES" sz="1000" smtClean="0">
                <a:latin typeface="Verdana" pitchFamily="34" charset="0"/>
                <a:cs typeface="Arial" pitchFamily="34" charset="0"/>
              </a:rPr>
              <a:t>. Algunos de estos aspectos fueron inicialmente ignorados por el Código de Comercio, como la prevención de la contaminación. De esta forma, ahora el mencionado Capítulo V del SOLAS obliga al capitán a realizar una derrota que tenga en cuenta las medidas de protección del medio marino aplicables.</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Con el avance de las comunicaciones, las funciones comerciales y públicas que durante siglos han ejercido los capitanes se han ido restringiendo poco a poco. Así, es prácticamente inaudito que un capitán contrate un flete o que venda su nave aún encontrándose inmerso dentro de una situación excepcional de innavegabilidad prevista en nuestro Código de Comercio.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A partir de la década de los 60’, una serie de desastres marítimos demostraron que el peligro y la capacidad de sufrir daños no se concentraba en aquéllos que se encontrasen en la nave, sino que sus consecuencias se extendían de forma trágica a las costas próximas. La comunidad internacional se cuestionó si el progreso que facilitaba el transporte de ciertas sustancias contaminantes por vías marítimas, compensaba el riesgo inherente que traía consigo. Surgen entonces instrumentos como el Convenio de intervención en alta mar (CSI), que demuestran la preocupación por parte de los Estrados ribereños ante el peligro potencial, muchas veces desconocido, que supone un buque navegando a la altura de sus costas.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Una de las conclusiones extraídas del análisis de las causas de estos accidentes revelaron las presiones comerciales a las que se ve sometido un capitán. Por ejemplo, en el accidente del TORREY CANYON, P. Rugiati estaba fuertemente presionado para llegar antes de una fecha determinada, por lo que arriesgó su nave ante un paso comprometido con el fin de  no perder tiempo. Con fin de garantizar la independencia de las decisiones del capitán cuando la seguridad del buque se ve comprometida la Regla V/34 del SOLAS establece:</a:t>
            </a:r>
            <a:endParaRPr lang="es-ES_tradnl" altLang="es-ES" sz="1000" smtClean="0">
              <a:latin typeface="Verdana" pitchFamily="34" charset="0"/>
              <a:cs typeface="Times New Roman" pitchFamily="18" charset="0"/>
            </a:endParaRPr>
          </a:p>
          <a:p>
            <a:pPr algn="just" eaLnBrk="1" hangingPunct="1"/>
            <a:r>
              <a:rPr lang="es-ES" altLang="es-ES" sz="1000" smtClean="0">
                <a:solidFill>
                  <a:srgbClr val="0000FF"/>
                </a:solidFill>
                <a:latin typeface="Verdana" pitchFamily="34" charset="0"/>
                <a:cs typeface="Arial" pitchFamily="34" charset="0"/>
              </a:rPr>
              <a:t> </a:t>
            </a:r>
            <a:endParaRPr lang="es-ES" altLang="es-ES" sz="1000" smtClean="0">
              <a:latin typeface="Verdana" pitchFamily="34" charset="0"/>
              <a:cs typeface="Times New Roman" pitchFamily="18" charset="0"/>
            </a:endParaRPr>
          </a:p>
          <a:p>
            <a:pPr algn="ctr" eaLnBrk="1" hangingPunct="1"/>
            <a:r>
              <a:rPr lang="es-ES_tradnl" altLang="es-ES" sz="1000" smtClean="0">
                <a:latin typeface="Verdana" pitchFamily="34" charset="0"/>
                <a:cs typeface="Times New Roman" pitchFamily="18" charset="0"/>
              </a:rPr>
              <a:t>“Ni el propietario, el fletador o la compañía, según se define en la Regla IX/1, que explote el buque, ni cualquier otra persona, impedirá que el capitán del buque adopte o ejecute cualquier decisión que a su juicio sea necesaria para la seguridad de la navegación o la protección del medio marino, ni pondrá obstáculos para que lo haga”</a:t>
            </a:r>
            <a:endParaRPr lang="es-ES_tradnl" altLang="es-ES" sz="1000" smtClean="0">
              <a:solidFill>
                <a:srgbClr val="003300"/>
              </a:solidFill>
              <a:latin typeface="Verdana" pitchFamily="34" charset="0"/>
              <a:cs typeface="Times New Roman" pitchFamily="18" charset="0"/>
            </a:endParaRPr>
          </a:p>
          <a:p>
            <a:pPr algn="ctr" eaLnBrk="1" hangingPunct="1"/>
            <a:r>
              <a:rPr lang="es-ES_tradnl"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Por otra parte, la cada vez mayor preocupación por su entorno, en fase de ignición cuando acontece un siniestro, ha hecho que los Estados ribereños hallan ido adoptando una serie de medidas que limitan la capacidad de decisión del capitán. Luego, mientras por un lado  se pretende disminuir la presión ejercida desde intereses privados, por el otro se incrementa el condicionamiento en busca de la salvaguarda del interés público. Sin duda, de todas las medidas dispuestas, la más controvertida son los servicios de tráfico marítimo, dado que en éstos, la figura de un controlador profesional, muchas veces con experiencia náutica previa, choca directamente con el criterio desde el que hasta ahora decidía totalmente el destino del buque.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Es una evidencia que los STM han sido recibidos por parte de los marinos con cierto grado de desconfianza. En cierta medida es lógico que si desde un STM se emite un mensaje que persiga una acción determinada, el buque recele pues su responsabilidad puede estar comprometida. Además, muchas veces ni desde el buque ni desde el STM se tienen claras las posiciones en las que se encuentran. El barco recibe un mensaje que proviene de un servicio público y aunque se trate exclusivamente de una recomendación, puede pensar que la autoridad espera de él un comportamiento, que de no producirse puede ser motivo de una sanción.  Entre otras incertidumbres</a:t>
            </a:r>
            <a:r>
              <a:rPr lang="es-ES" altLang="es-ES" sz="1000" smtClean="0">
                <a:solidFill>
                  <a:srgbClr val="000000"/>
                </a:solidFill>
                <a:latin typeface="Verdana" pitchFamily="34" charset="0"/>
                <a:cs typeface="Arial" pitchFamily="34" charset="0"/>
              </a:rPr>
              <a:t>, e</a:t>
            </a:r>
            <a:r>
              <a:rPr lang="es-ES" altLang="es-ES" sz="1000" smtClean="0">
                <a:latin typeface="Verdana" pitchFamily="34" charset="0"/>
                <a:cs typeface="Arial" pitchFamily="34" charset="0"/>
              </a:rPr>
              <a:t>l Convenio internacional de responsabilidad civil nacida de daños debidos a contaminación por hidrocarburos (CLC) establece que en caso de siniestro, no podrá imputarse responsabilidad alguna al propietario del buque tanque si se prueba que los daños por contaminación fueron causados por la negligencia de la autoridad responsable en el mantenimiento de luces u otras ayudas a la navegación. El profesor canadiense Edgar Gold hace tiempo que planteó el dilema sobre si los STM son en esencia una ayuda a la navegación tal y como se interpreta en el CLC.</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En las siguientes páginas se tratará de sentar las bases en busca del entendimiento buque/STM, partiendo de la inevitable comparación con el control de tráfico aéreo, para posteriormente abordar las limitaciones del sistema, tanto normativas como técnicas. Establecido el marco de análisis se presentan una serie de propuestas que a juicio del autor traeirían consigo unas importantes mejoras operacionales.</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eaLnBrk="1" hangingPunct="1"/>
            <a:r>
              <a:rPr lang="es-ES" altLang="es-ES" sz="1000" smtClean="0">
                <a:latin typeface="Verdana" pitchFamily="34" charset="0"/>
              </a:rPr>
              <a:t/>
            </a:r>
            <a:br>
              <a:rPr lang="es-ES" altLang="es-ES" sz="1000" smtClean="0">
                <a:latin typeface="Verdana" pitchFamily="34" charset="0"/>
              </a:rPr>
            </a:br>
            <a:r>
              <a:rPr lang="es-ES_tradnl" altLang="es-ES" sz="1000" u="sng" smtClean="0">
                <a:solidFill>
                  <a:srgbClr val="800080"/>
                </a:solidFill>
                <a:latin typeface="Verdana" pitchFamily="34" charset="0"/>
                <a:cs typeface="Times New Roman" pitchFamily="18" charset="0"/>
                <a:hlinkClick r:id="" action="ppaction://noaction"/>
              </a:rPr>
              <a:t>[1]</a:t>
            </a:r>
            <a:r>
              <a:rPr lang="es-ES_tradnl" altLang="es-ES" sz="1000" smtClean="0">
                <a:latin typeface="Verdana" pitchFamily="34" charset="0"/>
                <a:cs typeface="Times New Roman" pitchFamily="18" charset="0"/>
              </a:rPr>
              <a:t> </a:t>
            </a:r>
            <a:r>
              <a:rPr lang="es-ES_tradnl" altLang="es-ES" sz="1000" i="1" smtClean="0">
                <a:latin typeface="Verdana" pitchFamily="34" charset="0"/>
                <a:cs typeface="Times New Roman" pitchFamily="18" charset="0"/>
              </a:rPr>
              <a:t>D</a:t>
            </a:r>
            <a:r>
              <a:rPr lang="es-ES_tradnl" altLang="es-ES" sz="1000" i="1" smtClean="0">
                <a:latin typeface="Verdana" pitchFamily="34" charset="0"/>
                <a:cs typeface="Arial" pitchFamily="34" charset="0"/>
              </a:rPr>
              <a:t>el latín caput, capitis “cabeza”</a:t>
            </a:r>
            <a:endParaRPr lang="es-ES_tradnl" altLang="es-ES" sz="1000" smtClean="0">
              <a:latin typeface="Verdana" pitchFamily="34" charset="0"/>
              <a:cs typeface="Times New Roman" pitchFamily="18" charset="0"/>
            </a:endParaRPr>
          </a:p>
          <a:p>
            <a:pPr eaLnBrk="1" hangingPunct="1"/>
            <a:r>
              <a:rPr lang="es-ES_tradnl" altLang="es-ES" sz="1000" i="1" smtClean="0">
                <a:latin typeface="Verdana" pitchFamily="34" charset="0"/>
                <a:cs typeface="Times New Roman" pitchFamily="18" charset="0"/>
              </a:rPr>
              <a:t> </a:t>
            </a:r>
            <a:endParaRPr lang="es-ES_tradnl" altLang="es-ES" sz="1000" smtClean="0">
              <a:latin typeface="Verdana" pitchFamily="34" charset="0"/>
              <a:cs typeface="Times New Roman" pitchFamily="18" charset="0"/>
            </a:endParaRPr>
          </a:p>
          <a:p>
            <a:pPr algn="just" eaLnBrk="1" hangingPunct="1"/>
            <a:r>
              <a:rPr lang="es-ES_tradnl" altLang="es-ES" sz="1000" i="1" u="sng" smtClean="0">
                <a:solidFill>
                  <a:srgbClr val="800080"/>
                </a:solidFill>
                <a:latin typeface="Verdana" pitchFamily="34" charset="0"/>
                <a:cs typeface="Times New Roman" pitchFamily="18" charset="0"/>
                <a:hlinkClick r:id="" action="ppaction://noaction"/>
              </a:rPr>
              <a:t>[2]</a:t>
            </a:r>
            <a:r>
              <a:rPr lang="es-ES_tradnl" altLang="es-ES" sz="1000" i="1" smtClean="0">
                <a:latin typeface="Verdana" pitchFamily="34" charset="0"/>
                <a:cs typeface="Times New Roman" pitchFamily="18" charset="0"/>
              </a:rPr>
              <a:t>En las últimas enmiendas al Reglamento, adoptadas en noviembre del 2001, no se ha considerado la posibilidad de contemplar la figura del STM; y sigue sin aparecer el acrónimo VHF. Dos variables que hoy en día están muy presentes en la prevención de abordajes  </a:t>
            </a:r>
            <a:endParaRPr lang="es-ES_tradnl" altLang="es-ES" sz="1000" smtClean="0">
              <a:latin typeface="Verdana" pitchFamily="34" charset="0"/>
              <a:cs typeface="Times New Roman" pitchFamily="18" charset="0"/>
            </a:endParaRPr>
          </a:p>
          <a:p>
            <a:pPr eaLnBrk="1" hangingPunct="1"/>
            <a:endParaRPr lang="es-ES" altLang="es-ES" sz="1000" smtClean="0">
              <a:latin typeface="Verdana" pitchFamily="34" charset="0"/>
            </a:endParaRPr>
          </a:p>
        </p:txBody>
      </p:sp>
    </p:spTree>
    <p:extLst>
      <p:ext uri="{BB962C8B-B14F-4D97-AF65-F5344CB8AC3E}">
        <p14:creationId xmlns:p14="http://schemas.microsoft.com/office/powerpoint/2010/main" val="4240291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F1DD368-CC5B-4595-8D89-D6A251703846}" type="slidenum">
              <a:rPr lang="es-ES" altLang="es-ES" smtClean="0"/>
              <a:pPr eaLnBrk="1" hangingPunct="1">
                <a:spcBef>
                  <a:spcPct val="0"/>
                </a:spcBef>
              </a:pPr>
              <a:t>18</a:t>
            </a:fld>
            <a:endParaRPr lang="es-ES" altLang="es-ES" smtClean="0"/>
          </a:p>
        </p:txBody>
      </p:sp>
      <p:sp>
        <p:nvSpPr>
          <p:cNvPr id="161795" name="Rectangle 2"/>
          <p:cNvSpPr>
            <a:spLocks noGrp="1" noRot="1" noChangeAspect="1" noChangeArrowheads="1" noTextEdit="1"/>
          </p:cNvSpPr>
          <p:nvPr>
            <p:ph type="sldImg"/>
          </p:nvPr>
        </p:nvSpPr>
        <p:spPr>
          <a:xfrm>
            <a:off x="147638" y="777875"/>
            <a:ext cx="6502400" cy="3659188"/>
          </a:xfrm>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pPr algn="just" eaLnBrk="1" hangingPunct="1"/>
            <a:r>
              <a:rPr lang="es-ES" altLang="es-ES" sz="1000" b="1" smtClean="0">
                <a:latin typeface="Verdana" pitchFamily="34" charset="0"/>
                <a:cs typeface="Arial" pitchFamily="34" charset="0"/>
              </a:rPr>
              <a:t>1. EL ORIGEN DEL DEBATE</a:t>
            </a:r>
          </a:p>
          <a:p>
            <a:pPr algn="just" eaLnBrk="1" hangingPunct="1"/>
            <a:r>
              <a:rPr lang="es-ES" altLang="es-ES" sz="1000" smtClean="0">
                <a:latin typeface="Verdana" pitchFamily="34" charset="0"/>
                <a:cs typeface="Arial" pitchFamily="34" charset="0"/>
              </a:rPr>
              <a:t> </a:t>
            </a:r>
            <a:endParaRPr lang="es-ES" altLang="es-ES" sz="1000" b="1" smtClean="0">
              <a:latin typeface="Verdana" pitchFamily="34" charset="0"/>
              <a:cs typeface="Arial" pitchFamily="34" charset="0"/>
            </a:endParaRPr>
          </a:p>
          <a:p>
            <a:pPr algn="just" eaLnBrk="1" hangingPunct="1"/>
            <a:r>
              <a:rPr lang="es-ES" altLang="es-ES" sz="1000" smtClean="0">
                <a:latin typeface="Verdana" pitchFamily="34" charset="0"/>
                <a:cs typeface="Arial" pitchFamily="34" charset="0"/>
              </a:rPr>
              <a:t>A lo largo de las dos últimas décadas la comunidad marítima ha sido testigo del proliferar a lo largo de sus puertos y costas de los denominados servicios de tráfico marítimo, en adelante STM. Dentro de las numerosas misiones que a ellos se encomiendan, dos destacan especialmente: el agilizar y optimizar el tráfico portuario dentro de los máximos niveles de seguridad posibles, y la salvaguarda de los intereses del Estado ribereño, previniendo que buques potencialmente peligrosos sean una amenaza para sus costas. En cualquiera de los dos supuestos, la tradicional independencia a la hora de determinar qué rumbo seguir o qué maniobra debe llevar a cabo para evitar un abordaje que ostenta quien está a cargo de la nave, parece ahora verse en cierto grado confinada con la presencia de un tercero, a veces facultado para condicionar o incluso exigir un comportamiento.</a:t>
            </a:r>
            <a:endParaRPr lang="es-ES" altLang="es-ES" sz="1000" b="1" smtClean="0">
              <a:latin typeface="Verdana" pitchFamily="34" charset="0"/>
              <a:cs typeface="Arial" pitchFamily="34"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Desde el origen de la navegación, la facultad de dirección técnica de la navegación siempre ha recaído en la figura del capitán</a:t>
            </a:r>
            <a:r>
              <a:rPr lang="es-ES_tradnl" altLang="es-ES" sz="1000" u="sng" smtClean="0">
                <a:solidFill>
                  <a:srgbClr val="800080"/>
                </a:solidFill>
                <a:latin typeface="Verdana" pitchFamily="34" charset="0"/>
                <a:cs typeface="Arial" pitchFamily="34" charset="0"/>
                <a:hlinkClick r:id="" action="ppaction://noaction"/>
              </a:rPr>
              <a:t>[1]</a:t>
            </a:r>
            <a:r>
              <a:rPr lang="es-ES_tradnl" altLang="es-ES" sz="1000" smtClean="0">
                <a:latin typeface="Verdana" pitchFamily="34" charset="0"/>
                <a:cs typeface="Arial" pitchFamily="34" charset="0"/>
              </a:rPr>
              <a:t>.</a:t>
            </a:r>
            <a:r>
              <a:rPr lang="es-ES_tradnl" altLang="es-ES" sz="1000" i="1" smtClean="0">
                <a:latin typeface="Verdana" pitchFamily="34" charset="0"/>
                <a:cs typeface="Arial" pitchFamily="34" charset="0"/>
              </a:rPr>
              <a:t> </a:t>
            </a:r>
            <a:r>
              <a:rPr lang="es-ES_tradnl" altLang="es-ES" sz="1000" smtClean="0">
                <a:latin typeface="Verdana" pitchFamily="34" charset="0"/>
                <a:cs typeface="Arial" pitchFamily="34" charset="0"/>
              </a:rPr>
              <a:t>Éste está obligado a velar por la seguridad del buque y a prevenir la contaminación del medio marino, decidiendo por si solo y bajo su propia responsabilidad</a:t>
            </a:r>
            <a:r>
              <a:rPr lang="es-ES_tradnl" altLang="es-ES" sz="1000" i="1" smtClean="0">
                <a:latin typeface="Verdana" pitchFamily="34" charset="0"/>
                <a:cs typeface="Arial" pitchFamily="34" charset="0"/>
              </a:rPr>
              <a:t> </a:t>
            </a:r>
            <a:r>
              <a:rPr lang="es-ES_tradnl" altLang="es-ES" sz="1000" smtClean="0">
                <a:latin typeface="Verdana" pitchFamily="34" charset="0"/>
                <a:cs typeface="Arial" pitchFamily="34" charset="0"/>
              </a:rPr>
              <a:t>(GABALDON, RUIZ SOROA, 1999). Ya el Código de Comercio le obliga a dirigir el buque al puerto de destino, solicitar práctico cuando así lo exijan las circunstancias de la navegación, hallarse presente durante las recaladas, tomar el mando en las entradas y salidas de los puertos, canales, ríos, ensenadas y observar todas las reglas para prevenir los abordajes. Posteriormente ha ido sumando una serie de mandatos en forma de reglamentación internacional, la cual actualiza sus deberes en cuanto a la dirección de la nave, en especial el capitulo V del SOLAS, o el Reglamento internacional para prevenir abordajes</a:t>
            </a:r>
            <a:r>
              <a:rPr lang="es-ES_tradnl" altLang="es-ES" sz="1000" u="sng" smtClean="0">
                <a:solidFill>
                  <a:srgbClr val="800080"/>
                </a:solidFill>
                <a:latin typeface="Verdana" pitchFamily="34" charset="0"/>
                <a:cs typeface="Arial" pitchFamily="34" charset="0"/>
                <a:hlinkClick r:id="" action="ppaction://noaction"/>
              </a:rPr>
              <a:t>[2]</a:t>
            </a:r>
            <a:r>
              <a:rPr lang="es-ES_tradnl" altLang="es-ES" sz="1000" smtClean="0">
                <a:latin typeface="Verdana" pitchFamily="34" charset="0"/>
                <a:cs typeface="Arial" pitchFamily="34" charset="0"/>
              </a:rPr>
              <a:t>. Algunos de estos aspectos fueron inicialmente ignorados por el Código de Comercio, como la prevención de la contaminación. De esta forma, ahora el mencionado Capítulo V del SOLAS obliga al capitán a realizar una derrota que tenga en cuenta las medidas de protección del medio marino aplicables.</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Con el avance de las comunicaciones, las funciones comerciales y públicas que durante siglos han ejercido los capitanes se han ido restringiendo poco a poco. Así, es prácticamente inaudito que un capitán contrate un flete o que venda su nave aún encontrándose inmerso dentro de una situación excepcional de innavegabilidad prevista en nuestro Código de Comercio.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A partir de la década de los 60’, una serie de desastres marítimos demostraron que el peligro y la capacidad de sufrir daños no se concentraba en aquéllos que se encontrasen en la nave, sino que sus consecuencias se extendían de forma trágica a las costas próximas. La comunidad internacional se cuestionó si el progreso que facilitaba el transporte de ciertas sustancias contaminantes por vías marítimas, compensaba el riesgo inherente que traía consigo. Surgen entonces instrumentos como el Convenio de intervención en alta mar (CSI), que demuestran la preocupación por parte de los Estrados ribereños ante el peligro potencial, muchas veces desconocido, que supone un buque navegando a la altura de sus costas.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Una de las conclusiones extraídas del análisis de las causas de estos accidentes revelaron las presiones comerciales a las que se ve sometido un capitán. Por ejemplo, en el accidente del TORREY CANYON, P. Rugiati estaba fuertemente presionado para llegar antes de una fecha determinada, por lo que arriesgó su nave ante un paso comprometido con el fin de  no perder tiempo. Con fin de garantizar la independencia de las decisiones del capitán cuando la seguridad del buque se ve comprometida la Regla V/34 del SOLAS establece:</a:t>
            </a:r>
            <a:endParaRPr lang="es-ES_tradnl" altLang="es-ES" sz="1000" smtClean="0">
              <a:latin typeface="Verdana" pitchFamily="34" charset="0"/>
              <a:cs typeface="Times New Roman" pitchFamily="18" charset="0"/>
            </a:endParaRPr>
          </a:p>
          <a:p>
            <a:pPr algn="just" eaLnBrk="1" hangingPunct="1"/>
            <a:r>
              <a:rPr lang="es-ES" altLang="es-ES" sz="1000" smtClean="0">
                <a:solidFill>
                  <a:srgbClr val="0000FF"/>
                </a:solidFill>
                <a:latin typeface="Verdana" pitchFamily="34" charset="0"/>
                <a:cs typeface="Arial" pitchFamily="34" charset="0"/>
              </a:rPr>
              <a:t> </a:t>
            </a:r>
            <a:endParaRPr lang="es-ES" altLang="es-ES" sz="1000" smtClean="0">
              <a:latin typeface="Verdana" pitchFamily="34" charset="0"/>
              <a:cs typeface="Times New Roman" pitchFamily="18" charset="0"/>
            </a:endParaRPr>
          </a:p>
          <a:p>
            <a:pPr algn="ctr" eaLnBrk="1" hangingPunct="1"/>
            <a:r>
              <a:rPr lang="es-ES_tradnl" altLang="es-ES" sz="1000" smtClean="0">
                <a:latin typeface="Verdana" pitchFamily="34" charset="0"/>
                <a:cs typeface="Times New Roman" pitchFamily="18" charset="0"/>
              </a:rPr>
              <a:t>“Ni el propietario, el fletador o la compañía, según se define en la Regla IX/1, que explote el buque, ni cualquier otra persona, impedirá que el capitán del buque adopte o ejecute cualquier decisión que a su juicio sea necesaria para la seguridad de la navegación o la protección del medio marino, ni pondrá obstáculos para que lo haga”</a:t>
            </a:r>
            <a:endParaRPr lang="es-ES_tradnl" altLang="es-ES" sz="1000" smtClean="0">
              <a:solidFill>
                <a:srgbClr val="003300"/>
              </a:solidFill>
              <a:latin typeface="Verdana" pitchFamily="34" charset="0"/>
              <a:cs typeface="Times New Roman" pitchFamily="18" charset="0"/>
            </a:endParaRPr>
          </a:p>
          <a:p>
            <a:pPr algn="ctr" eaLnBrk="1" hangingPunct="1"/>
            <a:r>
              <a:rPr lang="es-ES_tradnl"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Por otra parte, la cada vez mayor preocupación por su entorno, en fase de ignición cuando acontece un siniestro, ha hecho que los Estados ribereños hallan ido adoptando una serie de medidas que limitan la capacidad de decisión del capitán. Luego, mientras por un lado  se pretende disminuir la presión ejercida desde intereses privados, por el otro se incrementa el condicionamiento en busca de la salvaguarda del interés público. Sin duda, de todas las medidas dispuestas, la más controvertida son los servicios de tráfico marítimo, dado que en éstos, la figura de un controlador profesional, muchas veces con experiencia náutica previa, choca directamente con el criterio desde el que hasta ahora decidía totalmente el destino del buque.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Es una evidencia que los STM han sido recibidos por parte de los marinos con cierto grado de desconfianza. En cierta medida es lógico que si desde un STM se emite un mensaje que persiga una acción determinada, el buque recele pues su responsabilidad puede estar comprometida. Además, muchas veces ni desde el buque ni desde el STM se tienen claras las posiciones en las que se encuentran. El barco recibe un mensaje que proviene de un servicio público y aunque se trate exclusivamente de una recomendación, puede pensar que la autoridad espera de él un comportamiento, que de no producirse puede ser motivo de una sanción.  Entre otras incertidumbres</a:t>
            </a:r>
            <a:r>
              <a:rPr lang="es-ES" altLang="es-ES" sz="1000" smtClean="0">
                <a:solidFill>
                  <a:srgbClr val="000000"/>
                </a:solidFill>
                <a:latin typeface="Verdana" pitchFamily="34" charset="0"/>
                <a:cs typeface="Arial" pitchFamily="34" charset="0"/>
              </a:rPr>
              <a:t>, e</a:t>
            </a:r>
            <a:r>
              <a:rPr lang="es-ES" altLang="es-ES" sz="1000" smtClean="0">
                <a:latin typeface="Verdana" pitchFamily="34" charset="0"/>
                <a:cs typeface="Arial" pitchFamily="34" charset="0"/>
              </a:rPr>
              <a:t>l Convenio internacional de responsabilidad civil nacida de daños debidos a contaminación por hidrocarburos (CLC) establece que en caso de siniestro, no podrá imputarse responsabilidad alguna al propietario del buque tanque si se prueba que los daños por contaminación fueron causados por la negligencia de la autoridad responsable en el mantenimiento de luces u otras ayudas a la navegación. El profesor canadiense Edgar Gold hace tiempo que planteó el dilema sobre si los STM son en esencia una ayuda a la navegación tal y como se interpreta en el CLC.</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En las siguientes páginas se tratará de sentar las bases en busca del entendimiento buque/STM, partiendo de la inevitable comparación con el control de tráfico aéreo, para posteriormente abordar las limitaciones del sistema, tanto normativas como técnicas. Establecido el marco de análisis se presentan una serie de propuestas que a juicio del autor traeirían consigo unas importantes mejoras operacionales.</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eaLnBrk="1" hangingPunct="1"/>
            <a:r>
              <a:rPr lang="es-ES" altLang="es-ES" sz="1000" smtClean="0">
                <a:latin typeface="Verdana" pitchFamily="34" charset="0"/>
              </a:rPr>
              <a:t/>
            </a:r>
            <a:br>
              <a:rPr lang="es-ES" altLang="es-ES" sz="1000" smtClean="0">
                <a:latin typeface="Verdana" pitchFamily="34" charset="0"/>
              </a:rPr>
            </a:br>
            <a:r>
              <a:rPr lang="es-ES_tradnl" altLang="es-ES" sz="1000" u="sng" smtClean="0">
                <a:solidFill>
                  <a:srgbClr val="800080"/>
                </a:solidFill>
                <a:latin typeface="Verdana" pitchFamily="34" charset="0"/>
                <a:cs typeface="Times New Roman" pitchFamily="18" charset="0"/>
                <a:hlinkClick r:id="" action="ppaction://noaction"/>
              </a:rPr>
              <a:t>[1]</a:t>
            </a:r>
            <a:r>
              <a:rPr lang="es-ES_tradnl" altLang="es-ES" sz="1000" smtClean="0">
                <a:latin typeface="Verdana" pitchFamily="34" charset="0"/>
                <a:cs typeface="Times New Roman" pitchFamily="18" charset="0"/>
              </a:rPr>
              <a:t> </a:t>
            </a:r>
            <a:r>
              <a:rPr lang="es-ES_tradnl" altLang="es-ES" sz="1000" i="1" smtClean="0">
                <a:latin typeface="Verdana" pitchFamily="34" charset="0"/>
                <a:cs typeface="Times New Roman" pitchFamily="18" charset="0"/>
              </a:rPr>
              <a:t>D</a:t>
            </a:r>
            <a:r>
              <a:rPr lang="es-ES_tradnl" altLang="es-ES" sz="1000" i="1" smtClean="0">
                <a:latin typeface="Verdana" pitchFamily="34" charset="0"/>
                <a:cs typeface="Arial" pitchFamily="34" charset="0"/>
              </a:rPr>
              <a:t>el latín caput, capitis “cabeza”</a:t>
            </a:r>
            <a:endParaRPr lang="es-ES_tradnl" altLang="es-ES" sz="1000" smtClean="0">
              <a:latin typeface="Verdana" pitchFamily="34" charset="0"/>
              <a:cs typeface="Times New Roman" pitchFamily="18" charset="0"/>
            </a:endParaRPr>
          </a:p>
          <a:p>
            <a:pPr eaLnBrk="1" hangingPunct="1"/>
            <a:r>
              <a:rPr lang="es-ES_tradnl" altLang="es-ES" sz="1000" i="1" smtClean="0">
                <a:latin typeface="Verdana" pitchFamily="34" charset="0"/>
                <a:cs typeface="Times New Roman" pitchFamily="18" charset="0"/>
              </a:rPr>
              <a:t> </a:t>
            </a:r>
            <a:endParaRPr lang="es-ES_tradnl" altLang="es-ES" sz="1000" smtClean="0">
              <a:latin typeface="Verdana" pitchFamily="34" charset="0"/>
              <a:cs typeface="Times New Roman" pitchFamily="18" charset="0"/>
            </a:endParaRPr>
          </a:p>
          <a:p>
            <a:pPr algn="just" eaLnBrk="1" hangingPunct="1"/>
            <a:r>
              <a:rPr lang="es-ES_tradnl" altLang="es-ES" sz="1000" i="1" u="sng" smtClean="0">
                <a:solidFill>
                  <a:srgbClr val="800080"/>
                </a:solidFill>
                <a:latin typeface="Verdana" pitchFamily="34" charset="0"/>
                <a:cs typeface="Times New Roman" pitchFamily="18" charset="0"/>
                <a:hlinkClick r:id="" action="ppaction://noaction"/>
              </a:rPr>
              <a:t>[2]</a:t>
            </a:r>
            <a:r>
              <a:rPr lang="es-ES_tradnl" altLang="es-ES" sz="1000" i="1" smtClean="0">
                <a:latin typeface="Verdana" pitchFamily="34" charset="0"/>
                <a:cs typeface="Times New Roman" pitchFamily="18" charset="0"/>
              </a:rPr>
              <a:t>En las últimas enmiendas al Reglamento, adoptadas en noviembre del 2001, no se ha considerado la posibilidad de contemplar la figura del STM; y sigue sin aparecer el acrónimo VHF. Dos variables que hoy en día están muy presentes en la prevención de abordajes  </a:t>
            </a:r>
            <a:endParaRPr lang="es-ES_tradnl" altLang="es-ES" sz="1000" smtClean="0">
              <a:latin typeface="Verdana" pitchFamily="34" charset="0"/>
              <a:cs typeface="Times New Roman" pitchFamily="18" charset="0"/>
            </a:endParaRPr>
          </a:p>
          <a:p>
            <a:pPr eaLnBrk="1" hangingPunct="1"/>
            <a:endParaRPr lang="es-ES" altLang="es-ES" sz="1000" smtClean="0">
              <a:latin typeface="Verdana" pitchFamily="34" charset="0"/>
            </a:endParaRPr>
          </a:p>
        </p:txBody>
      </p:sp>
    </p:spTree>
    <p:extLst>
      <p:ext uri="{BB962C8B-B14F-4D97-AF65-F5344CB8AC3E}">
        <p14:creationId xmlns:p14="http://schemas.microsoft.com/office/powerpoint/2010/main" val="2418267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F1DD368-CC5B-4595-8D89-D6A251703846}" type="slidenum">
              <a:rPr lang="es-ES" altLang="es-ES" smtClean="0"/>
              <a:pPr eaLnBrk="1" hangingPunct="1">
                <a:spcBef>
                  <a:spcPct val="0"/>
                </a:spcBef>
              </a:pPr>
              <a:t>19</a:t>
            </a:fld>
            <a:endParaRPr lang="es-ES" altLang="es-ES" smtClean="0"/>
          </a:p>
        </p:txBody>
      </p:sp>
      <p:sp>
        <p:nvSpPr>
          <p:cNvPr id="161795" name="Rectangle 2"/>
          <p:cNvSpPr>
            <a:spLocks noGrp="1" noRot="1" noChangeAspect="1" noChangeArrowheads="1" noTextEdit="1"/>
          </p:cNvSpPr>
          <p:nvPr>
            <p:ph type="sldImg"/>
          </p:nvPr>
        </p:nvSpPr>
        <p:spPr>
          <a:xfrm>
            <a:off x="147638" y="777875"/>
            <a:ext cx="6502400" cy="3659188"/>
          </a:xfrm>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pPr algn="just" eaLnBrk="1" hangingPunct="1"/>
            <a:r>
              <a:rPr lang="es-ES" altLang="es-ES" sz="1000" b="1" smtClean="0">
                <a:latin typeface="Verdana" pitchFamily="34" charset="0"/>
                <a:cs typeface="Arial" pitchFamily="34" charset="0"/>
              </a:rPr>
              <a:t>1. EL ORIGEN DEL DEBATE</a:t>
            </a:r>
          </a:p>
          <a:p>
            <a:pPr algn="just" eaLnBrk="1" hangingPunct="1"/>
            <a:r>
              <a:rPr lang="es-ES" altLang="es-ES" sz="1000" smtClean="0">
                <a:latin typeface="Verdana" pitchFamily="34" charset="0"/>
                <a:cs typeface="Arial" pitchFamily="34" charset="0"/>
              </a:rPr>
              <a:t> </a:t>
            </a:r>
            <a:endParaRPr lang="es-ES" altLang="es-ES" sz="1000" b="1" smtClean="0">
              <a:latin typeface="Verdana" pitchFamily="34" charset="0"/>
              <a:cs typeface="Arial" pitchFamily="34" charset="0"/>
            </a:endParaRPr>
          </a:p>
          <a:p>
            <a:pPr algn="just" eaLnBrk="1" hangingPunct="1"/>
            <a:r>
              <a:rPr lang="es-ES" altLang="es-ES" sz="1000" smtClean="0">
                <a:latin typeface="Verdana" pitchFamily="34" charset="0"/>
                <a:cs typeface="Arial" pitchFamily="34" charset="0"/>
              </a:rPr>
              <a:t>A lo largo de las dos últimas décadas la comunidad marítima ha sido testigo del proliferar a lo largo de sus puertos y costas de los denominados servicios de tráfico marítimo, en adelante STM. Dentro de las numerosas misiones que a ellos se encomiendan, dos destacan especialmente: el agilizar y optimizar el tráfico portuario dentro de los máximos niveles de seguridad posibles, y la salvaguarda de los intereses del Estado ribereño, previniendo que buques potencialmente peligrosos sean una amenaza para sus costas. En cualquiera de los dos supuestos, la tradicional independencia a la hora de determinar qué rumbo seguir o qué maniobra debe llevar a cabo para evitar un abordaje que ostenta quien está a cargo de la nave, parece ahora verse en cierto grado confinada con la presencia de un tercero, a veces facultado para condicionar o incluso exigir un comportamiento.</a:t>
            </a:r>
            <a:endParaRPr lang="es-ES" altLang="es-ES" sz="1000" b="1" smtClean="0">
              <a:latin typeface="Verdana" pitchFamily="34" charset="0"/>
              <a:cs typeface="Arial" pitchFamily="34"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Desde el origen de la navegación, la facultad de dirección técnica de la navegación siempre ha recaído en la figura del capitán</a:t>
            </a:r>
            <a:r>
              <a:rPr lang="es-ES_tradnl" altLang="es-ES" sz="1000" u="sng" smtClean="0">
                <a:solidFill>
                  <a:srgbClr val="800080"/>
                </a:solidFill>
                <a:latin typeface="Verdana" pitchFamily="34" charset="0"/>
                <a:cs typeface="Arial" pitchFamily="34" charset="0"/>
                <a:hlinkClick r:id="" action="ppaction://noaction"/>
              </a:rPr>
              <a:t>[1]</a:t>
            </a:r>
            <a:r>
              <a:rPr lang="es-ES_tradnl" altLang="es-ES" sz="1000" smtClean="0">
                <a:latin typeface="Verdana" pitchFamily="34" charset="0"/>
                <a:cs typeface="Arial" pitchFamily="34" charset="0"/>
              </a:rPr>
              <a:t>.</a:t>
            </a:r>
            <a:r>
              <a:rPr lang="es-ES_tradnl" altLang="es-ES" sz="1000" i="1" smtClean="0">
                <a:latin typeface="Verdana" pitchFamily="34" charset="0"/>
                <a:cs typeface="Arial" pitchFamily="34" charset="0"/>
              </a:rPr>
              <a:t> </a:t>
            </a:r>
            <a:r>
              <a:rPr lang="es-ES_tradnl" altLang="es-ES" sz="1000" smtClean="0">
                <a:latin typeface="Verdana" pitchFamily="34" charset="0"/>
                <a:cs typeface="Arial" pitchFamily="34" charset="0"/>
              </a:rPr>
              <a:t>Éste está obligado a velar por la seguridad del buque y a prevenir la contaminación del medio marino, decidiendo por si solo y bajo su propia responsabilidad</a:t>
            </a:r>
            <a:r>
              <a:rPr lang="es-ES_tradnl" altLang="es-ES" sz="1000" i="1" smtClean="0">
                <a:latin typeface="Verdana" pitchFamily="34" charset="0"/>
                <a:cs typeface="Arial" pitchFamily="34" charset="0"/>
              </a:rPr>
              <a:t> </a:t>
            </a:r>
            <a:r>
              <a:rPr lang="es-ES_tradnl" altLang="es-ES" sz="1000" smtClean="0">
                <a:latin typeface="Verdana" pitchFamily="34" charset="0"/>
                <a:cs typeface="Arial" pitchFamily="34" charset="0"/>
              </a:rPr>
              <a:t>(GABALDON, RUIZ SOROA, 1999). Ya el Código de Comercio le obliga a dirigir el buque al puerto de destino, solicitar práctico cuando así lo exijan las circunstancias de la navegación, hallarse presente durante las recaladas, tomar el mando en las entradas y salidas de los puertos, canales, ríos, ensenadas y observar todas las reglas para prevenir los abordajes. Posteriormente ha ido sumando una serie de mandatos en forma de reglamentación internacional, la cual actualiza sus deberes en cuanto a la dirección de la nave, en especial el capitulo V del SOLAS, o el Reglamento internacional para prevenir abordajes</a:t>
            </a:r>
            <a:r>
              <a:rPr lang="es-ES_tradnl" altLang="es-ES" sz="1000" u="sng" smtClean="0">
                <a:solidFill>
                  <a:srgbClr val="800080"/>
                </a:solidFill>
                <a:latin typeface="Verdana" pitchFamily="34" charset="0"/>
                <a:cs typeface="Arial" pitchFamily="34" charset="0"/>
                <a:hlinkClick r:id="" action="ppaction://noaction"/>
              </a:rPr>
              <a:t>[2]</a:t>
            </a:r>
            <a:r>
              <a:rPr lang="es-ES_tradnl" altLang="es-ES" sz="1000" smtClean="0">
                <a:latin typeface="Verdana" pitchFamily="34" charset="0"/>
                <a:cs typeface="Arial" pitchFamily="34" charset="0"/>
              </a:rPr>
              <a:t>. Algunos de estos aspectos fueron inicialmente ignorados por el Código de Comercio, como la prevención de la contaminación. De esta forma, ahora el mencionado Capítulo V del SOLAS obliga al capitán a realizar una derrota que tenga en cuenta las medidas de protección del medio marino aplicables.</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Con el avance de las comunicaciones, las funciones comerciales y públicas que durante siglos han ejercido los capitanes se han ido restringiendo poco a poco. Así, es prácticamente inaudito que un capitán contrate un flete o que venda su nave aún encontrándose inmerso dentro de una situación excepcional de innavegabilidad prevista en nuestro Código de Comercio.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A partir de la década de los 60’, una serie de desastres marítimos demostraron que el peligro y la capacidad de sufrir daños no se concentraba en aquéllos que se encontrasen en la nave, sino que sus consecuencias se extendían de forma trágica a las costas próximas. La comunidad internacional se cuestionó si el progreso que facilitaba el transporte de ciertas sustancias contaminantes por vías marítimas, compensaba el riesgo inherente que traía consigo. Surgen entonces instrumentos como el Convenio de intervención en alta mar (CSI), que demuestran la preocupación por parte de los Estrados ribereños ante el peligro potencial, muchas veces desconocido, que supone un buque navegando a la altura de sus costas.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Una de las conclusiones extraídas del análisis de las causas de estos accidentes revelaron las presiones comerciales a las que se ve sometido un capitán. Por ejemplo, en el accidente del TORREY CANYON, P. Rugiati estaba fuertemente presionado para llegar antes de una fecha determinada, por lo que arriesgó su nave ante un paso comprometido con el fin de  no perder tiempo. Con fin de garantizar la independencia de las decisiones del capitán cuando la seguridad del buque se ve comprometida la Regla V/34 del SOLAS establece:</a:t>
            </a:r>
            <a:endParaRPr lang="es-ES_tradnl" altLang="es-ES" sz="1000" smtClean="0">
              <a:latin typeface="Verdana" pitchFamily="34" charset="0"/>
              <a:cs typeface="Times New Roman" pitchFamily="18" charset="0"/>
            </a:endParaRPr>
          </a:p>
          <a:p>
            <a:pPr algn="just" eaLnBrk="1" hangingPunct="1"/>
            <a:r>
              <a:rPr lang="es-ES" altLang="es-ES" sz="1000" smtClean="0">
                <a:solidFill>
                  <a:srgbClr val="0000FF"/>
                </a:solidFill>
                <a:latin typeface="Verdana" pitchFamily="34" charset="0"/>
                <a:cs typeface="Arial" pitchFamily="34" charset="0"/>
              </a:rPr>
              <a:t> </a:t>
            </a:r>
            <a:endParaRPr lang="es-ES" altLang="es-ES" sz="1000" smtClean="0">
              <a:latin typeface="Verdana" pitchFamily="34" charset="0"/>
              <a:cs typeface="Times New Roman" pitchFamily="18" charset="0"/>
            </a:endParaRPr>
          </a:p>
          <a:p>
            <a:pPr algn="ctr" eaLnBrk="1" hangingPunct="1"/>
            <a:r>
              <a:rPr lang="es-ES_tradnl" altLang="es-ES" sz="1000" smtClean="0">
                <a:latin typeface="Verdana" pitchFamily="34" charset="0"/>
                <a:cs typeface="Times New Roman" pitchFamily="18" charset="0"/>
              </a:rPr>
              <a:t>“Ni el propietario, el fletador o la compañía, según se define en la Regla IX/1, que explote el buque, ni cualquier otra persona, impedirá que el capitán del buque adopte o ejecute cualquier decisión que a su juicio sea necesaria para la seguridad de la navegación o la protección del medio marino, ni pondrá obstáculos para que lo haga”</a:t>
            </a:r>
            <a:endParaRPr lang="es-ES_tradnl" altLang="es-ES" sz="1000" smtClean="0">
              <a:solidFill>
                <a:srgbClr val="003300"/>
              </a:solidFill>
              <a:latin typeface="Verdana" pitchFamily="34" charset="0"/>
              <a:cs typeface="Times New Roman" pitchFamily="18" charset="0"/>
            </a:endParaRPr>
          </a:p>
          <a:p>
            <a:pPr algn="ctr" eaLnBrk="1" hangingPunct="1"/>
            <a:r>
              <a:rPr lang="es-ES_tradnl"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Por otra parte, la cada vez mayor preocupación por su entorno, en fase de ignición cuando acontece un siniestro, ha hecho que los Estados ribereños hallan ido adoptando una serie de medidas que limitan la capacidad de decisión del capitán. Luego, mientras por un lado  se pretende disminuir la presión ejercida desde intereses privados, por el otro se incrementa el condicionamiento en busca de la salvaguarda del interés público. Sin duda, de todas las medidas dispuestas, la más controvertida son los servicios de tráfico marítimo, dado que en éstos, la figura de un controlador profesional, muchas veces con experiencia náutica previa, choca directamente con el criterio desde el que hasta ahora decidía totalmente el destino del buque.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Es una evidencia que los STM han sido recibidos por parte de los marinos con cierto grado de desconfianza. En cierta medida es lógico que si desde un STM se emite un mensaje que persiga una acción determinada, el buque recele pues su responsabilidad puede estar comprometida. Además, muchas veces ni desde el buque ni desde el STM se tienen claras las posiciones en las que se encuentran. El barco recibe un mensaje que proviene de un servicio público y aunque se trate exclusivamente de una recomendación, puede pensar que la autoridad espera de él un comportamiento, que de no producirse puede ser motivo de una sanción.  Entre otras incertidumbres</a:t>
            </a:r>
            <a:r>
              <a:rPr lang="es-ES" altLang="es-ES" sz="1000" smtClean="0">
                <a:solidFill>
                  <a:srgbClr val="000000"/>
                </a:solidFill>
                <a:latin typeface="Verdana" pitchFamily="34" charset="0"/>
                <a:cs typeface="Arial" pitchFamily="34" charset="0"/>
              </a:rPr>
              <a:t>, e</a:t>
            </a:r>
            <a:r>
              <a:rPr lang="es-ES" altLang="es-ES" sz="1000" smtClean="0">
                <a:latin typeface="Verdana" pitchFamily="34" charset="0"/>
                <a:cs typeface="Arial" pitchFamily="34" charset="0"/>
              </a:rPr>
              <a:t>l Convenio internacional de responsabilidad civil nacida de daños debidos a contaminación por hidrocarburos (CLC) establece que en caso de siniestro, no podrá imputarse responsabilidad alguna al propietario del buque tanque si se prueba que los daños por contaminación fueron causados por la negligencia de la autoridad responsable en el mantenimiento de luces u otras ayudas a la navegación. El profesor canadiense Edgar Gold hace tiempo que planteó el dilema sobre si los STM son en esencia una ayuda a la navegación tal y como se interpreta en el CLC.</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En las siguientes páginas se tratará de sentar las bases en busca del entendimiento buque/STM, partiendo de la inevitable comparación con el control de tráfico aéreo, para posteriormente abordar las limitaciones del sistema, tanto normativas como técnicas. Establecido el marco de análisis se presentan una serie de propuestas que a juicio del autor traeirían consigo unas importantes mejoras operacionales.</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eaLnBrk="1" hangingPunct="1"/>
            <a:r>
              <a:rPr lang="es-ES" altLang="es-ES" sz="1000" smtClean="0">
                <a:latin typeface="Verdana" pitchFamily="34" charset="0"/>
              </a:rPr>
              <a:t/>
            </a:r>
            <a:br>
              <a:rPr lang="es-ES" altLang="es-ES" sz="1000" smtClean="0">
                <a:latin typeface="Verdana" pitchFamily="34" charset="0"/>
              </a:rPr>
            </a:br>
            <a:r>
              <a:rPr lang="es-ES_tradnl" altLang="es-ES" sz="1000" u="sng" smtClean="0">
                <a:solidFill>
                  <a:srgbClr val="800080"/>
                </a:solidFill>
                <a:latin typeface="Verdana" pitchFamily="34" charset="0"/>
                <a:cs typeface="Times New Roman" pitchFamily="18" charset="0"/>
                <a:hlinkClick r:id="" action="ppaction://noaction"/>
              </a:rPr>
              <a:t>[1]</a:t>
            </a:r>
            <a:r>
              <a:rPr lang="es-ES_tradnl" altLang="es-ES" sz="1000" smtClean="0">
                <a:latin typeface="Verdana" pitchFamily="34" charset="0"/>
                <a:cs typeface="Times New Roman" pitchFamily="18" charset="0"/>
              </a:rPr>
              <a:t> </a:t>
            </a:r>
            <a:r>
              <a:rPr lang="es-ES_tradnl" altLang="es-ES" sz="1000" i="1" smtClean="0">
                <a:latin typeface="Verdana" pitchFamily="34" charset="0"/>
                <a:cs typeface="Times New Roman" pitchFamily="18" charset="0"/>
              </a:rPr>
              <a:t>D</a:t>
            </a:r>
            <a:r>
              <a:rPr lang="es-ES_tradnl" altLang="es-ES" sz="1000" i="1" smtClean="0">
                <a:latin typeface="Verdana" pitchFamily="34" charset="0"/>
                <a:cs typeface="Arial" pitchFamily="34" charset="0"/>
              </a:rPr>
              <a:t>el latín caput, capitis “cabeza”</a:t>
            </a:r>
            <a:endParaRPr lang="es-ES_tradnl" altLang="es-ES" sz="1000" smtClean="0">
              <a:latin typeface="Verdana" pitchFamily="34" charset="0"/>
              <a:cs typeface="Times New Roman" pitchFamily="18" charset="0"/>
            </a:endParaRPr>
          </a:p>
          <a:p>
            <a:pPr eaLnBrk="1" hangingPunct="1"/>
            <a:r>
              <a:rPr lang="es-ES_tradnl" altLang="es-ES" sz="1000" i="1" smtClean="0">
                <a:latin typeface="Verdana" pitchFamily="34" charset="0"/>
                <a:cs typeface="Times New Roman" pitchFamily="18" charset="0"/>
              </a:rPr>
              <a:t> </a:t>
            </a:r>
            <a:endParaRPr lang="es-ES_tradnl" altLang="es-ES" sz="1000" smtClean="0">
              <a:latin typeface="Verdana" pitchFamily="34" charset="0"/>
              <a:cs typeface="Times New Roman" pitchFamily="18" charset="0"/>
            </a:endParaRPr>
          </a:p>
          <a:p>
            <a:pPr algn="just" eaLnBrk="1" hangingPunct="1"/>
            <a:r>
              <a:rPr lang="es-ES_tradnl" altLang="es-ES" sz="1000" i="1" u="sng" smtClean="0">
                <a:solidFill>
                  <a:srgbClr val="800080"/>
                </a:solidFill>
                <a:latin typeface="Verdana" pitchFamily="34" charset="0"/>
                <a:cs typeface="Times New Roman" pitchFamily="18" charset="0"/>
                <a:hlinkClick r:id="" action="ppaction://noaction"/>
              </a:rPr>
              <a:t>[2]</a:t>
            </a:r>
            <a:r>
              <a:rPr lang="es-ES_tradnl" altLang="es-ES" sz="1000" i="1" smtClean="0">
                <a:latin typeface="Verdana" pitchFamily="34" charset="0"/>
                <a:cs typeface="Times New Roman" pitchFamily="18" charset="0"/>
              </a:rPr>
              <a:t>En las últimas enmiendas al Reglamento, adoptadas en noviembre del 2001, no se ha considerado la posibilidad de contemplar la figura del STM; y sigue sin aparecer el acrónimo VHF. Dos variables que hoy en día están muy presentes en la prevención de abordajes  </a:t>
            </a:r>
            <a:endParaRPr lang="es-ES_tradnl" altLang="es-ES" sz="1000" smtClean="0">
              <a:latin typeface="Verdana" pitchFamily="34" charset="0"/>
              <a:cs typeface="Times New Roman" pitchFamily="18" charset="0"/>
            </a:endParaRPr>
          </a:p>
          <a:p>
            <a:pPr eaLnBrk="1" hangingPunct="1"/>
            <a:endParaRPr lang="es-ES" altLang="es-ES" sz="1000" smtClean="0">
              <a:latin typeface="Verdana" pitchFamily="34" charset="0"/>
            </a:endParaRPr>
          </a:p>
        </p:txBody>
      </p:sp>
    </p:spTree>
    <p:extLst>
      <p:ext uri="{BB962C8B-B14F-4D97-AF65-F5344CB8AC3E}">
        <p14:creationId xmlns:p14="http://schemas.microsoft.com/office/powerpoint/2010/main" val="607962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F1DD368-CC5B-4595-8D89-D6A251703846}" type="slidenum">
              <a:rPr lang="es-ES" altLang="es-ES" smtClean="0"/>
              <a:pPr eaLnBrk="1" hangingPunct="1">
                <a:spcBef>
                  <a:spcPct val="0"/>
                </a:spcBef>
              </a:pPr>
              <a:t>20</a:t>
            </a:fld>
            <a:endParaRPr lang="es-ES" altLang="es-ES" smtClean="0"/>
          </a:p>
        </p:txBody>
      </p:sp>
      <p:sp>
        <p:nvSpPr>
          <p:cNvPr id="161795" name="Rectangle 2"/>
          <p:cNvSpPr>
            <a:spLocks noGrp="1" noRot="1" noChangeAspect="1" noChangeArrowheads="1" noTextEdit="1"/>
          </p:cNvSpPr>
          <p:nvPr>
            <p:ph type="sldImg"/>
          </p:nvPr>
        </p:nvSpPr>
        <p:spPr>
          <a:xfrm>
            <a:off x="147638" y="777875"/>
            <a:ext cx="6502400" cy="3659188"/>
          </a:xfrm>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pPr algn="just" eaLnBrk="1" hangingPunct="1"/>
            <a:r>
              <a:rPr lang="es-ES" altLang="es-ES" sz="1000" b="1" smtClean="0">
                <a:latin typeface="Verdana" pitchFamily="34" charset="0"/>
                <a:cs typeface="Arial" pitchFamily="34" charset="0"/>
              </a:rPr>
              <a:t>1. EL ORIGEN DEL DEBATE</a:t>
            </a:r>
          </a:p>
          <a:p>
            <a:pPr algn="just" eaLnBrk="1" hangingPunct="1"/>
            <a:r>
              <a:rPr lang="es-ES" altLang="es-ES" sz="1000" smtClean="0">
                <a:latin typeface="Verdana" pitchFamily="34" charset="0"/>
                <a:cs typeface="Arial" pitchFamily="34" charset="0"/>
              </a:rPr>
              <a:t> </a:t>
            </a:r>
            <a:endParaRPr lang="es-ES" altLang="es-ES" sz="1000" b="1" smtClean="0">
              <a:latin typeface="Verdana" pitchFamily="34" charset="0"/>
              <a:cs typeface="Arial" pitchFamily="34" charset="0"/>
            </a:endParaRPr>
          </a:p>
          <a:p>
            <a:pPr algn="just" eaLnBrk="1" hangingPunct="1"/>
            <a:r>
              <a:rPr lang="es-ES" altLang="es-ES" sz="1000" smtClean="0">
                <a:latin typeface="Verdana" pitchFamily="34" charset="0"/>
                <a:cs typeface="Arial" pitchFamily="34" charset="0"/>
              </a:rPr>
              <a:t>A lo largo de las dos últimas décadas la comunidad marítima ha sido testigo del proliferar a lo largo de sus puertos y costas de los denominados servicios de tráfico marítimo, en adelante STM. Dentro de las numerosas misiones que a ellos se encomiendan, dos destacan especialmente: el agilizar y optimizar el tráfico portuario dentro de los máximos niveles de seguridad posibles, y la salvaguarda de los intereses del Estado ribereño, previniendo que buques potencialmente peligrosos sean una amenaza para sus costas. En cualquiera de los dos supuestos, la tradicional independencia a la hora de determinar qué rumbo seguir o qué maniobra debe llevar a cabo para evitar un abordaje que ostenta quien está a cargo de la nave, parece ahora verse en cierto grado confinada con la presencia de un tercero, a veces facultado para condicionar o incluso exigir un comportamiento.</a:t>
            </a:r>
            <a:endParaRPr lang="es-ES" altLang="es-ES" sz="1000" b="1" smtClean="0">
              <a:latin typeface="Verdana" pitchFamily="34" charset="0"/>
              <a:cs typeface="Arial" pitchFamily="34"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Desde el origen de la navegación, la facultad de dirección técnica de la navegación siempre ha recaído en la figura del capitán</a:t>
            </a:r>
            <a:r>
              <a:rPr lang="es-ES_tradnl" altLang="es-ES" sz="1000" u="sng" smtClean="0">
                <a:solidFill>
                  <a:srgbClr val="800080"/>
                </a:solidFill>
                <a:latin typeface="Verdana" pitchFamily="34" charset="0"/>
                <a:cs typeface="Arial" pitchFamily="34" charset="0"/>
                <a:hlinkClick r:id="" action="ppaction://noaction"/>
              </a:rPr>
              <a:t>[1]</a:t>
            </a:r>
            <a:r>
              <a:rPr lang="es-ES_tradnl" altLang="es-ES" sz="1000" smtClean="0">
                <a:latin typeface="Verdana" pitchFamily="34" charset="0"/>
                <a:cs typeface="Arial" pitchFamily="34" charset="0"/>
              </a:rPr>
              <a:t>.</a:t>
            </a:r>
            <a:r>
              <a:rPr lang="es-ES_tradnl" altLang="es-ES" sz="1000" i="1" smtClean="0">
                <a:latin typeface="Verdana" pitchFamily="34" charset="0"/>
                <a:cs typeface="Arial" pitchFamily="34" charset="0"/>
              </a:rPr>
              <a:t> </a:t>
            </a:r>
            <a:r>
              <a:rPr lang="es-ES_tradnl" altLang="es-ES" sz="1000" smtClean="0">
                <a:latin typeface="Verdana" pitchFamily="34" charset="0"/>
                <a:cs typeface="Arial" pitchFamily="34" charset="0"/>
              </a:rPr>
              <a:t>Éste está obligado a velar por la seguridad del buque y a prevenir la contaminación del medio marino, decidiendo por si solo y bajo su propia responsabilidad</a:t>
            </a:r>
            <a:r>
              <a:rPr lang="es-ES_tradnl" altLang="es-ES" sz="1000" i="1" smtClean="0">
                <a:latin typeface="Verdana" pitchFamily="34" charset="0"/>
                <a:cs typeface="Arial" pitchFamily="34" charset="0"/>
              </a:rPr>
              <a:t> </a:t>
            </a:r>
            <a:r>
              <a:rPr lang="es-ES_tradnl" altLang="es-ES" sz="1000" smtClean="0">
                <a:latin typeface="Verdana" pitchFamily="34" charset="0"/>
                <a:cs typeface="Arial" pitchFamily="34" charset="0"/>
              </a:rPr>
              <a:t>(GABALDON, RUIZ SOROA, 1999). Ya el Código de Comercio le obliga a dirigir el buque al puerto de destino, solicitar práctico cuando así lo exijan las circunstancias de la navegación, hallarse presente durante las recaladas, tomar el mando en las entradas y salidas de los puertos, canales, ríos, ensenadas y observar todas las reglas para prevenir los abordajes. Posteriormente ha ido sumando una serie de mandatos en forma de reglamentación internacional, la cual actualiza sus deberes en cuanto a la dirección de la nave, en especial el capitulo V del SOLAS, o el Reglamento internacional para prevenir abordajes</a:t>
            </a:r>
            <a:r>
              <a:rPr lang="es-ES_tradnl" altLang="es-ES" sz="1000" u="sng" smtClean="0">
                <a:solidFill>
                  <a:srgbClr val="800080"/>
                </a:solidFill>
                <a:latin typeface="Verdana" pitchFamily="34" charset="0"/>
                <a:cs typeface="Arial" pitchFamily="34" charset="0"/>
                <a:hlinkClick r:id="" action="ppaction://noaction"/>
              </a:rPr>
              <a:t>[2]</a:t>
            </a:r>
            <a:r>
              <a:rPr lang="es-ES_tradnl" altLang="es-ES" sz="1000" smtClean="0">
                <a:latin typeface="Verdana" pitchFamily="34" charset="0"/>
                <a:cs typeface="Arial" pitchFamily="34" charset="0"/>
              </a:rPr>
              <a:t>. Algunos de estos aspectos fueron inicialmente ignorados por el Código de Comercio, como la prevención de la contaminación. De esta forma, ahora el mencionado Capítulo V del SOLAS obliga al capitán a realizar una derrota que tenga en cuenta las medidas de protección del medio marino aplicables.</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Con el avance de las comunicaciones, las funciones comerciales y públicas que durante siglos han ejercido los capitanes se han ido restringiendo poco a poco. Así, es prácticamente inaudito que un capitán contrate un flete o que venda su nave aún encontrándose inmerso dentro de una situación excepcional de innavegabilidad prevista en nuestro Código de Comercio.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A partir de la década de los 60’, una serie de desastres marítimos demostraron que el peligro y la capacidad de sufrir daños no se concentraba en aquéllos que se encontrasen en la nave, sino que sus consecuencias se extendían de forma trágica a las costas próximas. La comunidad internacional se cuestionó si el progreso que facilitaba el transporte de ciertas sustancias contaminantes por vías marítimas, compensaba el riesgo inherente que traía consigo. Surgen entonces instrumentos como el Convenio de intervención en alta mar (CSI), que demuestran la preocupación por parte de los Estrados ribereños ante el peligro potencial, muchas veces desconocido, que supone un buque navegando a la altura de sus costas.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Una de las conclusiones extraídas del análisis de las causas de estos accidentes revelaron las presiones comerciales a las que se ve sometido un capitán. Por ejemplo, en el accidente del TORREY CANYON, P. Rugiati estaba fuertemente presionado para llegar antes de una fecha determinada, por lo que arriesgó su nave ante un paso comprometido con el fin de  no perder tiempo. Con fin de garantizar la independencia de las decisiones del capitán cuando la seguridad del buque se ve comprometida la Regla V/34 del SOLAS establece:</a:t>
            </a:r>
            <a:endParaRPr lang="es-ES_tradnl" altLang="es-ES" sz="1000" smtClean="0">
              <a:latin typeface="Verdana" pitchFamily="34" charset="0"/>
              <a:cs typeface="Times New Roman" pitchFamily="18" charset="0"/>
            </a:endParaRPr>
          </a:p>
          <a:p>
            <a:pPr algn="just" eaLnBrk="1" hangingPunct="1"/>
            <a:r>
              <a:rPr lang="es-ES" altLang="es-ES" sz="1000" smtClean="0">
                <a:solidFill>
                  <a:srgbClr val="0000FF"/>
                </a:solidFill>
                <a:latin typeface="Verdana" pitchFamily="34" charset="0"/>
                <a:cs typeface="Arial" pitchFamily="34" charset="0"/>
              </a:rPr>
              <a:t> </a:t>
            </a:r>
            <a:endParaRPr lang="es-ES" altLang="es-ES" sz="1000" smtClean="0">
              <a:latin typeface="Verdana" pitchFamily="34" charset="0"/>
              <a:cs typeface="Times New Roman" pitchFamily="18" charset="0"/>
            </a:endParaRPr>
          </a:p>
          <a:p>
            <a:pPr algn="ctr" eaLnBrk="1" hangingPunct="1"/>
            <a:r>
              <a:rPr lang="es-ES_tradnl" altLang="es-ES" sz="1000" smtClean="0">
                <a:latin typeface="Verdana" pitchFamily="34" charset="0"/>
                <a:cs typeface="Times New Roman" pitchFamily="18" charset="0"/>
              </a:rPr>
              <a:t>“Ni el propietario, el fletador o la compañía, según se define en la Regla IX/1, que explote el buque, ni cualquier otra persona, impedirá que el capitán del buque adopte o ejecute cualquier decisión que a su juicio sea necesaria para la seguridad de la navegación o la protección del medio marino, ni pondrá obstáculos para que lo haga”</a:t>
            </a:r>
            <a:endParaRPr lang="es-ES_tradnl" altLang="es-ES" sz="1000" smtClean="0">
              <a:solidFill>
                <a:srgbClr val="003300"/>
              </a:solidFill>
              <a:latin typeface="Verdana" pitchFamily="34" charset="0"/>
              <a:cs typeface="Times New Roman" pitchFamily="18" charset="0"/>
            </a:endParaRPr>
          </a:p>
          <a:p>
            <a:pPr algn="ctr" eaLnBrk="1" hangingPunct="1"/>
            <a:r>
              <a:rPr lang="es-ES_tradnl"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Por otra parte, la cada vez mayor preocupación por su entorno, en fase de ignición cuando acontece un siniestro, ha hecho que los Estados ribereños hallan ido adoptando una serie de medidas que limitan la capacidad de decisión del capitán. Luego, mientras por un lado  se pretende disminuir la presión ejercida desde intereses privados, por el otro se incrementa el condicionamiento en busca de la salvaguarda del interés público. Sin duda, de todas las medidas dispuestas, la más controvertida son los servicios de tráfico marítimo, dado que en éstos, la figura de un controlador profesional, muchas veces con experiencia náutica previa, choca directamente con el criterio desde el que hasta ahora decidía totalmente el destino del buque.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Es una evidencia que los STM han sido recibidos por parte de los marinos con cierto grado de desconfianza. En cierta medida es lógico que si desde un STM se emite un mensaje que persiga una acción determinada, el buque recele pues su responsabilidad puede estar comprometida. Además, muchas veces ni desde el buque ni desde el STM se tienen claras las posiciones en las que se encuentran. El barco recibe un mensaje que proviene de un servicio público y aunque se trate exclusivamente de una recomendación, puede pensar que la autoridad espera de él un comportamiento, que de no producirse puede ser motivo de una sanción.  Entre otras incertidumbres</a:t>
            </a:r>
            <a:r>
              <a:rPr lang="es-ES" altLang="es-ES" sz="1000" smtClean="0">
                <a:solidFill>
                  <a:srgbClr val="000000"/>
                </a:solidFill>
                <a:latin typeface="Verdana" pitchFamily="34" charset="0"/>
                <a:cs typeface="Arial" pitchFamily="34" charset="0"/>
              </a:rPr>
              <a:t>, e</a:t>
            </a:r>
            <a:r>
              <a:rPr lang="es-ES" altLang="es-ES" sz="1000" smtClean="0">
                <a:latin typeface="Verdana" pitchFamily="34" charset="0"/>
                <a:cs typeface="Arial" pitchFamily="34" charset="0"/>
              </a:rPr>
              <a:t>l Convenio internacional de responsabilidad civil nacida de daños debidos a contaminación por hidrocarburos (CLC) establece que en caso de siniestro, no podrá imputarse responsabilidad alguna al propietario del buque tanque si se prueba que los daños por contaminación fueron causados por la negligencia de la autoridad responsable en el mantenimiento de luces u otras ayudas a la navegación. El profesor canadiense Edgar Gold hace tiempo que planteó el dilema sobre si los STM son en esencia una ayuda a la navegación tal y como se interpreta en el CLC.</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En las siguientes páginas se tratará de sentar las bases en busca del entendimiento buque/STM, partiendo de la inevitable comparación con el control de tráfico aéreo, para posteriormente abordar las limitaciones del sistema, tanto normativas como técnicas. Establecido el marco de análisis se presentan una serie de propuestas que a juicio del autor traeirían consigo unas importantes mejoras operacionales.</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eaLnBrk="1" hangingPunct="1"/>
            <a:r>
              <a:rPr lang="es-ES" altLang="es-ES" sz="1000" smtClean="0">
                <a:latin typeface="Verdana" pitchFamily="34" charset="0"/>
              </a:rPr>
              <a:t/>
            </a:r>
            <a:br>
              <a:rPr lang="es-ES" altLang="es-ES" sz="1000" smtClean="0">
                <a:latin typeface="Verdana" pitchFamily="34" charset="0"/>
              </a:rPr>
            </a:br>
            <a:r>
              <a:rPr lang="es-ES_tradnl" altLang="es-ES" sz="1000" u="sng" smtClean="0">
                <a:solidFill>
                  <a:srgbClr val="800080"/>
                </a:solidFill>
                <a:latin typeface="Verdana" pitchFamily="34" charset="0"/>
                <a:cs typeface="Times New Roman" pitchFamily="18" charset="0"/>
                <a:hlinkClick r:id="" action="ppaction://noaction"/>
              </a:rPr>
              <a:t>[1]</a:t>
            </a:r>
            <a:r>
              <a:rPr lang="es-ES_tradnl" altLang="es-ES" sz="1000" smtClean="0">
                <a:latin typeface="Verdana" pitchFamily="34" charset="0"/>
                <a:cs typeface="Times New Roman" pitchFamily="18" charset="0"/>
              </a:rPr>
              <a:t> </a:t>
            </a:r>
            <a:r>
              <a:rPr lang="es-ES_tradnl" altLang="es-ES" sz="1000" i="1" smtClean="0">
                <a:latin typeface="Verdana" pitchFamily="34" charset="0"/>
                <a:cs typeface="Times New Roman" pitchFamily="18" charset="0"/>
              </a:rPr>
              <a:t>D</a:t>
            </a:r>
            <a:r>
              <a:rPr lang="es-ES_tradnl" altLang="es-ES" sz="1000" i="1" smtClean="0">
                <a:latin typeface="Verdana" pitchFamily="34" charset="0"/>
                <a:cs typeface="Arial" pitchFamily="34" charset="0"/>
              </a:rPr>
              <a:t>el latín caput, capitis “cabeza”</a:t>
            </a:r>
            <a:endParaRPr lang="es-ES_tradnl" altLang="es-ES" sz="1000" smtClean="0">
              <a:latin typeface="Verdana" pitchFamily="34" charset="0"/>
              <a:cs typeface="Times New Roman" pitchFamily="18" charset="0"/>
            </a:endParaRPr>
          </a:p>
          <a:p>
            <a:pPr eaLnBrk="1" hangingPunct="1"/>
            <a:r>
              <a:rPr lang="es-ES_tradnl" altLang="es-ES" sz="1000" i="1" smtClean="0">
                <a:latin typeface="Verdana" pitchFamily="34" charset="0"/>
                <a:cs typeface="Times New Roman" pitchFamily="18" charset="0"/>
              </a:rPr>
              <a:t> </a:t>
            </a:r>
            <a:endParaRPr lang="es-ES_tradnl" altLang="es-ES" sz="1000" smtClean="0">
              <a:latin typeface="Verdana" pitchFamily="34" charset="0"/>
              <a:cs typeface="Times New Roman" pitchFamily="18" charset="0"/>
            </a:endParaRPr>
          </a:p>
          <a:p>
            <a:pPr algn="just" eaLnBrk="1" hangingPunct="1"/>
            <a:r>
              <a:rPr lang="es-ES_tradnl" altLang="es-ES" sz="1000" i="1" u="sng" smtClean="0">
                <a:solidFill>
                  <a:srgbClr val="800080"/>
                </a:solidFill>
                <a:latin typeface="Verdana" pitchFamily="34" charset="0"/>
                <a:cs typeface="Times New Roman" pitchFamily="18" charset="0"/>
                <a:hlinkClick r:id="" action="ppaction://noaction"/>
              </a:rPr>
              <a:t>[2]</a:t>
            </a:r>
            <a:r>
              <a:rPr lang="es-ES_tradnl" altLang="es-ES" sz="1000" i="1" smtClean="0">
                <a:latin typeface="Verdana" pitchFamily="34" charset="0"/>
                <a:cs typeface="Times New Roman" pitchFamily="18" charset="0"/>
              </a:rPr>
              <a:t>En las últimas enmiendas al Reglamento, adoptadas en noviembre del 2001, no se ha considerado la posibilidad de contemplar la figura del STM; y sigue sin aparecer el acrónimo VHF. Dos variables que hoy en día están muy presentes en la prevención de abordajes  </a:t>
            </a:r>
            <a:endParaRPr lang="es-ES_tradnl" altLang="es-ES" sz="1000" smtClean="0">
              <a:latin typeface="Verdana" pitchFamily="34" charset="0"/>
              <a:cs typeface="Times New Roman" pitchFamily="18" charset="0"/>
            </a:endParaRPr>
          </a:p>
          <a:p>
            <a:pPr eaLnBrk="1" hangingPunct="1"/>
            <a:endParaRPr lang="es-ES" altLang="es-ES" sz="1000" smtClean="0">
              <a:latin typeface="Verdana" pitchFamily="34" charset="0"/>
            </a:endParaRPr>
          </a:p>
        </p:txBody>
      </p:sp>
    </p:spTree>
    <p:extLst>
      <p:ext uri="{BB962C8B-B14F-4D97-AF65-F5344CB8AC3E}">
        <p14:creationId xmlns:p14="http://schemas.microsoft.com/office/powerpoint/2010/main" val="2911530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F1DD368-CC5B-4595-8D89-D6A251703846}" type="slidenum">
              <a:rPr lang="es-ES" altLang="es-ES" smtClean="0"/>
              <a:pPr eaLnBrk="1" hangingPunct="1">
                <a:spcBef>
                  <a:spcPct val="0"/>
                </a:spcBef>
              </a:pPr>
              <a:t>21</a:t>
            </a:fld>
            <a:endParaRPr lang="es-ES" altLang="es-ES" smtClean="0"/>
          </a:p>
        </p:txBody>
      </p:sp>
      <p:sp>
        <p:nvSpPr>
          <p:cNvPr id="161795" name="Rectangle 2"/>
          <p:cNvSpPr>
            <a:spLocks noGrp="1" noRot="1" noChangeAspect="1" noChangeArrowheads="1" noTextEdit="1"/>
          </p:cNvSpPr>
          <p:nvPr>
            <p:ph type="sldImg"/>
          </p:nvPr>
        </p:nvSpPr>
        <p:spPr>
          <a:xfrm>
            <a:off x="147638" y="777875"/>
            <a:ext cx="6502400" cy="3659188"/>
          </a:xfrm>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pPr algn="just" eaLnBrk="1" hangingPunct="1"/>
            <a:r>
              <a:rPr lang="es-ES" altLang="es-ES" sz="1000" b="1" smtClean="0">
                <a:latin typeface="Verdana" pitchFamily="34" charset="0"/>
                <a:cs typeface="Arial" pitchFamily="34" charset="0"/>
              </a:rPr>
              <a:t>1. EL ORIGEN DEL DEBATE</a:t>
            </a:r>
          </a:p>
          <a:p>
            <a:pPr algn="just" eaLnBrk="1" hangingPunct="1"/>
            <a:r>
              <a:rPr lang="es-ES" altLang="es-ES" sz="1000" smtClean="0">
                <a:latin typeface="Verdana" pitchFamily="34" charset="0"/>
                <a:cs typeface="Arial" pitchFamily="34" charset="0"/>
              </a:rPr>
              <a:t> </a:t>
            </a:r>
            <a:endParaRPr lang="es-ES" altLang="es-ES" sz="1000" b="1" smtClean="0">
              <a:latin typeface="Verdana" pitchFamily="34" charset="0"/>
              <a:cs typeface="Arial" pitchFamily="34" charset="0"/>
            </a:endParaRPr>
          </a:p>
          <a:p>
            <a:pPr algn="just" eaLnBrk="1" hangingPunct="1"/>
            <a:r>
              <a:rPr lang="es-ES" altLang="es-ES" sz="1000" smtClean="0">
                <a:latin typeface="Verdana" pitchFamily="34" charset="0"/>
                <a:cs typeface="Arial" pitchFamily="34" charset="0"/>
              </a:rPr>
              <a:t>A lo largo de las dos últimas décadas la comunidad marítima ha sido testigo del proliferar a lo largo de sus puertos y costas de los denominados servicios de tráfico marítimo, en adelante STM. Dentro de las numerosas misiones que a ellos se encomiendan, dos destacan especialmente: el agilizar y optimizar el tráfico portuario dentro de los máximos niveles de seguridad posibles, y la salvaguarda de los intereses del Estado ribereño, previniendo que buques potencialmente peligrosos sean una amenaza para sus costas. En cualquiera de los dos supuestos, la tradicional independencia a la hora de determinar qué rumbo seguir o qué maniobra debe llevar a cabo para evitar un abordaje que ostenta quien está a cargo de la nave, parece ahora verse en cierto grado confinada con la presencia de un tercero, a veces facultado para condicionar o incluso exigir un comportamiento.</a:t>
            </a:r>
            <a:endParaRPr lang="es-ES" altLang="es-ES" sz="1000" b="1" smtClean="0">
              <a:latin typeface="Verdana" pitchFamily="34" charset="0"/>
              <a:cs typeface="Arial" pitchFamily="34"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Desde el origen de la navegación, la facultad de dirección técnica de la navegación siempre ha recaído en la figura del capitán</a:t>
            </a:r>
            <a:r>
              <a:rPr lang="es-ES_tradnl" altLang="es-ES" sz="1000" u="sng" smtClean="0">
                <a:solidFill>
                  <a:srgbClr val="800080"/>
                </a:solidFill>
                <a:latin typeface="Verdana" pitchFamily="34" charset="0"/>
                <a:cs typeface="Arial" pitchFamily="34" charset="0"/>
                <a:hlinkClick r:id="" action="ppaction://noaction"/>
              </a:rPr>
              <a:t>[1]</a:t>
            </a:r>
            <a:r>
              <a:rPr lang="es-ES_tradnl" altLang="es-ES" sz="1000" smtClean="0">
                <a:latin typeface="Verdana" pitchFamily="34" charset="0"/>
                <a:cs typeface="Arial" pitchFamily="34" charset="0"/>
              </a:rPr>
              <a:t>.</a:t>
            </a:r>
            <a:r>
              <a:rPr lang="es-ES_tradnl" altLang="es-ES" sz="1000" i="1" smtClean="0">
                <a:latin typeface="Verdana" pitchFamily="34" charset="0"/>
                <a:cs typeface="Arial" pitchFamily="34" charset="0"/>
              </a:rPr>
              <a:t> </a:t>
            </a:r>
            <a:r>
              <a:rPr lang="es-ES_tradnl" altLang="es-ES" sz="1000" smtClean="0">
                <a:latin typeface="Verdana" pitchFamily="34" charset="0"/>
                <a:cs typeface="Arial" pitchFamily="34" charset="0"/>
              </a:rPr>
              <a:t>Éste está obligado a velar por la seguridad del buque y a prevenir la contaminación del medio marino, decidiendo por si solo y bajo su propia responsabilidad</a:t>
            </a:r>
            <a:r>
              <a:rPr lang="es-ES_tradnl" altLang="es-ES" sz="1000" i="1" smtClean="0">
                <a:latin typeface="Verdana" pitchFamily="34" charset="0"/>
                <a:cs typeface="Arial" pitchFamily="34" charset="0"/>
              </a:rPr>
              <a:t> </a:t>
            </a:r>
            <a:r>
              <a:rPr lang="es-ES_tradnl" altLang="es-ES" sz="1000" smtClean="0">
                <a:latin typeface="Verdana" pitchFamily="34" charset="0"/>
                <a:cs typeface="Arial" pitchFamily="34" charset="0"/>
              </a:rPr>
              <a:t>(GABALDON, RUIZ SOROA, 1999). Ya el Código de Comercio le obliga a dirigir el buque al puerto de destino, solicitar práctico cuando así lo exijan las circunstancias de la navegación, hallarse presente durante las recaladas, tomar el mando en las entradas y salidas de los puertos, canales, ríos, ensenadas y observar todas las reglas para prevenir los abordajes. Posteriormente ha ido sumando una serie de mandatos en forma de reglamentación internacional, la cual actualiza sus deberes en cuanto a la dirección de la nave, en especial el capitulo V del SOLAS, o el Reglamento internacional para prevenir abordajes</a:t>
            </a:r>
            <a:r>
              <a:rPr lang="es-ES_tradnl" altLang="es-ES" sz="1000" u="sng" smtClean="0">
                <a:solidFill>
                  <a:srgbClr val="800080"/>
                </a:solidFill>
                <a:latin typeface="Verdana" pitchFamily="34" charset="0"/>
                <a:cs typeface="Arial" pitchFamily="34" charset="0"/>
                <a:hlinkClick r:id="" action="ppaction://noaction"/>
              </a:rPr>
              <a:t>[2]</a:t>
            </a:r>
            <a:r>
              <a:rPr lang="es-ES_tradnl" altLang="es-ES" sz="1000" smtClean="0">
                <a:latin typeface="Verdana" pitchFamily="34" charset="0"/>
                <a:cs typeface="Arial" pitchFamily="34" charset="0"/>
              </a:rPr>
              <a:t>. Algunos de estos aspectos fueron inicialmente ignorados por el Código de Comercio, como la prevención de la contaminación. De esta forma, ahora el mencionado Capítulo V del SOLAS obliga al capitán a realizar una derrota que tenga en cuenta las medidas de protección del medio marino aplicables.</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Con el avance de las comunicaciones, las funciones comerciales y públicas que durante siglos han ejercido los capitanes se han ido restringiendo poco a poco. Así, es prácticamente inaudito que un capitán contrate un flete o que venda su nave aún encontrándose inmerso dentro de una situación excepcional de innavegabilidad prevista en nuestro Código de Comercio.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A partir de la década de los 60’, una serie de desastres marítimos demostraron que el peligro y la capacidad de sufrir daños no se concentraba en aquéllos que se encontrasen en la nave, sino que sus consecuencias se extendían de forma trágica a las costas próximas. La comunidad internacional se cuestionó si el progreso que facilitaba el transporte de ciertas sustancias contaminantes por vías marítimas, compensaba el riesgo inherente que traía consigo. Surgen entonces instrumentos como el Convenio de intervención en alta mar (CSI), que demuestran la preocupación por parte de los Estrados ribereños ante el peligro potencial, muchas veces desconocido, que supone un buque navegando a la altura de sus costas.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Una de las conclusiones extraídas del análisis de las causas de estos accidentes revelaron las presiones comerciales a las que se ve sometido un capitán. Por ejemplo, en el accidente del TORREY CANYON, P. Rugiati estaba fuertemente presionado para llegar antes de una fecha determinada, por lo que arriesgó su nave ante un paso comprometido con el fin de  no perder tiempo. Con fin de garantizar la independencia de las decisiones del capitán cuando la seguridad del buque se ve comprometida la Regla V/34 del SOLAS establece:</a:t>
            </a:r>
            <a:endParaRPr lang="es-ES_tradnl" altLang="es-ES" sz="1000" smtClean="0">
              <a:latin typeface="Verdana" pitchFamily="34" charset="0"/>
              <a:cs typeface="Times New Roman" pitchFamily="18" charset="0"/>
            </a:endParaRPr>
          </a:p>
          <a:p>
            <a:pPr algn="just" eaLnBrk="1" hangingPunct="1"/>
            <a:r>
              <a:rPr lang="es-ES" altLang="es-ES" sz="1000" smtClean="0">
                <a:solidFill>
                  <a:srgbClr val="0000FF"/>
                </a:solidFill>
                <a:latin typeface="Verdana" pitchFamily="34" charset="0"/>
                <a:cs typeface="Arial" pitchFamily="34" charset="0"/>
              </a:rPr>
              <a:t> </a:t>
            </a:r>
            <a:endParaRPr lang="es-ES" altLang="es-ES" sz="1000" smtClean="0">
              <a:latin typeface="Verdana" pitchFamily="34" charset="0"/>
              <a:cs typeface="Times New Roman" pitchFamily="18" charset="0"/>
            </a:endParaRPr>
          </a:p>
          <a:p>
            <a:pPr algn="ctr" eaLnBrk="1" hangingPunct="1"/>
            <a:r>
              <a:rPr lang="es-ES_tradnl" altLang="es-ES" sz="1000" smtClean="0">
                <a:latin typeface="Verdana" pitchFamily="34" charset="0"/>
                <a:cs typeface="Times New Roman" pitchFamily="18" charset="0"/>
              </a:rPr>
              <a:t>“Ni el propietario, el fletador o la compañía, según se define en la Regla IX/1, que explote el buque, ni cualquier otra persona, impedirá que el capitán del buque adopte o ejecute cualquier decisión que a su juicio sea necesaria para la seguridad de la navegación o la protección del medio marino, ni pondrá obstáculos para que lo haga”</a:t>
            </a:r>
            <a:endParaRPr lang="es-ES_tradnl" altLang="es-ES" sz="1000" smtClean="0">
              <a:solidFill>
                <a:srgbClr val="003300"/>
              </a:solidFill>
              <a:latin typeface="Verdana" pitchFamily="34" charset="0"/>
              <a:cs typeface="Times New Roman" pitchFamily="18" charset="0"/>
            </a:endParaRPr>
          </a:p>
          <a:p>
            <a:pPr algn="ctr" eaLnBrk="1" hangingPunct="1"/>
            <a:r>
              <a:rPr lang="es-ES_tradnl"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Por otra parte, la cada vez mayor preocupación por su entorno, en fase de ignición cuando acontece un siniestro, ha hecho que los Estados ribereños hallan ido adoptando una serie de medidas que limitan la capacidad de decisión del capitán. Luego, mientras por un lado  se pretende disminuir la presión ejercida desde intereses privados, por el otro se incrementa el condicionamiento en busca de la salvaguarda del interés público. Sin duda, de todas las medidas dispuestas, la más controvertida son los servicios de tráfico marítimo, dado que en éstos, la figura de un controlador profesional, muchas veces con experiencia náutica previa, choca directamente con el criterio desde el que hasta ahora decidía totalmente el destino del buque.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Es una evidencia que los STM han sido recibidos por parte de los marinos con cierto grado de desconfianza. En cierta medida es lógico que si desde un STM se emite un mensaje que persiga una acción determinada, el buque recele pues su responsabilidad puede estar comprometida. Además, muchas veces ni desde el buque ni desde el STM se tienen claras las posiciones en las que se encuentran. El barco recibe un mensaje que proviene de un servicio público y aunque se trate exclusivamente de una recomendación, puede pensar que la autoridad espera de él un comportamiento, que de no producirse puede ser motivo de una sanción.  Entre otras incertidumbres</a:t>
            </a:r>
            <a:r>
              <a:rPr lang="es-ES" altLang="es-ES" sz="1000" smtClean="0">
                <a:solidFill>
                  <a:srgbClr val="000000"/>
                </a:solidFill>
                <a:latin typeface="Verdana" pitchFamily="34" charset="0"/>
                <a:cs typeface="Arial" pitchFamily="34" charset="0"/>
              </a:rPr>
              <a:t>, e</a:t>
            </a:r>
            <a:r>
              <a:rPr lang="es-ES" altLang="es-ES" sz="1000" smtClean="0">
                <a:latin typeface="Verdana" pitchFamily="34" charset="0"/>
                <a:cs typeface="Arial" pitchFamily="34" charset="0"/>
              </a:rPr>
              <a:t>l Convenio internacional de responsabilidad civil nacida de daños debidos a contaminación por hidrocarburos (CLC) establece que en caso de siniestro, no podrá imputarse responsabilidad alguna al propietario del buque tanque si se prueba que los daños por contaminación fueron causados por la negligencia de la autoridad responsable en el mantenimiento de luces u otras ayudas a la navegación. El profesor canadiense Edgar Gold hace tiempo que planteó el dilema sobre si los STM son en esencia una ayuda a la navegación tal y como se interpreta en el CLC.</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En las siguientes páginas se tratará de sentar las bases en busca del entendimiento buque/STM, partiendo de la inevitable comparación con el control de tráfico aéreo, para posteriormente abordar las limitaciones del sistema, tanto normativas como técnicas. Establecido el marco de análisis se presentan una serie de propuestas que a juicio del autor traeirían consigo unas importantes mejoras operacionales.</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eaLnBrk="1" hangingPunct="1"/>
            <a:r>
              <a:rPr lang="es-ES" altLang="es-ES" sz="1000" smtClean="0">
                <a:latin typeface="Verdana" pitchFamily="34" charset="0"/>
              </a:rPr>
              <a:t/>
            </a:r>
            <a:br>
              <a:rPr lang="es-ES" altLang="es-ES" sz="1000" smtClean="0">
                <a:latin typeface="Verdana" pitchFamily="34" charset="0"/>
              </a:rPr>
            </a:br>
            <a:r>
              <a:rPr lang="es-ES_tradnl" altLang="es-ES" sz="1000" u="sng" smtClean="0">
                <a:solidFill>
                  <a:srgbClr val="800080"/>
                </a:solidFill>
                <a:latin typeface="Verdana" pitchFamily="34" charset="0"/>
                <a:cs typeface="Times New Roman" pitchFamily="18" charset="0"/>
                <a:hlinkClick r:id="" action="ppaction://noaction"/>
              </a:rPr>
              <a:t>[1]</a:t>
            </a:r>
            <a:r>
              <a:rPr lang="es-ES_tradnl" altLang="es-ES" sz="1000" smtClean="0">
                <a:latin typeface="Verdana" pitchFamily="34" charset="0"/>
                <a:cs typeface="Times New Roman" pitchFamily="18" charset="0"/>
              </a:rPr>
              <a:t> </a:t>
            </a:r>
            <a:r>
              <a:rPr lang="es-ES_tradnl" altLang="es-ES" sz="1000" i="1" smtClean="0">
                <a:latin typeface="Verdana" pitchFamily="34" charset="0"/>
                <a:cs typeface="Times New Roman" pitchFamily="18" charset="0"/>
              </a:rPr>
              <a:t>D</a:t>
            </a:r>
            <a:r>
              <a:rPr lang="es-ES_tradnl" altLang="es-ES" sz="1000" i="1" smtClean="0">
                <a:latin typeface="Verdana" pitchFamily="34" charset="0"/>
                <a:cs typeface="Arial" pitchFamily="34" charset="0"/>
              </a:rPr>
              <a:t>el latín caput, capitis “cabeza”</a:t>
            </a:r>
            <a:endParaRPr lang="es-ES_tradnl" altLang="es-ES" sz="1000" smtClean="0">
              <a:latin typeface="Verdana" pitchFamily="34" charset="0"/>
              <a:cs typeface="Times New Roman" pitchFamily="18" charset="0"/>
            </a:endParaRPr>
          </a:p>
          <a:p>
            <a:pPr eaLnBrk="1" hangingPunct="1"/>
            <a:r>
              <a:rPr lang="es-ES_tradnl" altLang="es-ES" sz="1000" i="1" smtClean="0">
                <a:latin typeface="Verdana" pitchFamily="34" charset="0"/>
                <a:cs typeface="Times New Roman" pitchFamily="18" charset="0"/>
              </a:rPr>
              <a:t> </a:t>
            </a:r>
            <a:endParaRPr lang="es-ES_tradnl" altLang="es-ES" sz="1000" smtClean="0">
              <a:latin typeface="Verdana" pitchFamily="34" charset="0"/>
              <a:cs typeface="Times New Roman" pitchFamily="18" charset="0"/>
            </a:endParaRPr>
          </a:p>
          <a:p>
            <a:pPr algn="just" eaLnBrk="1" hangingPunct="1"/>
            <a:r>
              <a:rPr lang="es-ES_tradnl" altLang="es-ES" sz="1000" i="1" u="sng" smtClean="0">
                <a:solidFill>
                  <a:srgbClr val="800080"/>
                </a:solidFill>
                <a:latin typeface="Verdana" pitchFamily="34" charset="0"/>
                <a:cs typeface="Times New Roman" pitchFamily="18" charset="0"/>
                <a:hlinkClick r:id="" action="ppaction://noaction"/>
              </a:rPr>
              <a:t>[2]</a:t>
            </a:r>
            <a:r>
              <a:rPr lang="es-ES_tradnl" altLang="es-ES" sz="1000" i="1" smtClean="0">
                <a:latin typeface="Verdana" pitchFamily="34" charset="0"/>
                <a:cs typeface="Times New Roman" pitchFamily="18" charset="0"/>
              </a:rPr>
              <a:t>En las últimas enmiendas al Reglamento, adoptadas en noviembre del 2001, no se ha considerado la posibilidad de contemplar la figura del STM; y sigue sin aparecer el acrónimo VHF. Dos variables que hoy en día están muy presentes en la prevención de abordajes  </a:t>
            </a:r>
            <a:endParaRPr lang="es-ES_tradnl" altLang="es-ES" sz="1000" smtClean="0">
              <a:latin typeface="Verdana" pitchFamily="34" charset="0"/>
              <a:cs typeface="Times New Roman" pitchFamily="18" charset="0"/>
            </a:endParaRPr>
          </a:p>
          <a:p>
            <a:pPr eaLnBrk="1" hangingPunct="1"/>
            <a:endParaRPr lang="es-ES" altLang="es-ES" sz="1000" smtClean="0">
              <a:latin typeface="Verdana" pitchFamily="34" charset="0"/>
            </a:endParaRPr>
          </a:p>
        </p:txBody>
      </p:sp>
    </p:spTree>
    <p:extLst>
      <p:ext uri="{BB962C8B-B14F-4D97-AF65-F5344CB8AC3E}">
        <p14:creationId xmlns:p14="http://schemas.microsoft.com/office/powerpoint/2010/main" val="3765626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F1DD368-CC5B-4595-8D89-D6A251703846}" type="slidenum">
              <a:rPr lang="es-ES" altLang="es-ES" smtClean="0"/>
              <a:pPr eaLnBrk="1" hangingPunct="1">
                <a:spcBef>
                  <a:spcPct val="0"/>
                </a:spcBef>
              </a:pPr>
              <a:t>22</a:t>
            </a:fld>
            <a:endParaRPr lang="es-ES" altLang="es-ES" smtClean="0"/>
          </a:p>
        </p:txBody>
      </p:sp>
      <p:sp>
        <p:nvSpPr>
          <p:cNvPr id="161795" name="Rectangle 2"/>
          <p:cNvSpPr>
            <a:spLocks noGrp="1" noRot="1" noChangeAspect="1" noChangeArrowheads="1" noTextEdit="1"/>
          </p:cNvSpPr>
          <p:nvPr>
            <p:ph type="sldImg"/>
          </p:nvPr>
        </p:nvSpPr>
        <p:spPr>
          <a:xfrm>
            <a:off x="147638" y="777875"/>
            <a:ext cx="6502400" cy="3659188"/>
          </a:xfrm>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pPr algn="just" eaLnBrk="1" hangingPunct="1"/>
            <a:r>
              <a:rPr lang="es-ES" altLang="es-ES" sz="1000" b="1" dirty="0" smtClean="0">
                <a:latin typeface="Verdana" pitchFamily="34" charset="0"/>
                <a:cs typeface="Arial" pitchFamily="34" charset="0"/>
              </a:rPr>
              <a:t>1. EL ORIGEN DEL DEBATE</a:t>
            </a:r>
          </a:p>
          <a:p>
            <a:pPr algn="just" eaLnBrk="1" hangingPunct="1"/>
            <a:r>
              <a:rPr lang="es-ES" altLang="es-ES" sz="1000" dirty="0" smtClean="0">
                <a:latin typeface="Verdana" pitchFamily="34" charset="0"/>
                <a:cs typeface="Arial" pitchFamily="34" charset="0"/>
              </a:rPr>
              <a:t> </a:t>
            </a:r>
            <a:endParaRPr lang="es-ES" altLang="es-ES" sz="1000" b="1" dirty="0" smtClean="0">
              <a:latin typeface="Verdana" pitchFamily="34" charset="0"/>
              <a:cs typeface="Arial" pitchFamily="34" charset="0"/>
            </a:endParaRPr>
          </a:p>
          <a:p>
            <a:pPr algn="just" eaLnBrk="1" hangingPunct="1"/>
            <a:r>
              <a:rPr lang="es-ES" altLang="es-ES" sz="1000" dirty="0" smtClean="0">
                <a:latin typeface="Verdana" pitchFamily="34" charset="0"/>
                <a:cs typeface="Arial" pitchFamily="34" charset="0"/>
              </a:rPr>
              <a:t>A lo largo de las dos últimas décadas la comunidad marítima ha sido testigo del proliferar a lo largo de sus puertos y costas de los denominados servicios de tráfico marítimo, en adelante STM. Dentro de las numerosas misiones que a ellos se encomiendan, dos destacan especialmente: el agilizar y optimizar el tráfico portuario dentro de los máximos niveles de seguridad posibles, y la salvaguarda de los intereses del Estado ribereño, previniendo que buques potencialmente peligrosos sean una amenaza para sus costas. En cualquiera de los dos supuestos, la tradicional independencia a la hora de determinar qué rumbo seguir o qué maniobra debe llevar a cabo para evitar un abordaje que ostenta quien está a cargo de la nave, parece ahora verse en cierto grado confinada con la presencia de un tercero, a veces facultado para condicionar o incluso exigir un comportamiento.</a:t>
            </a:r>
            <a:endParaRPr lang="es-ES" altLang="es-ES" sz="1000" b="1" dirty="0" smtClean="0">
              <a:latin typeface="Verdana" pitchFamily="34" charset="0"/>
              <a:cs typeface="Arial" pitchFamily="34" charset="0"/>
            </a:endParaRPr>
          </a:p>
          <a:p>
            <a:pPr algn="just" eaLnBrk="1" hangingPunct="1"/>
            <a:r>
              <a:rPr lang="es-ES" altLang="es-ES" sz="1000" dirty="0" smtClean="0">
                <a:latin typeface="Verdana" pitchFamily="34" charset="0"/>
                <a:cs typeface="Arial" pitchFamily="34" charset="0"/>
              </a:rPr>
              <a:t> </a:t>
            </a:r>
            <a:endParaRPr lang="es-ES" altLang="es-ES" sz="1000" dirty="0" smtClean="0">
              <a:latin typeface="Verdana" pitchFamily="34" charset="0"/>
              <a:cs typeface="Times New Roman" pitchFamily="18" charset="0"/>
            </a:endParaRPr>
          </a:p>
          <a:p>
            <a:pPr algn="just" eaLnBrk="1" hangingPunct="1"/>
            <a:r>
              <a:rPr lang="es-ES_tradnl" altLang="es-ES" sz="1000" dirty="0" smtClean="0">
                <a:latin typeface="Verdana" pitchFamily="34" charset="0"/>
                <a:cs typeface="Arial" pitchFamily="34" charset="0"/>
              </a:rPr>
              <a:t>Desde el origen de la navegación, la facultad de dirección técnica de la navegación siempre ha recaído en la figura del capitán</a:t>
            </a:r>
            <a:r>
              <a:rPr lang="es-ES_tradnl" altLang="es-ES" sz="1000" u="sng" dirty="0" smtClean="0">
                <a:solidFill>
                  <a:srgbClr val="800080"/>
                </a:solidFill>
                <a:latin typeface="Verdana" pitchFamily="34" charset="0"/>
                <a:cs typeface="Arial" pitchFamily="34" charset="0"/>
                <a:hlinkClick r:id="" action="ppaction://noaction"/>
              </a:rPr>
              <a:t>[1]</a:t>
            </a:r>
            <a:r>
              <a:rPr lang="es-ES_tradnl" altLang="es-ES" sz="1000" dirty="0" smtClean="0">
                <a:latin typeface="Verdana" pitchFamily="34" charset="0"/>
                <a:cs typeface="Arial" pitchFamily="34" charset="0"/>
              </a:rPr>
              <a:t>.</a:t>
            </a:r>
            <a:r>
              <a:rPr lang="es-ES_tradnl" altLang="es-ES" sz="1000" i="1" dirty="0" smtClean="0">
                <a:latin typeface="Verdana" pitchFamily="34" charset="0"/>
                <a:cs typeface="Arial" pitchFamily="34" charset="0"/>
              </a:rPr>
              <a:t> </a:t>
            </a:r>
            <a:r>
              <a:rPr lang="es-ES_tradnl" altLang="es-ES" sz="1000" dirty="0" smtClean="0">
                <a:latin typeface="Verdana" pitchFamily="34" charset="0"/>
                <a:cs typeface="Arial" pitchFamily="34" charset="0"/>
              </a:rPr>
              <a:t>Éste está obligado a velar por la seguridad del buque y a prevenir la contaminación del medio marino, decidiendo por si solo y bajo su propia responsabilidad</a:t>
            </a:r>
            <a:r>
              <a:rPr lang="es-ES_tradnl" altLang="es-ES" sz="1000" i="1" dirty="0" smtClean="0">
                <a:latin typeface="Verdana" pitchFamily="34" charset="0"/>
                <a:cs typeface="Arial" pitchFamily="34" charset="0"/>
              </a:rPr>
              <a:t> </a:t>
            </a:r>
            <a:r>
              <a:rPr lang="es-ES_tradnl" altLang="es-ES" sz="1000" dirty="0" smtClean="0">
                <a:latin typeface="Verdana" pitchFamily="34" charset="0"/>
                <a:cs typeface="Arial" pitchFamily="34" charset="0"/>
              </a:rPr>
              <a:t>(GABALDON, RUIZ SOROA, 1999). Ya el Código de Comercio le obliga a dirigir el buque al puerto de destino, solicitar práctico cuando así lo exijan las circunstancias de la navegación, hallarse presente durante las recaladas, tomar el mando en las entradas y salidas de los puertos, canales, ríos, ensenadas y observar todas las reglas para prevenir los abordajes. Posteriormente ha ido sumando una serie de mandatos en forma de reglamentación internacional, la cual actualiza sus deberes en cuanto a la dirección de la nave, en especial el capitulo V del SOLAS, o el Reglamento internacional para prevenir abordajes</a:t>
            </a:r>
            <a:r>
              <a:rPr lang="es-ES_tradnl" altLang="es-ES" sz="1000" u="sng" dirty="0" smtClean="0">
                <a:solidFill>
                  <a:srgbClr val="800080"/>
                </a:solidFill>
                <a:latin typeface="Verdana" pitchFamily="34" charset="0"/>
                <a:cs typeface="Arial" pitchFamily="34" charset="0"/>
                <a:hlinkClick r:id="" action="ppaction://noaction"/>
              </a:rPr>
              <a:t>[2]</a:t>
            </a:r>
            <a:r>
              <a:rPr lang="es-ES_tradnl" altLang="es-ES" sz="1000" dirty="0" smtClean="0">
                <a:latin typeface="Verdana" pitchFamily="34" charset="0"/>
                <a:cs typeface="Arial" pitchFamily="34" charset="0"/>
              </a:rPr>
              <a:t>. Algunos de estos aspectos fueron inicialmente ignorados por el Código de Comercio, como la prevención de la contaminación. De esta forma, ahora el mencionado Capítulo V del SOLAS obliga al capitán a realizar una derrota que tenga en cuenta las medidas de protección del medio marino aplicables.</a:t>
            </a:r>
            <a:endParaRPr lang="es-ES_tradnl" altLang="es-ES" sz="1000" dirty="0" smtClean="0">
              <a:latin typeface="Verdana" pitchFamily="34" charset="0"/>
              <a:cs typeface="Times New Roman" pitchFamily="18" charset="0"/>
            </a:endParaRPr>
          </a:p>
          <a:p>
            <a:pPr algn="just" eaLnBrk="1" hangingPunct="1"/>
            <a:r>
              <a:rPr lang="es-ES_tradnl" altLang="es-ES" sz="1000" dirty="0" smtClean="0">
                <a:latin typeface="Verdana" pitchFamily="34" charset="0"/>
                <a:cs typeface="Arial" pitchFamily="34" charset="0"/>
              </a:rPr>
              <a:t> </a:t>
            </a:r>
            <a:endParaRPr lang="es-ES_tradnl" altLang="es-ES" sz="1000" dirty="0" smtClean="0">
              <a:latin typeface="Verdana" pitchFamily="34" charset="0"/>
              <a:cs typeface="Times New Roman" pitchFamily="18" charset="0"/>
            </a:endParaRPr>
          </a:p>
          <a:p>
            <a:pPr algn="just" eaLnBrk="1" hangingPunct="1"/>
            <a:r>
              <a:rPr lang="es-ES_tradnl" altLang="es-ES" sz="1000" dirty="0" smtClean="0">
                <a:latin typeface="Verdana" pitchFamily="34" charset="0"/>
                <a:cs typeface="Arial" pitchFamily="34" charset="0"/>
              </a:rPr>
              <a:t>Con el avance de las comunicaciones, las funciones comerciales y públicas que durante siglos han ejercido los capitanes se han ido restringiendo poco a poco. Así, es prácticamente inaudito que un capitán contrate un flete o que venda su nave aún encontrándose inmerso dentro de una situación excepcional de </a:t>
            </a:r>
            <a:r>
              <a:rPr lang="es-ES_tradnl" altLang="es-ES" sz="1000" dirty="0" err="1" smtClean="0">
                <a:latin typeface="Verdana" pitchFamily="34" charset="0"/>
                <a:cs typeface="Arial" pitchFamily="34" charset="0"/>
              </a:rPr>
              <a:t>innavegabilidad</a:t>
            </a:r>
            <a:r>
              <a:rPr lang="es-ES_tradnl" altLang="es-ES" sz="1000" dirty="0" smtClean="0">
                <a:latin typeface="Verdana" pitchFamily="34" charset="0"/>
                <a:cs typeface="Arial" pitchFamily="34" charset="0"/>
              </a:rPr>
              <a:t> prevista en nuestro Código de Comercio. </a:t>
            </a:r>
            <a:endParaRPr lang="es-ES_tradnl" altLang="es-ES" sz="1000" dirty="0" smtClean="0">
              <a:latin typeface="Verdana" pitchFamily="34" charset="0"/>
              <a:cs typeface="Times New Roman" pitchFamily="18" charset="0"/>
            </a:endParaRPr>
          </a:p>
          <a:p>
            <a:pPr algn="just" eaLnBrk="1" hangingPunct="1"/>
            <a:r>
              <a:rPr lang="es-ES_tradnl" altLang="es-ES" sz="1000" dirty="0" smtClean="0">
                <a:latin typeface="Verdana" pitchFamily="34" charset="0"/>
                <a:cs typeface="Arial" pitchFamily="34" charset="0"/>
              </a:rPr>
              <a:t> </a:t>
            </a:r>
            <a:endParaRPr lang="es-ES_tradnl" altLang="es-ES" sz="1000" dirty="0" smtClean="0">
              <a:latin typeface="Verdana" pitchFamily="34" charset="0"/>
              <a:cs typeface="Times New Roman" pitchFamily="18" charset="0"/>
            </a:endParaRPr>
          </a:p>
          <a:p>
            <a:pPr algn="just" eaLnBrk="1" hangingPunct="1"/>
            <a:r>
              <a:rPr lang="es-ES_tradnl" altLang="es-ES" sz="1000" dirty="0" smtClean="0">
                <a:latin typeface="Verdana" pitchFamily="34" charset="0"/>
                <a:cs typeface="Arial" pitchFamily="34" charset="0"/>
              </a:rPr>
              <a:t>A partir de la década de los 60’, una serie de desastres marítimos demostraron que el peligro y la capacidad de sufrir daños no se concentraba en aquéllos que se encontrasen en la nave, sino que sus consecuencias se extendían de forma trágica a las costas próximas. La comunidad internacional se cuestionó si el progreso que facilitaba el transporte de ciertas sustancias contaminantes por vías marítimas, compensaba el riesgo inherente que traía consigo. Surgen entonces instrumentos como el Convenio de intervención en alta mar (CSI), que demuestran la preocupación por parte de los Estrados ribereños ante el peligro potencial, muchas veces desconocido, que supone un buque navegando a la altura de sus costas. </a:t>
            </a:r>
            <a:endParaRPr lang="es-ES_tradnl" altLang="es-ES" sz="1000" dirty="0" smtClean="0">
              <a:latin typeface="Verdana" pitchFamily="34" charset="0"/>
              <a:cs typeface="Times New Roman" pitchFamily="18" charset="0"/>
            </a:endParaRPr>
          </a:p>
          <a:p>
            <a:pPr algn="just" eaLnBrk="1" hangingPunct="1"/>
            <a:r>
              <a:rPr lang="es-ES_tradnl" altLang="es-ES" sz="1000" dirty="0" smtClean="0">
                <a:latin typeface="Verdana" pitchFamily="34" charset="0"/>
                <a:cs typeface="Arial" pitchFamily="34" charset="0"/>
              </a:rPr>
              <a:t> </a:t>
            </a:r>
            <a:endParaRPr lang="es-ES_tradnl" altLang="es-ES" sz="1000" dirty="0" smtClean="0">
              <a:latin typeface="Verdana" pitchFamily="34" charset="0"/>
              <a:cs typeface="Times New Roman" pitchFamily="18" charset="0"/>
            </a:endParaRPr>
          </a:p>
          <a:p>
            <a:pPr algn="just" eaLnBrk="1" hangingPunct="1"/>
            <a:r>
              <a:rPr lang="es-ES_tradnl" altLang="es-ES" sz="1000" dirty="0" smtClean="0">
                <a:latin typeface="Verdana" pitchFamily="34" charset="0"/>
                <a:cs typeface="Arial" pitchFamily="34" charset="0"/>
              </a:rPr>
              <a:t>Una de las conclusiones extraídas del análisis de las causas de estos accidentes revelaron las presiones comerciales a las que se ve sometido un capitán. Por ejemplo, en el accidente del TORREY CANYON, P. </a:t>
            </a:r>
            <a:r>
              <a:rPr lang="es-ES_tradnl" altLang="es-ES" sz="1000" dirty="0" err="1" smtClean="0">
                <a:latin typeface="Verdana" pitchFamily="34" charset="0"/>
                <a:cs typeface="Arial" pitchFamily="34" charset="0"/>
              </a:rPr>
              <a:t>Rugiati</a:t>
            </a:r>
            <a:r>
              <a:rPr lang="es-ES_tradnl" altLang="es-ES" sz="1000" dirty="0" smtClean="0">
                <a:latin typeface="Verdana" pitchFamily="34" charset="0"/>
                <a:cs typeface="Arial" pitchFamily="34" charset="0"/>
              </a:rPr>
              <a:t> estaba fuertemente presionado para llegar antes de una fecha determinada, por lo que arriesgó su nave ante un paso comprometido con el fin de  no perder tiempo. Con fin de garantizar la independencia de las decisiones del capitán cuando la seguridad del buque se ve comprometida la Regla V/34 del SOLAS establece:</a:t>
            </a:r>
            <a:endParaRPr lang="es-ES_tradnl" altLang="es-ES" sz="1000" dirty="0" smtClean="0">
              <a:latin typeface="Verdana" pitchFamily="34" charset="0"/>
              <a:cs typeface="Times New Roman" pitchFamily="18" charset="0"/>
            </a:endParaRPr>
          </a:p>
          <a:p>
            <a:pPr algn="just" eaLnBrk="1" hangingPunct="1"/>
            <a:r>
              <a:rPr lang="es-ES" altLang="es-ES" sz="1000" dirty="0" smtClean="0">
                <a:solidFill>
                  <a:srgbClr val="0000FF"/>
                </a:solidFill>
                <a:latin typeface="Verdana" pitchFamily="34" charset="0"/>
                <a:cs typeface="Arial" pitchFamily="34" charset="0"/>
              </a:rPr>
              <a:t> </a:t>
            </a:r>
            <a:endParaRPr lang="es-ES" altLang="es-ES" sz="1000" dirty="0" smtClean="0">
              <a:latin typeface="Verdana" pitchFamily="34" charset="0"/>
              <a:cs typeface="Times New Roman" pitchFamily="18" charset="0"/>
            </a:endParaRPr>
          </a:p>
          <a:p>
            <a:pPr algn="ctr" eaLnBrk="1" hangingPunct="1"/>
            <a:r>
              <a:rPr lang="es-ES_tradnl" altLang="es-ES" sz="1000" dirty="0" smtClean="0">
                <a:latin typeface="Verdana" pitchFamily="34" charset="0"/>
                <a:cs typeface="Times New Roman" pitchFamily="18" charset="0"/>
              </a:rPr>
              <a:t>“Ni el propietario, el fletador o la compañía, según se define en la Regla IX/1, que explote el buque, ni cualquier otra persona, impedirá que el capitán del buque adopte o ejecute cualquier decisión que a su juicio sea necesaria para la seguridad de la navegación o la protección del medio marino, ni pondrá obstáculos para que lo haga”</a:t>
            </a:r>
            <a:endParaRPr lang="es-ES_tradnl" altLang="es-ES" sz="1000" dirty="0" smtClean="0">
              <a:solidFill>
                <a:srgbClr val="003300"/>
              </a:solidFill>
              <a:latin typeface="Verdana" pitchFamily="34" charset="0"/>
              <a:cs typeface="Times New Roman" pitchFamily="18" charset="0"/>
            </a:endParaRPr>
          </a:p>
          <a:p>
            <a:pPr algn="ctr" eaLnBrk="1" hangingPunct="1"/>
            <a:r>
              <a:rPr lang="es-ES_tradnl" altLang="es-ES" sz="1000" dirty="0" smtClean="0">
                <a:latin typeface="Verdana" pitchFamily="34" charset="0"/>
                <a:cs typeface="Arial" pitchFamily="34" charset="0"/>
              </a:rPr>
              <a:t> </a:t>
            </a:r>
            <a:endParaRPr lang="es-ES" altLang="es-ES" sz="1000" dirty="0" smtClean="0">
              <a:latin typeface="Verdana" pitchFamily="34" charset="0"/>
              <a:cs typeface="Times New Roman" pitchFamily="18" charset="0"/>
            </a:endParaRPr>
          </a:p>
          <a:p>
            <a:pPr algn="just" eaLnBrk="1" hangingPunct="1"/>
            <a:r>
              <a:rPr lang="es-ES" altLang="es-ES" sz="1000" dirty="0" smtClean="0">
                <a:latin typeface="Verdana" pitchFamily="34" charset="0"/>
                <a:cs typeface="Arial" pitchFamily="34" charset="0"/>
              </a:rPr>
              <a:t> </a:t>
            </a:r>
            <a:endParaRPr lang="es-ES" altLang="es-ES" sz="1000" dirty="0" smtClean="0">
              <a:latin typeface="Verdana" pitchFamily="34" charset="0"/>
              <a:cs typeface="Times New Roman" pitchFamily="18" charset="0"/>
            </a:endParaRPr>
          </a:p>
          <a:p>
            <a:pPr algn="just" eaLnBrk="1" hangingPunct="1"/>
            <a:r>
              <a:rPr lang="es-ES" altLang="es-ES" sz="1000" dirty="0" smtClean="0">
                <a:latin typeface="Verdana" pitchFamily="34" charset="0"/>
                <a:cs typeface="Arial" pitchFamily="34" charset="0"/>
              </a:rPr>
              <a:t>Por otra parte, la cada vez mayor preocupación por su entorno, en fase de ignición cuando acontece un siniestro, ha hecho que los Estados ribereños hallan ido adoptando una serie de medidas que limitan la capacidad de decisión del capitán. Luego, mientras por un lado  se pretende disminuir la presión ejercida desde intereses privados, por el otro se incrementa el condicionamiento en busca de la salvaguarda del interés público. Sin duda, de todas las medidas dispuestas, la más controvertida son los servicios de tráfico marítimo, dado que en éstos, la figura de un controlador profesional, muchas veces con experiencia náutica previa, choca directamente con el criterio desde el que hasta ahora decidía totalmente el destino del buque. </a:t>
            </a:r>
            <a:endParaRPr lang="es-ES" altLang="es-ES" sz="1000" dirty="0" smtClean="0">
              <a:latin typeface="Verdana" pitchFamily="34" charset="0"/>
              <a:cs typeface="Times New Roman" pitchFamily="18" charset="0"/>
            </a:endParaRPr>
          </a:p>
          <a:p>
            <a:pPr algn="just" eaLnBrk="1" hangingPunct="1"/>
            <a:r>
              <a:rPr lang="es-ES" altLang="es-ES" sz="1000" dirty="0" smtClean="0">
                <a:latin typeface="Verdana" pitchFamily="34" charset="0"/>
                <a:cs typeface="Arial" pitchFamily="34" charset="0"/>
              </a:rPr>
              <a:t> </a:t>
            </a:r>
            <a:endParaRPr lang="es-ES" altLang="es-ES" sz="1000" dirty="0" smtClean="0">
              <a:latin typeface="Verdana" pitchFamily="34" charset="0"/>
              <a:cs typeface="Times New Roman" pitchFamily="18" charset="0"/>
            </a:endParaRPr>
          </a:p>
          <a:p>
            <a:pPr algn="just" eaLnBrk="1" hangingPunct="1"/>
            <a:r>
              <a:rPr lang="es-ES" altLang="es-ES" sz="1000" dirty="0" smtClean="0">
                <a:latin typeface="Verdana" pitchFamily="34" charset="0"/>
                <a:cs typeface="Arial" pitchFamily="34" charset="0"/>
              </a:rPr>
              <a:t> </a:t>
            </a:r>
            <a:endParaRPr lang="es-ES" altLang="es-ES" sz="1000" dirty="0" smtClean="0">
              <a:latin typeface="Verdana" pitchFamily="34" charset="0"/>
              <a:cs typeface="Times New Roman" pitchFamily="18" charset="0"/>
            </a:endParaRPr>
          </a:p>
          <a:p>
            <a:pPr algn="just" eaLnBrk="1" hangingPunct="1"/>
            <a:r>
              <a:rPr lang="es-ES" altLang="es-ES" sz="1000" dirty="0" smtClean="0">
                <a:latin typeface="Verdana" pitchFamily="34" charset="0"/>
                <a:cs typeface="Arial" pitchFamily="34" charset="0"/>
              </a:rPr>
              <a:t>Es una evidencia que los STM han sido recibidos por parte de los marinos con cierto grado de desconfianza. En cierta medida es lógico que si desde un STM se emite un mensaje que persiga una acción determinada, el buque recele pues su responsabilidad puede estar comprometida. Además, muchas veces ni desde el buque ni desde el STM se tienen claras las posiciones en las que se encuentran. El barco recibe un mensaje que proviene de un servicio público y aunque se trate exclusivamente de una recomendación, puede pensar que la autoridad espera de él un comportamiento, que de no producirse puede ser motivo de una sanción.  Entre otras incertidumbres</a:t>
            </a:r>
            <a:r>
              <a:rPr lang="es-ES" altLang="es-ES" sz="1000" dirty="0" smtClean="0">
                <a:solidFill>
                  <a:srgbClr val="000000"/>
                </a:solidFill>
                <a:latin typeface="Verdana" pitchFamily="34" charset="0"/>
                <a:cs typeface="Arial" pitchFamily="34" charset="0"/>
              </a:rPr>
              <a:t>, e</a:t>
            </a:r>
            <a:r>
              <a:rPr lang="es-ES" altLang="es-ES" sz="1000" dirty="0" smtClean="0">
                <a:latin typeface="Verdana" pitchFamily="34" charset="0"/>
                <a:cs typeface="Arial" pitchFamily="34" charset="0"/>
              </a:rPr>
              <a:t>l Convenio internacional de responsabilidad civil nacida de daños debidos a contaminación por hidrocarburos (CLC) establece que en caso de siniestro, no podrá imputarse responsabilidad alguna al propietario del buque tanque si se prueba que los daños por contaminación fueron causados por la negligencia de la autoridad responsable en el mantenimiento de luces u otras ayudas a la navegación. El profesor canadiense Edgar Gold hace tiempo que planteó el dilema sobre si los STM son en esencia una ayuda a la navegación tal y como se interpreta en el CLC.</a:t>
            </a:r>
            <a:endParaRPr lang="es-ES" altLang="es-ES" sz="1000" dirty="0" smtClean="0">
              <a:latin typeface="Verdana" pitchFamily="34" charset="0"/>
              <a:cs typeface="Times New Roman" pitchFamily="18" charset="0"/>
            </a:endParaRPr>
          </a:p>
          <a:p>
            <a:pPr algn="just" eaLnBrk="1" hangingPunct="1"/>
            <a:r>
              <a:rPr lang="es-ES" altLang="es-ES" sz="1000" dirty="0" smtClean="0">
                <a:latin typeface="Verdana" pitchFamily="34" charset="0"/>
                <a:cs typeface="Arial" pitchFamily="34" charset="0"/>
              </a:rPr>
              <a:t> </a:t>
            </a:r>
            <a:endParaRPr lang="es-ES" altLang="es-ES" sz="1000" dirty="0" smtClean="0">
              <a:latin typeface="Verdana" pitchFamily="34" charset="0"/>
              <a:cs typeface="Times New Roman" pitchFamily="18" charset="0"/>
            </a:endParaRPr>
          </a:p>
          <a:p>
            <a:pPr algn="just" eaLnBrk="1" hangingPunct="1"/>
            <a:r>
              <a:rPr lang="es-ES" altLang="es-ES" sz="1000" dirty="0" smtClean="0">
                <a:latin typeface="Verdana" pitchFamily="34" charset="0"/>
                <a:cs typeface="Arial" pitchFamily="34" charset="0"/>
              </a:rPr>
              <a:t>En las siguientes páginas se tratará de sentar las bases en busca del entendimiento buque/STM, partiendo de la inevitable comparación con el control de tráfico aéreo, para posteriormente abordar las limitaciones del sistema, tanto normativas como técnicas. Establecido el marco de análisis se presentan una serie de propuestas que a juicio del autor </a:t>
            </a:r>
            <a:r>
              <a:rPr lang="es-ES" altLang="es-ES" sz="1000" dirty="0" err="1" smtClean="0">
                <a:latin typeface="Verdana" pitchFamily="34" charset="0"/>
                <a:cs typeface="Arial" pitchFamily="34" charset="0"/>
              </a:rPr>
              <a:t>traeirían</a:t>
            </a:r>
            <a:r>
              <a:rPr lang="es-ES" altLang="es-ES" sz="1000" dirty="0" smtClean="0">
                <a:latin typeface="Verdana" pitchFamily="34" charset="0"/>
                <a:cs typeface="Arial" pitchFamily="34" charset="0"/>
              </a:rPr>
              <a:t> consigo unas importantes mejoras operacionales.</a:t>
            </a:r>
            <a:endParaRPr lang="es-ES" altLang="es-ES" sz="1000" dirty="0" smtClean="0">
              <a:latin typeface="Verdana" pitchFamily="34" charset="0"/>
              <a:cs typeface="Times New Roman" pitchFamily="18" charset="0"/>
            </a:endParaRPr>
          </a:p>
          <a:p>
            <a:pPr algn="just" eaLnBrk="1" hangingPunct="1"/>
            <a:r>
              <a:rPr lang="es-ES" altLang="es-ES" sz="1000" dirty="0" smtClean="0">
                <a:latin typeface="Verdana" pitchFamily="34" charset="0"/>
                <a:cs typeface="Arial" pitchFamily="34" charset="0"/>
              </a:rPr>
              <a:t> </a:t>
            </a:r>
            <a:endParaRPr lang="es-ES" altLang="es-ES" sz="1000" dirty="0" smtClean="0">
              <a:latin typeface="Verdana" pitchFamily="34" charset="0"/>
              <a:cs typeface="Times New Roman" pitchFamily="18" charset="0"/>
            </a:endParaRPr>
          </a:p>
          <a:p>
            <a:pPr eaLnBrk="1" hangingPunct="1"/>
            <a:r>
              <a:rPr lang="es-ES" altLang="es-ES" sz="1000" dirty="0" smtClean="0">
                <a:latin typeface="Verdana" pitchFamily="34" charset="0"/>
              </a:rPr>
              <a:t/>
            </a:r>
            <a:br>
              <a:rPr lang="es-ES" altLang="es-ES" sz="1000" dirty="0" smtClean="0">
                <a:latin typeface="Verdana" pitchFamily="34" charset="0"/>
              </a:rPr>
            </a:br>
            <a:r>
              <a:rPr lang="es-ES_tradnl" altLang="es-ES" sz="1000" u="sng" dirty="0" smtClean="0">
                <a:solidFill>
                  <a:srgbClr val="800080"/>
                </a:solidFill>
                <a:latin typeface="Verdana" pitchFamily="34" charset="0"/>
                <a:cs typeface="Times New Roman" pitchFamily="18" charset="0"/>
                <a:hlinkClick r:id="" action="ppaction://noaction"/>
              </a:rPr>
              <a:t>[1]</a:t>
            </a:r>
            <a:r>
              <a:rPr lang="es-ES_tradnl" altLang="es-ES" sz="1000" dirty="0" smtClean="0">
                <a:latin typeface="Verdana" pitchFamily="34" charset="0"/>
                <a:cs typeface="Times New Roman" pitchFamily="18" charset="0"/>
              </a:rPr>
              <a:t> </a:t>
            </a:r>
            <a:r>
              <a:rPr lang="es-ES_tradnl" altLang="es-ES" sz="1000" i="1" dirty="0" smtClean="0">
                <a:latin typeface="Verdana" pitchFamily="34" charset="0"/>
                <a:cs typeface="Times New Roman" pitchFamily="18" charset="0"/>
              </a:rPr>
              <a:t>D</a:t>
            </a:r>
            <a:r>
              <a:rPr lang="es-ES_tradnl" altLang="es-ES" sz="1000" i="1" dirty="0" smtClean="0">
                <a:latin typeface="Verdana" pitchFamily="34" charset="0"/>
                <a:cs typeface="Arial" pitchFamily="34" charset="0"/>
              </a:rPr>
              <a:t>el latín </a:t>
            </a:r>
            <a:r>
              <a:rPr lang="es-ES_tradnl" altLang="es-ES" sz="1000" i="1" dirty="0" err="1" smtClean="0">
                <a:latin typeface="Verdana" pitchFamily="34" charset="0"/>
                <a:cs typeface="Arial" pitchFamily="34" charset="0"/>
              </a:rPr>
              <a:t>caput</a:t>
            </a:r>
            <a:r>
              <a:rPr lang="es-ES_tradnl" altLang="es-ES" sz="1000" i="1" dirty="0" smtClean="0">
                <a:latin typeface="Verdana" pitchFamily="34" charset="0"/>
                <a:cs typeface="Arial" pitchFamily="34" charset="0"/>
              </a:rPr>
              <a:t>, </a:t>
            </a:r>
            <a:r>
              <a:rPr lang="es-ES_tradnl" altLang="es-ES" sz="1000" i="1" dirty="0" err="1" smtClean="0">
                <a:latin typeface="Verdana" pitchFamily="34" charset="0"/>
                <a:cs typeface="Arial" pitchFamily="34" charset="0"/>
              </a:rPr>
              <a:t>capitis</a:t>
            </a:r>
            <a:r>
              <a:rPr lang="es-ES_tradnl" altLang="es-ES" sz="1000" i="1" dirty="0" smtClean="0">
                <a:latin typeface="Verdana" pitchFamily="34" charset="0"/>
                <a:cs typeface="Arial" pitchFamily="34" charset="0"/>
              </a:rPr>
              <a:t> “cabeza”</a:t>
            </a:r>
            <a:endParaRPr lang="es-ES_tradnl" altLang="es-ES" sz="1000" dirty="0" smtClean="0">
              <a:latin typeface="Verdana" pitchFamily="34" charset="0"/>
              <a:cs typeface="Times New Roman" pitchFamily="18" charset="0"/>
            </a:endParaRPr>
          </a:p>
          <a:p>
            <a:pPr eaLnBrk="1" hangingPunct="1"/>
            <a:r>
              <a:rPr lang="es-ES_tradnl" altLang="es-ES" sz="1000" i="1" dirty="0" smtClean="0">
                <a:latin typeface="Verdana" pitchFamily="34" charset="0"/>
                <a:cs typeface="Times New Roman" pitchFamily="18" charset="0"/>
              </a:rPr>
              <a:t> </a:t>
            </a:r>
            <a:endParaRPr lang="es-ES_tradnl" altLang="es-ES" sz="1000" dirty="0" smtClean="0">
              <a:latin typeface="Verdana" pitchFamily="34" charset="0"/>
              <a:cs typeface="Times New Roman" pitchFamily="18" charset="0"/>
            </a:endParaRPr>
          </a:p>
          <a:p>
            <a:pPr algn="just" eaLnBrk="1" hangingPunct="1"/>
            <a:r>
              <a:rPr lang="es-ES_tradnl" altLang="es-ES" sz="1000" i="1" u="sng" dirty="0" smtClean="0">
                <a:solidFill>
                  <a:srgbClr val="800080"/>
                </a:solidFill>
                <a:latin typeface="Verdana" pitchFamily="34" charset="0"/>
                <a:cs typeface="Times New Roman" pitchFamily="18" charset="0"/>
                <a:hlinkClick r:id="" action="ppaction://noaction"/>
              </a:rPr>
              <a:t>[2]</a:t>
            </a:r>
            <a:r>
              <a:rPr lang="es-ES_tradnl" altLang="es-ES" sz="1000" i="1" dirty="0" smtClean="0">
                <a:latin typeface="Verdana" pitchFamily="34" charset="0"/>
                <a:cs typeface="Times New Roman" pitchFamily="18" charset="0"/>
              </a:rPr>
              <a:t>En las últimas enmiendas al Reglamento, adoptadas en noviembre del 2001, no se ha considerado la posibilidad de contemplar la figura del STM; y sigue sin aparecer el acrónimo VHF. Dos variables que hoy en día están muy presentes en la prevención de abordajes  </a:t>
            </a:r>
            <a:endParaRPr lang="es-ES_tradnl" altLang="es-ES" sz="1000" dirty="0" smtClean="0">
              <a:latin typeface="Verdana" pitchFamily="34" charset="0"/>
              <a:cs typeface="Times New Roman" pitchFamily="18" charset="0"/>
            </a:endParaRPr>
          </a:p>
          <a:p>
            <a:pPr eaLnBrk="1" hangingPunct="1"/>
            <a:endParaRPr lang="es-ES" altLang="es-ES" sz="1000" dirty="0" smtClean="0">
              <a:latin typeface="Verdana" pitchFamily="34" charset="0"/>
            </a:endParaRPr>
          </a:p>
        </p:txBody>
      </p:sp>
    </p:spTree>
    <p:extLst>
      <p:ext uri="{BB962C8B-B14F-4D97-AF65-F5344CB8AC3E}">
        <p14:creationId xmlns:p14="http://schemas.microsoft.com/office/powerpoint/2010/main" val="1029581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F1DD368-CC5B-4595-8D89-D6A251703846}" type="slidenum">
              <a:rPr lang="es-ES" altLang="es-ES" smtClean="0"/>
              <a:pPr eaLnBrk="1" hangingPunct="1">
                <a:spcBef>
                  <a:spcPct val="0"/>
                </a:spcBef>
              </a:pPr>
              <a:t>4</a:t>
            </a:fld>
            <a:endParaRPr lang="es-ES" altLang="es-ES" dirty="0" smtClean="0"/>
          </a:p>
        </p:txBody>
      </p:sp>
      <p:sp>
        <p:nvSpPr>
          <p:cNvPr id="161795" name="Rectangle 2"/>
          <p:cNvSpPr>
            <a:spLocks noGrp="1" noRot="1" noChangeAspect="1" noChangeArrowheads="1" noTextEdit="1"/>
          </p:cNvSpPr>
          <p:nvPr>
            <p:ph type="sldImg"/>
          </p:nvPr>
        </p:nvSpPr>
        <p:spPr>
          <a:xfrm>
            <a:off x="147638" y="777875"/>
            <a:ext cx="6502400" cy="3659188"/>
          </a:xfrm>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s-ES" altLang="es-ES" sz="1000" dirty="0" smtClean="0">
              <a:latin typeface="Verdana" pitchFamily="34" charset="0"/>
            </a:endParaRPr>
          </a:p>
        </p:txBody>
      </p:sp>
    </p:spTree>
    <p:extLst>
      <p:ext uri="{BB962C8B-B14F-4D97-AF65-F5344CB8AC3E}">
        <p14:creationId xmlns:p14="http://schemas.microsoft.com/office/powerpoint/2010/main" val="1496794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F1DD368-CC5B-4595-8D89-D6A251703846}" type="slidenum">
              <a:rPr lang="es-ES" altLang="es-ES" smtClean="0"/>
              <a:pPr eaLnBrk="1" hangingPunct="1">
                <a:spcBef>
                  <a:spcPct val="0"/>
                </a:spcBef>
              </a:pPr>
              <a:t>23</a:t>
            </a:fld>
            <a:endParaRPr lang="es-ES" altLang="es-ES" smtClean="0"/>
          </a:p>
        </p:txBody>
      </p:sp>
      <p:sp>
        <p:nvSpPr>
          <p:cNvPr id="161795" name="Rectangle 2"/>
          <p:cNvSpPr>
            <a:spLocks noGrp="1" noRot="1" noChangeAspect="1" noChangeArrowheads="1" noTextEdit="1"/>
          </p:cNvSpPr>
          <p:nvPr>
            <p:ph type="sldImg"/>
          </p:nvPr>
        </p:nvSpPr>
        <p:spPr>
          <a:xfrm>
            <a:off x="147638" y="777875"/>
            <a:ext cx="6502400" cy="3659188"/>
          </a:xfrm>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pPr algn="just" eaLnBrk="1" hangingPunct="1"/>
            <a:r>
              <a:rPr lang="es-ES" altLang="es-ES" sz="1000" b="1" smtClean="0">
                <a:latin typeface="Verdana" pitchFamily="34" charset="0"/>
                <a:cs typeface="Arial" pitchFamily="34" charset="0"/>
              </a:rPr>
              <a:t>1. EL ORIGEN DEL DEBATE</a:t>
            </a:r>
          </a:p>
          <a:p>
            <a:pPr algn="just" eaLnBrk="1" hangingPunct="1"/>
            <a:r>
              <a:rPr lang="es-ES" altLang="es-ES" sz="1000" smtClean="0">
                <a:latin typeface="Verdana" pitchFamily="34" charset="0"/>
                <a:cs typeface="Arial" pitchFamily="34" charset="0"/>
              </a:rPr>
              <a:t> </a:t>
            </a:r>
            <a:endParaRPr lang="es-ES" altLang="es-ES" sz="1000" b="1" smtClean="0">
              <a:latin typeface="Verdana" pitchFamily="34" charset="0"/>
              <a:cs typeface="Arial" pitchFamily="34" charset="0"/>
            </a:endParaRPr>
          </a:p>
          <a:p>
            <a:pPr algn="just" eaLnBrk="1" hangingPunct="1"/>
            <a:r>
              <a:rPr lang="es-ES" altLang="es-ES" sz="1000" smtClean="0">
                <a:latin typeface="Verdana" pitchFamily="34" charset="0"/>
                <a:cs typeface="Arial" pitchFamily="34" charset="0"/>
              </a:rPr>
              <a:t>A lo largo de las dos últimas décadas la comunidad marítima ha sido testigo del proliferar a lo largo de sus puertos y costas de los denominados servicios de tráfico marítimo, en adelante STM. Dentro de las numerosas misiones que a ellos se encomiendan, dos destacan especialmente: el agilizar y optimizar el tráfico portuario dentro de los máximos niveles de seguridad posibles, y la salvaguarda de los intereses del Estado ribereño, previniendo que buques potencialmente peligrosos sean una amenaza para sus costas. En cualquiera de los dos supuestos, la tradicional independencia a la hora de determinar qué rumbo seguir o qué maniobra debe llevar a cabo para evitar un abordaje que ostenta quien está a cargo de la nave, parece ahora verse en cierto grado confinada con la presencia de un tercero, a veces facultado para condicionar o incluso exigir un comportamiento.</a:t>
            </a:r>
            <a:endParaRPr lang="es-ES" altLang="es-ES" sz="1000" b="1" smtClean="0">
              <a:latin typeface="Verdana" pitchFamily="34" charset="0"/>
              <a:cs typeface="Arial" pitchFamily="34"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Desde el origen de la navegación, la facultad de dirección técnica de la navegación siempre ha recaído en la figura del capitán</a:t>
            </a:r>
            <a:r>
              <a:rPr lang="es-ES_tradnl" altLang="es-ES" sz="1000" u="sng" smtClean="0">
                <a:solidFill>
                  <a:srgbClr val="800080"/>
                </a:solidFill>
                <a:latin typeface="Verdana" pitchFamily="34" charset="0"/>
                <a:cs typeface="Arial" pitchFamily="34" charset="0"/>
                <a:hlinkClick r:id="" action="ppaction://noaction"/>
              </a:rPr>
              <a:t>[1]</a:t>
            </a:r>
            <a:r>
              <a:rPr lang="es-ES_tradnl" altLang="es-ES" sz="1000" smtClean="0">
                <a:latin typeface="Verdana" pitchFamily="34" charset="0"/>
                <a:cs typeface="Arial" pitchFamily="34" charset="0"/>
              </a:rPr>
              <a:t>.</a:t>
            </a:r>
            <a:r>
              <a:rPr lang="es-ES_tradnl" altLang="es-ES" sz="1000" i="1" smtClean="0">
                <a:latin typeface="Verdana" pitchFamily="34" charset="0"/>
                <a:cs typeface="Arial" pitchFamily="34" charset="0"/>
              </a:rPr>
              <a:t> </a:t>
            </a:r>
            <a:r>
              <a:rPr lang="es-ES_tradnl" altLang="es-ES" sz="1000" smtClean="0">
                <a:latin typeface="Verdana" pitchFamily="34" charset="0"/>
                <a:cs typeface="Arial" pitchFamily="34" charset="0"/>
              </a:rPr>
              <a:t>Éste está obligado a velar por la seguridad del buque y a prevenir la contaminación del medio marino, decidiendo por si solo y bajo su propia responsabilidad</a:t>
            </a:r>
            <a:r>
              <a:rPr lang="es-ES_tradnl" altLang="es-ES" sz="1000" i="1" smtClean="0">
                <a:latin typeface="Verdana" pitchFamily="34" charset="0"/>
                <a:cs typeface="Arial" pitchFamily="34" charset="0"/>
              </a:rPr>
              <a:t> </a:t>
            </a:r>
            <a:r>
              <a:rPr lang="es-ES_tradnl" altLang="es-ES" sz="1000" smtClean="0">
                <a:latin typeface="Verdana" pitchFamily="34" charset="0"/>
                <a:cs typeface="Arial" pitchFamily="34" charset="0"/>
              </a:rPr>
              <a:t>(GABALDON, RUIZ SOROA, 1999). Ya el Código de Comercio le obliga a dirigir el buque al puerto de destino, solicitar práctico cuando así lo exijan las circunstancias de la navegación, hallarse presente durante las recaladas, tomar el mando en las entradas y salidas de los puertos, canales, ríos, ensenadas y observar todas las reglas para prevenir los abordajes. Posteriormente ha ido sumando una serie de mandatos en forma de reglamentación internacional, la cual actualiza sus deberes en cuanto a la dirección de la nave, en especial el capitulo V del SOLAS, o el Reglamento internacional para prevenir abordajes</a:t>
            </a:r>
            <a:r>
              <a:rPr lang="es-ES_tradnl" altLang="es-ES" sz="1000" u="sng" smtClean="0">
                <a:solidFill>
                  <a:srgbClr val="800080"/>
                </a:solidFill>
                <a:latin typeface="Verdana" pitchFamily="34" charset="0"/>
                <a:cs typeface="Arial" pitchFamily="34" charset="0"/>
                <a:hlinkClick r:id="" action="ppaction://noaction"/>
              </a:rPr>
              <a:t>[2]</a:t>
            </a:r>
            <a:r>
              <a:rPr lang="es-ES_tradnl" altLang="es-ES" sz="1000" smtClean="0">
                <a:latin typeface="Verdana" pitchFamily="34" charset="0"/>
                <a:cs typeface="Arial" pitchFamily="34" charset="0"/>
              </a:rPr>
              <a:t>. Algunos de estos aspectos fueron inicialmente ignorados por el Código de Comercio, como la prevención de la contaminación. De esta forma, ahora el mencionado Capítulo V del SOLAS obliga al capitán a realizar una derrota que tenga en cuenta las medidas de protección del medio marino aplicables.</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Con el avance de las comunicaciones, las funciones comerciales y públicas que durante siglos han ejercido los capitanes se han ido restringiendo poco a poco. Así, es prácticamente inaudito que un capitán contrate un flete o que venda su nave aún encontrándose inmerso dentro de una situación excepcional de innavegabilidad prevista en nuestro Código de Comercio.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A partir de la década de los 60’, una serie de desastres marítimos demostraron que el peligro y la capacidad de sufrir daños no se concentraba en aquéllos que se encontrasen en la nave, sino que sus consecuencias se extendían de forma trágica a las costas próximas. La comunidad internacional se cuestionó si el progreso que facilitaba el transporte de ciertas sustancias contaminantes por vías marítimas, compensaba el riesgo inherente que traía consigo. Surgen entonces instrumentos como el Convenio de intervención en alta mar (CSI), que demuestran la preocupación por parte de los Estrados ribereños ante el peligro potencial, muchas veces desconocido, que supone un buque navegando a la altura de sus costas.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Una de las conclusiones extraídas del análisis de las causas de estos accidentes revelaron las presiones comerciales a las que se ve sometido un capitán. Por ejemplo, en el accidente del TORREY CANYON, P. Rugiati estaba fuertemente presionado para llegar antes de una fecha determinada, por lo que arriesgó su nave ante un paso comprometido con el fin de  no perder tiempo. Con fin de garantizar la independencia de las decisiones del capitán cuando la seguridad del buque se ve comprometida la Regla V/34 del SOLAS establece:</a:t>
            </a:r>
            <a:endParaRPr lang="es-ES_tradnl" altLang="es-ES" sz="1000" smtClean="0">
              <a:latin typeface="Verdana" pitchFamily="34" charset="0"/>
              <a:cs typeface="Times New Roman" pitchFamily="18" charset="0"/>
            </a:endParaRPr>
          </a:p>
          <a:p>
            <a:pPr algn="just" eaLnBrk="1" hangingPunct="1"/>
            <a:r>
              <a:rPr lang="es-ES" altLang="es-ES" sz="1000" smtClean="0">
                <a:solidFill>
                  <a:srgbClr val="0000FF"/>
                </a:solidFill>
                <a:latin typeface="Verdana" pitchFamily="34" charset="0"/>
                <a:cs typeface="Arial" pitchFamily="34" charset="0"/>
              </a:rPr>
              <a:t> </a:t>
            </a:r>
            <a:endParaRPr lang="es-ES" altLang="es-ES" sz="1000" smtClean="0">
              <a:latin typeface="Verdana" pitchFamily="34" charset="0"/>
              <a:cs typeface="Times New Roman" pitchFamily="18" charset="0"/>
            </a:endParaRPr>
          </a:p>
          <a:p>
            <a:pPr algn="ctr" eaLnBrk="1" hangingPunct="1"/>
            <a:r>
              <a:rPr lang="es-ES_tradnl" altLang="es-ES" sz="1000" smtClean="0">
                <a:latin typeface="Verdana" pitchFamily="34" charset="0"/>
                <a:cs typeface="Times New Roman" pitchFamily="18" charset="0"/>
              </a:rPr>
              <a:t>“Ni el propietario, el fletador o la compañía, según se define en la Regla IX/1, que explote el buque, ni cualquier otra persona, impedirá que el capitán del buque adopte o ejecute cualquier decisión que a su juicio sea necesaria para la seguridad de la navegación o la protección del medio marino, ni pondrá obstáculos para que lo haga”</a:t>
            </a:r>
            <a:endParaRPr lang="es-ES_tradnl" altLang="es-ES" sz="1000" smtClean="0">
              <a:solidFill>
                <a:srgbClr val="003300"/>
              </a:solidFill>
              <a:latin typeface="Verdana" pitchFamily="34" charset="0"/>
              <a:cs typeface="Times New Roman" pitchFamily="18" charset="0"/>
            </a:endParaRPr>
          </a:p>
          <a:p>
            <a:pPr algn="ctr" eaLnBrk="1" hangingPunct="1"/>
            <a:r>
              <a:rPr lang="es-ES_tradnl"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Por otra parte, la cada vez mayor preocupación por su entorno, en fase de ignición cuando acontece un siniestro, ha hecho que los Estados ribereños hallan ido adoptando una serie de medidas que limitan la capacidad de decisión del capitán. Luego, mientras por un lado  se pretende disminuir la presión ejercida desde intereses privados, por el otro se incrementa el condicionamiento en busca de la salvaguarda del interés público. Sin duda, de todas las medidas dispuestas, la más controvertida son los servicios de tráfico marítimo, dado que en éstos, la figura de un controlador profesional, muchas veces con experiencia náutica previa, choca directamente con el criterio desde el que hasta ahora decidía totalmente el destino del buque.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Es una evidencia que los STM han sido recibidos por parte de los marinos con cierto grado de desconfianza. En cierta medida es lógico que si desde un STM se emite un mensaje que persiga una acción determinada, el buque recele pues su responsabilidad puede estar comprometida. Además, muchas veces ni desde el buque ni desde el STM se tienen claras las posiciones en las que se encuentran. El barco recibe un mensaje que proviene de un servicio público y aunque se trate exclusivamente de una recomendación, puede pensar que la autoridad espera de él un comportamiento, que de no producirse puede ser motivo de una sanción.  Entre otras incertidumbres</a:t>
            </a:r>
            <a:r>
              <a:rPr lang="es-ES" altLang="es-ES" sz="1000" smtClean="0">
                <a:solidFill>
                  <a:srgbClr val="000000"/>
                </a:solidFill>
                <a:latin typeface="Verdana" pitchFamily="34" charset="0"/>
                <a:cs typeface="Arial" pitchFamily="34" charset="0"/>
              </a:rPr>
              <a:t>, e</a:t>
            </a:r>
            <a:r>
              <a:rPr lang="es-ES" altLang="es-ES" sz="1000" smtClean="0">
                <a:latin typeface="Verdana" pitchFamily="34" charset="0"/>
                <a:cs typeface="Arial" pitchFamily="34" charset="0"/>
              </a:rPr>
              <a:t>l Convenio internacional de responsabilidad civil nacida de daños debidos a contaminación por hidrocarburos (CLC) establece que en caso de siniestro, no podrá imputarse responsabilidad alguna al propietario del buque tanque si se prueba que los daños por contaminación fueron causados por la negligencia de la autoridad responsable en el mantenimiento de luces u otras ayudas a la navegación. El profesor canadiense Edgar Gold hace tiempo que planteó el dilema sobre si los STM son en esencia una ayuda a la navegación tal y como se interpreta en el CLC.</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En las siguientes páginas se tratará de sentar las bases en busca del entendimiento buque/STM, partiendo de la inevitable comparación con el control de tráfico aéreo, para posteriormente abordar las limitaciones del sistema, tanto normativas como técnicas. Establecido el marco de análisis se presentan una serie de propuestas que a juicio del autor traeirían consigo unas importantes mejoras operacionales.</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eaLnBrk="1" hangingPunct="1"/>
            <a:r>
              <a:rPr lang="es-ES" altLang="es-ES" sz="1000" smtClean="0">
                <a:latin typeface="Verdana" pitchFamily="34" charset="0"/>
              </a:rPr>
              <a:t/>
            </a:r>
            <a:br>
              <a:rPr lang="es-ES" altLang="es-ES" sz="1000" smtClean="0">
                <a:latin typeface="Verdana" pitchFamily="34" charset="0"/>
              </a:rPr>
            </a:br>
            <a:r>
              <a:rPr lang="es-ES_tradnl" altLang="es-ES" sz="1000" u="sng" smtClean="0">
                <a:solidFill>
                  <a:srgbClr val="800080"/>
                </a:solidFill>
                <a:latin typeface="Verdana" pitchFamily="34" charset="0"/>
                <a:cs typeface="Times New Roman" pitchFamily="18" charset="0"/>
                <a:hlinkClick r:id="" action="ppaction://noaction"/>
              </a:rPr>
              <a:t>[1]</a:t>
            </a:r>
            <a:r>
              <a:rPr lang="es-ES_tradnl" altLang="es-ES" sz="1000" smtClean="0">
                <a:latin typeface="Verdana" pitchFamily="34" charset="0"/>
                <a:cs typeface="Times New Roman" pitchFamily="18" charset="0"/>
              </a:rPr>
              <a:t> </a:t>
            </a:r>
            <a:r>
              <a:rPr lang="es-ES_tradnl" altLang="es-ES" sz="1000" i="1" smtClean="0">
                <a:latin typeface="Verdana" pitchFamily="34" charset="0"/>
                <a:cs typeface="Times New Roman" pitchFamily="18" charset="0"/>
              </a:rPr>
              <a:t>D</a:t>
            </a:r>
            <a:r>
              <a:rPr lang="es-ES_tradnl" altLang="es-ES" sz="1000" i="1" smtClean="0">
                <a:latin typeface="Verdana" pitchFamily="34" charset="0"/>
                <a:cs typeface="Arial" pitchFamily="34" charset="0"/>
              </a:rPr>
              <a:t>el latín caput, capitis “cabeza”</a:t>
            </a:r>
            <a:endParaRPr lang="es-ES_tradnl" altLang="es-ES" sz="1000" smtClean="0">
              <a:latin typeface="Verdana" pitchFamily="34" charset="0"/>
              <a:cs typeface="Times New Roman" pitchFamily="18" charset="0"/>
            </a:endParaRPr>
          </a:p>
          <a:p>
            <a:pPr eaLnBrk="1" hangingPunct="1"/>
            <a:r>
              <a:rPr lang="es-ES_tradnl" altLang="es-ES" sz="1000" i="1" smtClean="0">
                <a:latin typeface="Verdana" pitchFamily="34" charset="0"/>
                <a:cs typeface="Times New Roman" pitchFamily="18" charset="0"/>
              </a:rPr>
              <a:t> </a:t>
            </a:r>
            <a:endParaRPr lang="es-ES_tradnl" altLang="es-ES" sz="1000" smtClean="0">
              <a:latin typeface="Verdana" pitchFamily="34" charset="0"/>
              <a:cs typeface="Times New Roman" pitchFamily="18" charset="0"/>
            </a:endParaRPr>
          </a:p>
          <a:p>
            <a:pPr algn="just" eaLnBrk="1" hangingPunct="1"/>
            <a:r>
              <a:rPr lang="es-ES_tradnl" altLang="es-ES" sz="1000" i="1" u="sng" smtClean="0">
                <a:solidFill>
                  <a:srgbClr val="800080"/>
                </a:solidFill>
                <a:latin typeface="Verdana" pitchFamily="34" charset="0"/>
                <a:cs typeface="Times New Roman" pitchFamily="18" charset="0"/>
                <a:hlinkClick r:id="" action="ppaction://noaction"/>
              </a:rPr>
              <a:t>[2]</a:t>
            </a:r>
            <a:r>
              <a:rPr lang="es-ES_tradnl" altLang="es-ES" sz="1000" i="1" smtClean="0">
                <a:latin typeface="Verdana" pitchFamily="34" charset="0"/>
                <a:cs typeface="Times New Roman" pitchFamily="18" charset="0"/>
              </a:rPr>
              <a:t>En las últimas enmiendas al Reglamento, adoptadas en noviembre del 2001, no se ha considerado la posibilidad de contemplar la figura del STM; y sigue sin aparecer el acrónimo VHF. Dos variables que hoy en día están muy presentes en la prevención de abordajes  </a:t>
            </a:r>
            <a:endParaRPr lang="es-ES_tradnl" altLang="es-ES" sz="1000" smtClean="0">
              <a:latin typeface="Verdana" pitchFamily="34" charset="0"/>
              <a:cs typeface="Times New Roman" pitchFamily="18" charset="0"/>
            </a:endParaRPr>
          </a:p>
          <a:p>
            <a:pPr eaLnBrk="1" hangingPunct="1"/>
            <a:endParaRPr lang="es-ES" altLang="es-ES" sz="1000" smtClean="0">
              <a:latin typeface="Verdana" pitchFamily="34" charset="0"/>
            </a:endParaRPr>
          </a:p>
        </p:txBody>
      </p:sp>
    </p:spTree>
    <p:extLst>
      <p:ext uri="{BB962C8B-B14F-4D97-AF65-F5344CB8AC3E}">
        <p14:creationId xmlns:p14="http://schemas.microsoft.com/office/powerpoint/2010/main" val="3348603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F1DD368-CC5B-4595-8D89-D6A251703846}" type="slidenum">
              <a:rPr lang="es-ES" altLang="es-ES" smtClean="0"/>
              <a:pPr eaLnBrk="1" hangingPunct="1">
                <a:spcBef>
                  <a:spcPct val="0"/>
                </a:spcBef>
              </a:pPr>
              <a:t>24</a:t>
            </a:fld>
            <a:endParaRPr lang="es-ES" altLang="es-ES" smtClean="0"/>
          </a:p>
        </p:txBody>
      </p:sp>
      <p:sp>
        <p:nvSpPr>
          <p:cNvPr id="161795" name="Rectangle 2"/>
          <p:cNvSpPr>
            <a:spLocks noGrp="1" noRot="1" noChangeAspect="1" noChangeArrowheads="1" noTextEdit="1"/>
          </p:cNvSpPr>
          <p:nvPr>
            <p:ph type="sldImg"/>
          </p:nvPr>
        </p:nvSpPr>
        <p:spPr>
          <a:xfrm>
            <a:off x="147638" y="777875"/>
            <a:ext cx="6502400" cy="3659188"/>
          </a:xfrm>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pPr algn="just" eaLnBrk="1" hangingPunct="1"/>
            <a:r>
              <a:rPr lang="es-ES" altLang="es-ES" sz="1000" b="1" smtClean="0">
                <a:latin typeface="Verdana" pitchFamily="34" charset="0"/>
                <a:cs typeface="Arial" pitchFamily="34" charset="0"/>
              </a:rPr>
              <a:t>1. EL ORIGEN DEL DEBATE</a:t>
            </a:r>
          </a:p>
          <a:p>
            <a:pPr algn="just" eaLnBrk="1" hangingPunct="1"/>
            <a:r>
              <a:rPr lang="es-ES" altLang="es-ES" sz="1000" smtClean="0">
                <a:latin typeface="Verdana" pitchFamily="34" charset="0"/>
                <a:cs typeface="Arial" pitchFamily="34" charset="0"/>
              </a:rPr>
              <a:t> </a:t>
            </a:r>
            <a:endParaRPr lang="es-ES" altLang="es-ES" sz="1000" b="1" smtClean="0">
              <a:latin typeface="Verdana" pitchFamily="34" charset="0"/>
              <a:cs typeface="Arial" pitchFamily="34" charset="0"/>
            </a:endParaRPr>
          </a:p>
          <a:p>
            <a:pPr algn="just" eaLnBrk="1" hangingPunct="1"/>
            <a:r>
              <a:rPr lang="es-ES" altLang="es-ES" sz="1000" smtClean="0">
                <a:latin typeface="Verdana" pitchFamily="34" charset="0"/>
                <a:cs typeface="Arial" pitchFamily="34" charset="0"/>
              </a:rPr>
              <a:t>A lo largo de las dos últimas décadas la comunidad marítima ha sido testigo del proliferar a lo largo de sus puertos y costas de los denominados servicios de tráfico marítimo, en adelante STM. Dentro de las numerosas misiones que a ellos se encomiendan, dos destacan especialmente: el agilizar y optimizar el tráfico portuario dentro de los máximos niveles de seguridad posibles, y la salvaguarda de los intereses del Estado ribereño, previniendo que buques potencialmente peligrosos sean una amenaza para sus costas. En cualquiera de los dos supuestos, la tradicional independencia a la hora de determinar qué rumbo seguir o qué maniobra debe llevar a cabo para evitar un abordaje que ostenta quien está a cargo de la nave, parece ahora verse en cierto grado confinada con la presencia de un tercero, a veces facultado para condicionar o incluso exigir un comportamiento.</a:t>
            </a:r>
            <a:endParaRPr lang="es-ES" altLang="es-ES" sz="1000" b="1" smtClean="0">
              <a:latin typeface="Verdana" pitchFamily="34" charset="0"/>
              <a:cs typeface="Arial" pitchFamily="34"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Desde el origen de la navegación, la facultad de dirección técnica de la navegación siempre ha recaído en la figura del capitán</a:t>
            </a:r>
            <a:r>
              <a:rPr lang="es-ES_tradnl" altLang="es-ES" sz="1000" u="sng" smtClean="0">
                <a:solidFill>
                  <a:srgbClr val="800080"/>
                </a:solidFill>
                <a:latin typeface="Verdana" pitchFamily="34" charset="0"/>
                <a:cs typeface="Arial" pitchFamily="34" charset="0"/>
                <a:hlinkClick r:id="" action="ppaction://noaction"/>
              </a:rPr>
              <a:t>[1]</a:t>
            </a:r>
            <a:r>
              <a:rPr lang="es-ES_tradnl" altLang="es-ES" sz="1000" smtClean="0">
                <a:latin typeface="Verdana" pitchFamily="34" charset="0"/>
                <a:cs typeface="Arial" pitchFamily="34" charset="0"/>
              </a:rPr>
              <a:t>.</a:t>
            </a:r>
            <a:r>
              <a:rPr lang="es-ES_tradnl" altLang="es-ES" sz="1000" i="1" smtClean="0">
                <a:latin typeface="Verdana" pitchFamily="34" charset="0"/>
                <a:cs typeface="Arial" pitchFamily="34" charset="0"/>
              </a:rPr>
              <a:t> </a:t>
            </a:r>
            <a:r>
              <a:rPr lang="es-ES_tradnl" altLang="es-ES" sz="1000" smtClean="0">
                <a:latin typeface="Verdana" pitchFamily="34" charset="0"/>
                <a:cs typeface="Arial" pitchFamily="34" charset="0"/>
              </a:rPr>
              <a:t>Éste está obligado a velar por la seguridad del buque y a prevenir la contaminación del medio marino, decidiendo por si solo y bajo su propia responsabilidad</a:t>
            </a:r>
            <a:r>
              <a:rPr lang="es-ES_tradnl" altLang="es-ES" sz="1000" i="1" smtClean="0">
                <a:latin typeface="Verdana" pitchFamily="34" charset="0"/>
                <a:cs typeface="Arial" pitchFamily="34" charset="0"/>
              </a:rPr>
              <a:t> </a:t>
            </a:r>
            <a:r>
              <a:rPr lang="es-ES_tradnl" altLang="es-ES" sz="1000" smtClean="0">
                <a:latin typeface="Verdana" pitchFamily="34" charset="0"/>
                <a:cs typeface="Arial" pitchFamily="34" charset="0"/>
              </a:rPr>
              <a:t>(GABALDON, RUIZ SOROA, 1999). Ya el Código de Comercio le obliga a dirigir el buque al puerto de destino, solicitar práctico cuando así lo exijan las circunstancias de la navegación, hallarse presente durante las recaladas, tomar el mando en las entradas y salidas de los puertos, canales, ríos, ensenadas y observar todas las reglas para prevenir los abordajes. Posteriormente ha ido sumando una serie de mandatos en forma de reglamentación internacional, la cual actualiza sus deberes en cuanto a la dirección de la nave, en especial el capitulo V del SOLAS, o el Reglamento internacional para prevenir abordajes</a:t>
            </a:r>
            <a:r>
              <a:rPr lang="es-ES_tradnl" altLang="es-ES" sz="1000" u="sng" smtClean="0">
                <a:solidFill>
                  <a:srgbClr val="800080"/>
                </a:solidFill>
                <a:latin typeface="Verdana" pitchFamily="34" charset="0"/>
                <a:cs typeface="Arial" pitchFamily="34" charset="0"/>
                <a:hlinkClick r:id="" action="ppaction://noaction"/>
              </a:rPr>
              <a:t>[2]</a:t>
            </a:r>
            <a:r>
              <a:rPr lang="es-ES_tradnl" altLang="es-ES" sz="1000" smtClean="0">
                <a:latin typeface="Verdana" pitchFamily="34" charset="0"/>
                <a:cs typeface="Arial" pitchFamily="34" charset="0"/>
              </a:rPr>
              <a:t>. Algunos de estos aspectos fueron inicialmente ignorados por el Código de Comercio, como la prevención de la contaminación. De esta forma, ahora el mencionado Capítulo V del SOLAS obliga al capitán a realizar una derrota que tenga en cuenta las medidas de protección del medio marino aplicables.</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Con el avance de las comunicaciones, las funciones comerciales y públicas que durante siglos han ejercido los capitanes se han ido restringiendo poco a poco. Así, es prácticamente inaudito que un capitán contrate un flete o que venda su nave aún encontrándose inmerso dentro de una situación excepcional de innavegabilidad prevista en nuestro Código de Comercio.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A partir de la década de los 60’, una serie de desastres marítimos demostraron que el peligro y la capacidad de sufrir daños no se concentraba en aquéllos que se encontrasen en la nave, sino que sus consecuencias se extendían de forma trágica a las costas próximas. La comunidad internacional se cuestionó si el progreso que facilitaba el transporte de ciertas sustancias contaminantes por vías marítimas, compensaba el riesgo inherente que traía consigo. Surgen entonces instrumentos como el Convenio de intervención en alta mar (CSI), que demuestran la preocupación por parte de los Estrados ribereños ante el peligro potencial, muchas veces desconocido, que supone un buque navegando a la altura de sus costas.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Una de las conclusiones extraídas del análisis de las causas de estos accidentes revelaron las presiones comerciales a las que se ve sometido un capitán. Por ejemplo, en el accidente del TORREY CANYON, P. Rugiati estaba fuertemente presionado para llegar antes de una fecha determinada, por lo que arriesgó su nave ante un paso comprometido con el fin de  no perder tiempo. Con fin de garantizar la independencia de las decisiones del capitán cuando la seguridad del buque se ve comprometida la Regla V/34 del SOLAS establece:</a:t>
            </a:r>
            <a:endParaRPr lang="es-ES_tradnl" altLang="es-ES" sz="1000" smtClean="0">
              <a:latin typeface="Verdana" pitchFamily="34" charset="0"/>
              <a:cs typeface="Times New Roman" pitchFamily="18" charset="0"/>
            </a:endParaRPr>
          </a:p>
          <a:p>
            <a:pPr algn="just" eaLnBrk="1" hangingPunct="1"/>
            <a:r>
              <a:rPr lang="es-ES" altLang="es-ES" sz="1000" smtClean="0">
                <a:solidFill>
                  <a:srgbClr val="0000FF"/>
                </a:solidFill>
                <a:latin typeface="Verdana" pitchFamily="34" charset="0"/>
                <a:cs typeface="Arial" pitchFamily="34" charset="0"/>
              </a:rPr>
              <a:t> </a:t>
            </a:r>
            <a:endParaRPr lang="es-ES" altLang="es-ES" sz="1000" smtClean="0">
              <a:latin typeface="Verdana" pitchFamily="34" charset="0"/>
              <a:cs typeface="Times New Roman" pitchFamily="18" charset="0"/>
            </a:endParaRPr>
          </a:p>
          <a:p>
            <a:pPr algn="ctr" eaLnBrk="1" hangingPunct="1"/>
            <a:r>
              <a:rPr lang="es-ES_tradnl" altLang="es-ES" sz="1000" smtClean="0">
                <a:latin typeface="Verdana" pitchFamily="34" charset="0"/>
                <a:cs typeface="Times New Roman" pitchFamily="18" charset="0"/>
              </a:rPr>
              <a:t>“Ni el propietario, el fletador o la compañía, según se define en la Regla IX/1, que explote el buque, ni cualquier otra persona, impedirá que el capitán del buque adopte o ejecute cualquier decisión que a su juicio sea necesaria para la seguridad de la navegación o la protección del medio marino, ni pondrá obstáculos para que lo haga”</a:t>
            </a:r>
            <a:endParaRPr lang="es-ES_tradnl" altLang="es-ES" sz="1000" smtClean="0">
              <a:solidFill>
                <a:srgbClr val="003300"/>
              </a:solidFill>
              <a:latin typeface="Verdana" pitchFamily="34" charset="0"/>
              <a:cs typeface="Times New Roman" pitchFamily="18" charset="0"/>
            </a:endParaRPr>
          </a:p>
          <a:p>
            <a:pPr algn="ctr" eaLnBrk="1" hangingPunct="1"/>
            <a:r>
              <a:rPr lang="es-ES_tradnl"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Por otra parte, la cada vez mayor preocupación por su entorno, en fase de ignición cuando acontece un siniestro, ha hecho que los Estados ribereños hallan ido adoptando una serie de medidas que limitan la capacidad de decisión del capitán. Luego, mientras por un lado  se pretende disminuir la presión ejercida desde intereses privados, por el otro se incrementa el condicionamiento en busca de la salvaguarda del interés público. Sin duda, de todas las medidas dispuestas, la más controvertida son los servicios de tráfico marítimo, dado que en éstos, la figura de un controlador profesional, muchas veces con experiencia náutica previa, choca directamente con el criterio desde el que hasta ahora decidía totalmente el destino del buque.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Es una evidencia que los STM han sido recibidos por parte de los marinos con cierto grado de desconfianza. En cierta medida es lógico que si desde un STM se emite un mensaje que persiga una acción determinada, el buque recele pues su responsabilidad puede estar comprometida. Además, muchas veces ni desde el buque ni desde el STM se tienen claras las posiciones en las que se encuentran. El barco recibe un mensaje que proviene de un servicio público y aunque se trate exclusivamente de una recomendación, puede pensar que la autoridad espera de él un comportamiento, que de no producirse puede ser motivo de una sanción.  Entre otras incertidumbres</a:t>
            </a:r>
            <a:r>
              <a:rPr lang="es-ES" altLang="es-ES" sz="1000" smtClean="0">
                <a:solidFill>
                  <a:srgbClr val="000000"/>
                </a:solidFill>
                <a:latin typeface="Verdana" pitchFamily="34" charset="0"/>
                <a:cs typeface="Arial" pitchFamily="34" charset="0"/>
              </a:rPr>
              <a:t>, e</a:t>
            </a:r>
            <a:r>
              <a:rPr lang="es-ES" altLang="es-ES" sz="1000" smtClean="0">
                <a:latin typeface="Verdana" pitchFamily="34" charset="0"/>
                <a:cs typeface="Arial" pitchFamily="34" charset="0"/>
              </a:rPr>
              <a:t>l Convenio internacional de responsabilidad civil nacida de daños debidos a contaminación por hidrocarburos (CLC) establece que en caso de siniestro, no podrá imputarse responsabilidad alguna al propietario del buque tanque si se prueba que los daños por contaminación fueron causados por la negligencia de la autoridad responsable en el mantenimiento de luces u otras ayudas a la navegación. El profesor canadiense Edgar Gold hace tiempo que planteó el dilema sobre si los STM son en esencia una ayuda a la navegación tal y como se interpreta en el CLC.</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En las siguientes páginas se tratará de sentar las bases en busca del entendimiento buque/STM, partiendo de la inevitable comparación con el control de tráfico aéreo, para posteriormente abordar las limitaciones del sistema, tanto normativas como técnicas. Establecido el marco de análisis se presentan una serie de propuestas que a juicio del autor traeirían consigo unas importantes mejoras operacionales.</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eaLnBrk="1" hangingPunct="1"/>
            <a:r>
              <a:rPr lang="es-ES" altLang="es-ES" sz="1000" smtClean="0">
                <a:latin typeface="Verdana" pitchFamily="34" charset="0"/>
              </a:rPr>
              <a:t/>
            </a:r>
            <a:br>
              <a:rPr lang="es-ES" altLang="es-ES" sz="1000" smtClean="0">
                <a:latin typeface="Verdana" pitchFamily="34" charset="0"/>
              </a:rPr>
            </a:br>
            <a:r>
              <a:rPr lang="es-ES_tradnl" altLang="es-ES" sz="1000" u="sng" smtClean="0">
                <a:solidFill>
                  <a:srgbClr val="800080"/>
                </a:solidFill>
                <a:latin typeface="Verdana" pitchFamily="34" charset="0"/>
                <a:cs typeface="Times New Roman" pitchFamily="18" charset="0"/>
                <a:hlinkClick r:id="" action="ppaction://noaction"/>
              </a:rPr>
              <a:t>[1]</a:t>
            </a:r>
            <a:r>
              <a:rPr lang="es-ES_tradnl" altLang="es-ES" sz="1000" smtClean="0">
                <a:latin typeface="Verdana" pitchFamily="34" charset="0"/>
                <a:cs typeface="Times New Roman" pitchFamily="18" charset="0"/>
              </a:rPr>
              <a:t> </a:t>
            </a:r>
            <a:r>
              <a:rPr lang="es-ES_tradnl" altLang="es-ES" sz="1000" i="1" smtClean="0">
                <a:latin typeface="Verdana" pitchFamily="34" charset="0"/>
                <a:cs typeface="Times New Roman" pitchFamily="18" charset="0"/>
              </a:rPr>
              <a:t>D</a:t>
            </a:r>
            <a:r>
              <a:rPr lang="es-ES_tradnl" altLang="es-ES" sz="1000" i="1" smtClean="0">
                <a:latin typeface="Verdana" pitchFamily="34" charset="0"/>
                <a:cs typeface="Arial" pitchFamily="34" charset="0"/>
              </a:rPr>
              <a:t>el latín caput, capitis “cabeza”</a:t>
            </a:r>
            <a:endParaRPr lang="es-ES_tradnl" altLang="es-ES" sz="1000" smtClean="0">
              <a:latin typeface="Verdana" pitchFamily="34" charset="0"/>
              <a:cs typeface="Times New Roman" pitchFamily="18" charset="0"/>
            </a:endParaRPr>
          </a:p>
          <a:p>
            <a:pPr eaLnBrk="1" hangingPunct="1"/>
            <a:r>
              <a:rPr lang="es-ES_tradnl" altLang="es-ES" sz="1000" i="1" smtClean="0">
                <a:latin typeface="Verdana" pitchFamily="34" charset="0"/>
                <a:cs typeface="Times New Roman" pitchFamily="18" charset="0"/>
              </a:rPr>
              <a:t> </a:t>
            </a:r>
            <a:endParaRPr lang="es-ES_tradnl" altLang="es-ES" sz="1000" smtClean="0">
              <a:latin typeface="Verdana" pitchFamily="34" charset="0"/>
              <a:cs typeface="Times New Roman" pitchFamily="18" charset="0"/>
            </a:endParaRPr>
          </a:p>
          <a:p>
            <a:pPr algn="just" eaLnBrk="1" hangingPunct="1"/>
            <a:r>
              <a:rPr lang="es-ES_tradnl" altLang="es-ES" sz="1000" i="1" u="sng" smtClean="0">
                <a:solidFill>
                  <a:srgbClr val="800080"/>
                </a:solidFill>
                <a:latin typeface="Verdana" pitchFamily="34" charset="0"/>
                <a:cs typeface="Times New Roman" pitchFamily="18" charset="0"/>
                <a:hlinkClick r:id="" action="ppaction://noaction"/>
              </a:rPr>
              <a:t>[2]</a:t>
            </a:r>
            <a:r>
              <a:rPr lang="es-ES_tradnl" altLang="es-ES" sz="1000" i="1" smtClean="0">
                <a:latin typeface="Verdana" pitchFamily="34" charset="0"/>
                <a:cs typeface="Times New Roman" pitchFamily="18" charset="0"/>
              </a:rPr>
              <a:t>En las últimas enmiendas al Reglamento, adoptadas en noviembre del 2001, no se ha considerado la posibilidad de contemplar la figura del STM; y sigue sin aparecer el acrónimo VHF. Dos variables que hoy en día están muy presentes en la prevención de abordajes  </a:t>
            </a:r>
            <a:endParaRPr lang="es-ES_tradnl" altLang="es-ES" sz="1000" smtClean="0">
              <a:latin typeface="Verdana" pitchFamily="34" charset="0"/>
              <a:cs typeface="Times New Roman" pitchFamily="18" charset="0"/>
            </a:endParaRPr>
          </a:p>
          <a:p>
            <a:pPr eaLnBrk="1" hangingPunct="1"/>
            <a:endParaRPr lang="es-ES" altLang="es-ES" sz="1000" smtClean="0">
              <a:latin typeface="Verdana" pitchFamily="34" charset="0"/>
            </a:endParaRPr>
          </a:p>
        </p:txBody>
      </p:sp>
    </p:spTree>
    <p:extLst>
      <p:ext uri="{BB962C8B-B14F-4D97-AF65-F5344CB8AC3E}">
        <p14:creationId xmlns:p14="http://schemas.microsoft.com/office/powerpoint/2010/main" val="51684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F1DD368-CC5B-4595-8D89-D6A251703846}" type="slidenum">
              <a:rPr lang="es-ES" altLang="es-ES" smtClean="0"/>
              <a:pPr eaLnBrk="1" hangingPunct="1">
                <a:spcBef>
                  <a:spcPct val="0"/>
                </a:spcBef>
              </a:pPr>
              <a:t>25</a:t>
            </a:fld>
            <a:endParaRPr lang="es-ES" altLang="es-ES" smtClean="0"/>
          </a:p>
        </p:txBody>
      </p:sp>
      <p:sp>
        <p:nvSpPr>
          <p:cNvPr id="161795" name="Rectangle 2"/>
          <p:cNvSpPr>
            <a:spLocks noGrp="1" noRot="1" noChangeAspect="1" noChangeArrowheads="1" noTextEdit="1"/>
          </p:cNvSpPr>
          <p:nvPr>
            <p:ph type="sldImg"/>
          </p:nvPr>
        </p:nvSpPr>
        <p:spPr>
          <a:xfrm>
            <a:off x="147638" y="777875"/>
            <a:ext cx="6502400" cy="3659188"/>
          </a:xfrm>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pPr algn="just" eaLnBrk="1" hangingPunct="1"/>
            <a:r>
              <a:rPr lang="es-ES" altLang="es-ES" sz="1000" b="1" smtClean="0">
                <a:latin typeface="Verdana" pitchFamily="34" charset="0"/>
                <a:cs typeface="Arial" pitchFamily="34" charset="0"/>
              </a:rPr>
              <a:t>1. EL ORIGEN DEL DEBATE</a:t>
            </a:r>
          </a:p>
          <a:p>
            <a:pPr algn="just" eaLnBrk="1" hangingPunct="1"/>
            <a:r>
              <a:rPr lang="es-ES" altLang="es-ES" sz="1000" smtClean="0">
                <a:latin typeface="Verdana" pitchFamily="34" charset="0"/>
                <a:cs typeface="Arial" pitchFamily="34" charset="0"/>
              </a:rPr>
              <a:t> </a:t>
            </a:r>
            <a:endParaRPr lang="es-ES" altLang="es-ES" sz="1000" b="1" smtClean="0">
              <a:latin typeface="Verdana" pitchFamily="34" charset="0"/>
              <a:cs typeface="Arial" pitchFamily="34" charset="0"/>
            </a:endParaRPr>
          </a:p>
          <a:p>
            <a:pPr algn="just" eaLnBrk="1" hangingPunct="1"/>
            <a:r>
              <a:rPr lang="es-ES" altLang="es-ES" sz="1000" smtClean="0">
                <a:latin typeface="Verdana" pitchFamily="34" charset="0"/>
                <a:cs typeface="Arial" pitchFamily="34" charset="0"/>
              </a:rPr>
              <a:t>A lo largo de las dos últimas décadas la comunidad marítima ha sido testigo del proliferar a lo largo de sus puertos y costas de los denominados servicios de tráfico marítimo, en adelante STM. Dentro de las numerosas misiones que a ellos se encomiendan, dos destacan especialmente: el agilizar y optimizar el tráfico portuario dentro de los máximos niveles de seguridad posibles, y la salvaguarda de los intereses del Estado ribereño, previniendo que buques potencialmente peligrosos sean una amenaza para sus costas. En cualquiera de los dos supuestos, la tradicional independencia a la hora de determinar qué rumbo seguir o qué maniobra debe llevar a cabo para evitar un abordaje que ostenta quien está a cargo de la nave, parece ahora verse en cierto grado confinada con la presencia de un tercero, a veces facultado para condicionar o incluso exigir un comportamiento.</a:t>
            </a:r>
            <a:endParaRPr lang="es-ES" altLang="es-ES" sz="1000" b="1" smtClean="0">
              <a:latin typeface="Verdana" pitchFamily="34" charset="0"/>
              <a:cs typeface="Arial" pitchFamily="34"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Desde el origen de la navegación, la facultad de dirección técnica de la navegación siempre ha recaído en la figura del capitán</a:t>
            </a:r>
            <a:r>
              <a:rPr lang="es-ES_tradnl" altLang="es-ES" sz="1000" u="sng" smtClean="0">
                <a:solidFill>
                  <a:srgbClr val="800080"/>
                </a:solidFill>
                <a:latin typeface="Verdana" pitchFamily="34" charset="0"/>
                <a:cs typeface="Arial" pitchFamily="34" charset="0"/>
                <a:hlinkClick r:id="" action="ppaction://noaction"/>
              </a:rPr>
              <a:t>[1]</a:t>
            </a:r>
            <a:r>
              <a:rPr lang="es-ES_tradnl" altLang="es-ES" sz="1000" smtClean="0">
                <a:latin typeface="Verdana" pitchFamily="34" charset="0"/>
                <a:cs typeface="Arial" pitchFamily="34" charset="0"/>
              </a:rPr>
              <a:t>.</a:t>
            </a:r>
            <a:r>
              <a:rPr lang="es-ES_tradnl" altLang="es-ES" sz="1000" i="1" smtClean="0">
                <a:latin typeface="Verdana" pitchFamily="34" charset="0"/>
                <a:cs typeface="Arial" pitchFamily="34" charset="0"/>
              </a:rPr>
              <a:t> </a:t>
            </a:r>
            <a:r>
              <a:rPr lang="es-ES_tradnl" altLang="es-ES" sz="1000" smtClean="0">
                <a:latin typeface="Verdana" pitchFamily="34" charset="0"/>
                <a:cs typeface="Arial" pitchFamily="34" charset="0"/>
              </a:rPr>
              <a:t>Éste está obligado a velar por la seguridad del buque y a prevenir la contaminación del medio marino, decidiendo por si solo y bajo su propia responsabilidad</a:t>
            </a:r>
            <a:r>
              <a:rPr lang="es-ES_tradnl" altLang="es-ES" sz="1000" i="1" smtClean="0">
                <a:latin typeface="Verdana" pitchFamily="34" charset="0"/>
                <a:cs typeface="Arial" pitchFamily="34" charset="0"/>
              </a:rPr>
              <a:t> </a:t>
            </a:r>
            <a:r>
              <a:rPr lang="es-ES_tradnl" altLang="es-ES" sz="1000" smtClean="0">
                <a:latin typeface="Verdana" pitchFamily="34" charset="0"/>
                <a:cs typeface="Arial" pitchFamily="34" charset="0"/>
              </a:rPr>
              <a:t>(GABALDON, RUIZ SOROA, 1999). Ya el Código de Comercio le obliga a dirigir el buque al puerto de destino, solicitar práctico cuando así lo exijan las circunstancias de la navegación, hallarse presente durante las recaladas, tomar el mando en las entradas y salidas de los puertos, canales, ríos, ensenadas y observar todas las reglas para prevenir los abordajes. Posteriormente ha ido sumando una serie de mandatos en forma de reglamentación internacional, la cual actualiza sus deberes en cuanto a la dirección de la nave, en especial el capitulo V del SOLAS, o el Reglamento internacional para prevenir abordajes</a:t>
            </a:r>
            <a:r>
              <a:rPr lang="es-ES_tradnl" altLang="es-ES" sz="1000" u="sng" smtClean="0">
                <a:solidFill>
                  <a:srgbClr val="800080"/>
                </a:solidFill>
                <a:latin typeface="Verdana" pitchFamily="34" charset="0"/>
                <a:cs typeface="Arial" pitchFamily="34" charset="0"/>
                <a:hlinkClick r:id="" action="ppaction://noaction"/>
              </a:rPr>
              <a:t>[2]</a:t>
            </a:r>
            <a:r>
              <a:rPr lang="es-ES_tradnl" altLang="es-ES" sz="1000" smtClean="0">
                <a:latin typeface="Verdana" pitchFamily="34" charset="0"/>
                <a:cs typeface="Arial" pitchFamily="34" charset="0"/>
              </a:rPr>
              <a:t>. Algunos de estos aspectos fueron inicialmente ignorados por el Código de Comercio, como la prevención de la contaminación. De esta forma, ahora el mencionado Capítulo V del SOLAS obliga al capitán a realizar una derrota que tenga en cuenta las medidas de protección del medio marino aplicables.</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Con el avance de las comunicaciones, las funciones comerciales y públicas que durante siglos han ejercido los capitanes se han ido restringiendo poco a poco. Así, es prácticamente inaudito que un capitán contrate un flete o que venda su nave aún encontrándose inmerso dentro de una situación excepcional de innavegabilidad prevista en nuestro Código de Comercio.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A partir de la década de los 60’, una serie de desastres marítimos demostraron que el peligro y la capacidad de sufrir daños no se concentraba en aquéllos que se encontrasen en la nave, sino que sus consecuencias se extendían de forma trágica a las costas próximas. La comunidad internacional se cuestionó si el progreso que facilitaba el transporte de ciertas sustancias contaminantes por vías marítimas, compensaba el riesgo inherente que traía consigo. Surgen entonces instrumentos como el Convenio de intervención en alta mar (CSI), que demuestran la preocupación por parte de los Estrados ribereños ante el peligro potencial, muchas veces desconocido, que supone un buque navegando a la altura de sus costas.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Una de las conclusiones extraídas del análisis de las causas de estos accidentes revelaron las presiones comerciales a las que se ve sometido un capitán. Por ejemplo, en el accidente del TORREY CANYON, P. Rugiati estaba fuertemente presionado para llegar antes de una fecha determinada, por lo que arriesgó su nave ante un paso comprometido con el fin de  no perder tiempo. Con fin de garantizar la independencia de las decisiones del capitán cuando la seguridad del buque se ve comprometida la Regla V/34 del SOLAS establece:</a:t>
            </a:r>
            <a:endParaRPr lang="es-ES_tradnl" altLang="es-ES" sz="1000" smtClean="0">
              <a:latin typeface="Verdana" pitchFamily="34" charset="0"/>
              <a:cs typeface="Times New Roman" pitchFamily="18" charset="0"/>
            </a:endParaRPr>
          </a:p>
          <a:p>
            <a:pPr algn="just" eaLnBrk="1" hangingPunct="1"/>
            <a:r>
              <a:rPr lang="es-ES" altLang="es-ES" sz="1000" smtClean="0">
                <a:solidFill>
                  <a:srgbClr val="0000FF"/>
                </a:solidFill>
                <a:latin typeface="Verdana" pitchFamily="34" charset="0"/>
                <a:cs typeface="Arial" pitchFamily="34" charset="0"/>
              </a:rPr>
              <a:t> </a:t>
            </a:r>
            <a:endParaRPr lang="es-ES" altLang="es-ES" sz="1000" smtClean="0">
              <a:latin typeface="Verdana" pitchFamily="34" charset="0"/>
              <a:cs typeface="Times New Roman" pitchFamily="18" charset="0"/>
            </a:endParaRPr>
          </a:p>
          <a:p>
            <a:pPr algn="ctr" eaLnBrk="1" hangingPunct="1"/>
            <a:r>
              <a:rPr lang="es-ES_tradnl" altLang="es-ES" sz="1000" smtClean="0">
                <a:latin typeface="Verdana" pitchFamily="34" charset="0"/>
                <a:cs typeface="Times New Roman" pitchFamily="18" charset="0"/>
              </a:rPr>
              <a:t>“Ni el propietario, el fletador o la compañía, según se define en la Regla IX/1, que explote el buque, ni cualquier otra persona, impedirá que el capitán del buque adopte o ejecute cualquier decisión que a su juicio sea necesaria para la seguridad de la navegación o la protección del medio marino, ni pondrá obstáculos para que lo haga”</a:t>
            </a:r>
            <a:endParaRPr lang="es-ES_tradnl" altLang="es-ES" sz="1000" smtClean="0">
              <a:solidFill>
                <a:srgbClr val="003300"/>
              </a:solidFill>
              <a:latin typeface="Verdana" pitchFamily="34" charset="0"/>
              <a:cs typeface="Times New Roman" pitchFamily="18" charset="0"/>
            </a:endParaRPr>
          </a:p>
          <a:p>
            <a:pPr algn="ctr" eaLnBrk="1" hangingPunct="1"/>
            <a:r>
              <a:rPr lang="es-ES_tradnl"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Por otra parte, la cada vez mayor preocupación por su entorno, en fase de ignición cuando acontece un siniestro, ha hecho que los Estados ribereños hallan ido adoptando una serie de medidas que limitan la capacidad de decisión del capitán. Luego, mientras por un lado  se pretende disminuir la presión ejercida desde intereses privados, por el otro se incrementa el condicionamiento en busca de la salvaguarda del interés público. Sin duda, de todas las medidas dispuestas, la más controvertida son los servicios de tráfico marítimo, dado que en éstos, la figura de un controlador profesional, muchas veces con experiencia náutica previa, choca directamente con el criterio desde el que hasta ahora decidía totalmente el destino del buque.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Es una evidencia que los STM han sido recibidos por parte de los marinos con cierto grado de desconfianza. En cierta medida es lógico que si desde un STM se emite un mensaje que persiga una acción determinada, el buque recele pues su responsabilidad puede estar comprometida. Además, muchas veces ni desde el buque ni desde el STM se tienen claras las posiciones en las que se encuentran. El barco recibe un mensaje que proviene de un servicio público y aunque se trate exclusivamente de una recomendación, puede pensar que la autoridad espera de él un comportamiento, que de no producirse puede ser motivo de una sanción.  Entre otras incertidumbres</a:t>
            </a:r>
            <a:r>
              <a:rPr lang="es-ES" altLang="es-ES" sz="1000" smtClean="0">
                <a:solidFill>
                  <a:srgbClr val="000000"/>
                </a:solidFill>
                <a:latin typeface="Verdana" pitchFamily="34" charset="0"/>
                <a:cs typeface="Arial" pitchFamily="34" charset="0"/>
              </a:rPr>
              <a:t>, e</a:t>
            </a:r>
            <a:r>
              <a:rPr lang="es-ES" altLang="es-ES" sz="1000" smtClean="0">
                <a:latin typeface="Verdana" pitchFamily="34" charset="0"/>
                <a:cs typeface="Arial" pitchFamily="34" charset="0"/>
              </a:rPr>
              <a:t>l Convenio internacional de responsabilidad civil nacida de daños debidos a contaminación por hidrocarburos (CLC) establece que en caso de siniestro, no podrá imputarse responsabilidad alguna al propietario del buque tanque si se prueba que los daños por contaminación fueron causados por la negligencia de la autoridad responsable en el mantenimiento de luces u otras ayudas a la navegación. El profesor canadiense Edgar Gold hace tiempo que planteó el dilema sobre si los STM son en esencia una ayuda a la navegación tal y como se interpreta en el CLC.</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En las siguientes páginas se tratará de sentar las bases en busca del entendimiento buque/STM, partiendo de la inevitable comparación con el control de tráfico aéreo, para posteriormente abordar las limitaciones del sistema, tanto normativas como técnicas. Establecido el marco de análisis se presentan una serie de propuestas que a juicio del autor traeirían consigo unas importantes mejoras operacionales.</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eaLnBrk="1" hangingPunct="1"/>
            <a:r>
              <a:rPr lang="es-ES" altLang="es-ES" sz="1000" smtClean="0">
                <a:latin typeface="Verdana" pitchFamily="34" charset="0"/>
              </a:rPr>
              <a:t/>
            </a:r>
            <a:br>
              <a:rPr lang="es-ES" altLang="es-ES" sz="1000" smtClean="0">
                <a:latin typeface="Verdana" pitchFamily="34" charset="0"/>
              </a:rPr>
            </a:br>
            <a:r>
              <a:rPr lang="es-ES_tradnl" altLang="es-ES" sz="1000" u="sng" smtClean="0">
                <a:solidFill>
                  <a:srgbClr val="800080"/>
                </a:solidFill>
                <a:latin typeface="Verdana" pitchFamily="34" charset="0"/>
                <a:cs typeface="Times New Roman" pitchFamily="18" charset="0"/>
                <a:hlinkClick r:id="" action="ppaction://noaction"/>
              </a:rPr>
              <a:t>[1]</a:t>
            </a:r>
            <a:r>
              <a:rPr lang="es-ES_tradnl" altLang="es-ES" sz="1000" smtClean="0">
                <a:latin typeface="Verdana" pitchFamily="34" charset="0"/>
                <a:cs typeface="Times New Roman" pitchFamily="18" charset="0"/>
              </a:rPr>
              <a:t> </a:t>
            </a:r>
            <a:r>
              <a:rPr lang="es-ES_tradnl" altLang="es-ES" sz="1000" i="1" smtClean="0">
                <a:latin typeface="Verdana" pitchFamily="34" charset="0"/>
                <a:cs typeface="Times New Roman" pitchFamily="18" charset="0"/>
              </a:rPr>
              <a:t>D</a:t>
            </a:r>
            <a:r>
              <a:rPr lang="es-ES_tradnl" altLang="es-ES" sz="1000" i="1" smtClean="0">
                <a:latin typeface="Verdana" pitchFamily="34" charset="0"/>
                <a:cs typeface="Arial" pitchFamily="34" charset="0"/>
              </a:rPr>
              <a:t>el latín caput, capitis “cabeza”</a:t>
            </a:r>
            <a:endParaRPr lang="es-ES_tradnl" altLang="es-ES" sz="1000" smtClean="0">
              <a:latin typeface="Verdana" pitchFamily="34" charset="0"/>
              <a:cs typeface="Times New Roman" pitchFamily="18" charset="0"/>
            </a:endParaRPr>
          </a:p>
          <a:p>
            <a:pPr eaLnBrk="1" hangingPunct="1"/>
            <a:r>
              <a:rPr lang="es-ES_tradnl" altLang="es-ES" sz="1000" i="1" smtClean="0">
                <a:latin typeface="Verdana" pitchFamily="34" charset="0"/>
                <a:cs typeface="Times New Roman" pitchFamily="18" charset="0"/>
              </a:rPr>
              <a:t> </a:t>
            </a:r>
            <a:endParaRPr lang="es-ES_tradnl" altLang="es-ES" sz="1000" smtClean="0">
              <a:latin typeface="Verdana" pitchFamily="34" charset="0"/>
              <a:cs typeface="Times New Roman" pitchFamily="18" charset="0"/>
            </a:endParaRPr>
          </a:p>
          <a:p>
            <a:pPr algn="just" eaLnBrk="1" hangingPunct="1"/>
            <a:r>
              <a:rPr lang="es-ES_tradnl" altLang="es-ES" sz="1000" i="1" u="sng" smtClean="0">
                <a:solidFill>
                  <a:srgbClr val="800080"/>
                </a:solidFill>
                <a:latin typeface="Verdana" pitchFamily="34" charset="0"/>
                <a:cs typeface="Times New Roman" pitchFamily="18" charset="0"/>
                <a:hlinkClick r:id="" action="ppaction://noaction"/>
              </a:rPr>
              <a:t>[2]</a:t>
            </a:r>
            <a:r>
              <a:rPr lang="es-ES_tradnl" altLang="es-ES" sz="1000" i="1" smtClean="0">
                <a:latin typeface="Verdana" pitchFamily="34" charset="0"/>
                <a:cs typeface="Times New Roman" pitchFamily="18" charset="0"/>
              </a:rPr>
              <a:t>En las últimas enmiendas al Reglamento, adoptadas en noviembre del 2001, no se ha considerado la posibilidad de contemplar la figura del STM; y sigue sin aparecer el acrónimo VHF. Dos variables que hoy en día están muy presentes en la prevención de abordajes  </a:t>
            </a:r>
            <a:endParaRPr lang="es-ES_tradnl" altLang="es-ES" sz="1000" smtClean="0">
              <a:latin typeface="Verdana" pitchFamily="34" charset="0"/>
              <a:cs typeface="Times New Roman" pitchFamily="18" charset="0"/>
            </a:endParaRPr>
          </a:p>
          <a:p>
            <a:pPr eaLnBrk="1" hangingPunct="1"/>
            <a:endParaRPr lang="es-ES" altLang="es-ES" sz="1000" smtClean="0">
              <a:latin typeface="Verdana" pitchFamily="34" charset="0"/>
            </a:endParaRPr>
          </a:p>
        </p:txBody>
      </p:sp>
    </p:spTree>
    <p:extLst>
      <p:ext uri="{BB962C8B-B14F-4D97-AF65-F5344CB8AC3E}">
        <p14:creationId xmlns:p14="http://schemas.microsoft.com/office/powerpoint/2010/main" val="2709874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F1DD368-CC5B-4595-8D89-D6A251703846}" type="slidenum">
              <a:rPr lang="es-ES" altLang="es-ES" smtClean="0"/>
              <a:pPr eaLnBrk="1" hangingPunct="1">
                <a:spcBef>
                  <a:spcPct val="0"/>
                </a:spcBef>
              </a:pPr>
              <a:t>26</a:t>
            </a:fld>
            <a:endParaRPr lang="es-ES" altLang="es-ES" smtClean="0"/>
          </a:p>
        </p:txBody>
      </p:sp>
      <p:sp>
        <p:nvSpPr>
          <p:cNvPr id="161795" name="Rectangle 2"/>
          <p:cNvSpPr>
            <a:spLocks noGrp="1" noRot="1" noChangeAspect="1" noChangeArrowheads="1" noTextEdit="1"/>
          </p:cNvSpPr>
          <p:nvPr>
            <p:ph type="sldImg"/>
          </p:nvPr>
        </p:nvSpPr>
        <p:spPr>
          <a:xfrm>
            <a:off x="147638" y="777875"/>
            <a:ext cx="6502400" cy="3659188"/>
          </a:xfrm>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pPr algn="just" eaLnBrk="1" hangingPunct="1"/>
            <a:r>
              <a:rPr lang="es-ES" altLang="es-ES" sz="1000" b="1" smtClean="0">
                <a:latin typeface="Verdana" pitchFamily="34" charset="0"/>
                <a:cs typeface="Arial" pitchFamily="34" charset="0"/>
              </a:rPr>
              <a:t>1. EL ORIGEN DEL DEBATE</a:t>
            </a:r>
          </a:p>
          <a:p>
            <a:pPr algn="just" eaLnBrk="1" hangingPunct="1"/>
            <a:r>
              <a:rPr lang="es-ES" altLang="es-ES" sz="1000" smtClean="0">
                <a:latin typeface="Verdana" pitchFamily="34" charset="0"/>
                <a:cs typeface="Arial" pitchFamily="34" charset="0"/>
              </a:rPr>
              <a:t> </a:t>
            </a:r>
            <a:endParaRPr lang="es-ES" altLang="es-ES" sz="1000" b="1" smtClean="0">
              <a:latin typeface="Verdana" pitchFamily="34" charset="0"/>
              <a:cs typeface="Arial" pitchFamily="34" charset="0"/>
            </a:endParaRPr>
          </a:p>
          <a:p>
            <a:pPr algn="just" eaLnBrk="1" hangingPunct="1"/>
            <a:r>
              <a:rPr lang="es-ES" altLang="es-ES" sz="1000" smtClean="0">
                <a:latin typeface="Verdana" pitchFamily="34" charset="0"/>
                <a:cs typeface="Arial" pitchFamily="34" charset="0"/>
              </a:rPr>
              <a:t>A lo largo de las dos últimas décadas la comunidad marítima ha sido testigo del proliferar a lo largo de sus puertos y costas de los denominados servicios de tráfico marítimo, en adelante STM. Dentro de las numerosas misiones que a ellos se encomiendan, dos destacan especialmente: el agilizar y optimizar el tráfico portuario dentro de los máximos niveles de seguridad posibles, y la salvaguarda de los intereses del Estado ribereño, previniendo que buques potencialmente peligrosos sean una amenaza para sus costas. En cualquiera de los dos supuestos, la tradicional independencia a la hora de determinar qué rumbo seguir o qué maniobra debe llevar a cabo para evitar un abordaje que ostenta quien está a cargo de la nave, parece ahora verse en cierto grado confinada con la presencia de un tercero, a veces facultado para condicionar o incluso exigir un comportamiento.</a:t>
            </a:r>
            <a:endParaRPr lang="es-ES" altLang="es-ES" sz="1000" b="1" smtClean="0">
              <a:latin typeface="Verdana" pitchFamily="34" charset="0"/>
              <a:cs typeface="Arial" pitchFamily="34"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Desde el origen de la navegación, la facultad de dirección técnica de la navegación siempre ha recaído en la figura del capitán</a:t>
            </a:r>
            <a:r>
              <a:rPr lang="es-ES_tradnl" altLang="es-ES" sz="1000" u="sng" smtClean="0">
                <a:solidFill>
                  <a:srgbClr val="800080"/>
                </a:solidFill>
                <a:latin typeface="Verdana" pitchFamily="34" charset="0"/>
                <a:cs typeface="Arial" pitchFamily="34" charset="0"/>
                <a:hlinkClick r:id="" action="ppaction://noaction"/>
              </a:rPr>
              <a:t>[1]</a:t>
            </a:r>
            <a:r>
              <a:rPr lang="es-ES_tradnl" altLang="es-ES" sz="1000" smtClean="0">
                <a:latin typeface="Verdana" pitchFamily="34" charset="0"/>
                <a:cs typeface="Arial" pitchFamily="34" charset="0"/>
              </a:rPr>
              <a:t>.</a:t>
            </a:r>
            <a:r>
              <a:rPr lang="es-ES_tradnl" altLang="es-ES" sz="1000" i="1" smtClean="0">
                <a:latin typeface="Verdana" pitchFamily="34" charset="0"/>
                <a:cs typeface="Arial" pitchFamily="34" charset="0"/>
              </a:rPr>
              <a:t> </a:t>
            </a:r>
            <a:r>
              <a:rPr lang="es-ES_tradnl" altLang="es-ES" sz="1000" smtClean="0">
                <a:latin typeface="Verdana" pitchFamily="34" charset="0"/>
                <a:cs typeface="Arial" pitchFamily="34" charset="0"/>
              </a:rPr>
              <a:t>Éste está obligado a velar por la seguridad del buque y a prevenir la contaminación del medio marino, decidiendo por si solo y bajo su propia responsabilidad</a:t>
            </a:r>
            <a:r>
              <a:rPr lang="es-ES_tradnl" altLang="es-ES" sz="1000" i="1" smtClean="0">
                <a:latin typeface="Verdana" pitchFamily="34" charset="0"/>
                <a:cs typeface="Arial" pitchFamily="34" charset="0"/>
              </a:rPr>
              <a:t> </a:t>
            </a:r>
            <a:r>
              <a:rPr lang="es-ES_tradnl" altLang="es-ES" sz="1000" smtClean="0">
                <a:latin typeface="Verdana" pitchFamily="34" charset="0"/>
                <a:cs typeface="Arial" pitchFamily="34" charset="0"/>
              </a:rPr>
              <a:t>(GABALDON, RUIZ SOROA, 1999). Ya el Código de Comercio le obliga a dirigir el buque al puerto de destino, solicitar práctico cuando así lo exijan las circunstancias de la navegación, hallarse presente durante las recaladas, tomar el mando en las entradas y salidas de los puertos, canales, ríos, ensenadas y observar todas las reglas para prevenir los abordajes. Posteriormente ha ido sumando una serie de mandatos en forma de reglamentación internacional, la cual actualiza sus deberes en cuanto a la dirección de la nave, en especial el capitulo V del SOLAS, o el Reglamento internacional para prevenir abordajes</a:t>
            </a:r>
            <a:r>
              <a:rPr lang="es-ES_tradnl" altLang="es-ES" sz="1000" u="sng" smtClean="0">
                <a:solidFill>
                  <a:srgbClr val="800080"/>
                </a:solidFill>
                <a:latin typeface="Verdana" pitchFamily="34" charset="0"/>
                <a:cs typeface="Arial" pitchFamily="34" charset="0"/>
                <a:hlinkClick r:id="" action="ppaction://noaction"/>
              </a:rPr>
              <a:t>[2]</a:t>
            </a:r>
            <a:r>
              <a:rPr lang="es-ES_tradnl" altLang="es-ES" sz="1000" smtClean="0">
                <a:latin typeface="Verdana" pitchFamily="34" charset="0"/>
                <a:cs typeface="Arial" pitchFamily="34" charset="0"/>
              </a:rPr>
              <a:t>. Algunos de estos aspectos fueron inicialmente ignorados por el Código de Comercio, como la prevención de la contaminación. De esta forma, ahora el mencionado Capítulo V del SOLAS obliga al capitán a realizar una derrota que tenga en cuenta las medidas de protección del medio marino aplicables.</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Con el avance de las comunicaciones, las funciones comerciales y públicas que durante siglos han ejercido los capitanes se han ido restringiendo poco a poco. Así, es prácticamente inaudito que un capitán contrate un flete o que venda su nave aún encontrándose inmerso dentro de una situación excepcional de innavegabilidad prevista en nuestro Código de Comercio.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A partir de la década de los 60’, una serie de desastres marítimos demostraron que el peligro y la capacidad de sufrir daños no se concentraba en aquéllos que se encontrasen en la nave, sino que sus consecuencias se extendían de forma trágica a las costas próximas. La comunidad internacional se cuestionó si el progreso que facilitaba el transporte de ciertas sustancias contaminantes por vías marítimas, compensaba el riesgo inherente que traía consigo. Surgen entonces instrumentos como el Convenio de intervención en alta mar (CSI), que demuestran la preocupación por parte de los Estrados ribereños ante el peligro potencial, muchas veces desconocido, que supone un buque navegando a la altura de sus costas.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Una de las conclusiones extraídas del análisis de las causas de estos accidentes revelaron las presiones comerciales a las que se ve sometido un capitán. Por ejemplo, en el accidente del TORREY CANYON, P. Rugiati estaba fuertemente presionado para llegar antes de una fecha determinada, por lo que arriesgó su nave ante un paso comprometido con el fin de  no perder tiempo. Con fin de garantizar la independencia de las decisiones del capitán cuando la seguridad del buque se ve comprometida la Regla V/34 del SOLAS establece:</a:t>
            </a:r>
            <a:endParaRPr lang="es-ES_tradnl" altLang="es-ES" sz="1000" smtClean="0">
              <a:latin typeface="Verdana" pitchFamily="34" charset="0"/>
              <a:cs typeface="Times New Roman" pitchFamily="18" charset="0"/>
            </a:endParaRPr>
          </a:p>
          <a:p>
            <a:pPr algn="just" eaLnBrk="1" hangingPunct="1"/>
            <a:r>
              <a:rPr lang="es-ES" altLang="es-ES" sz="1000" smtClean="0">
                <a:solidFill>
                  <a:srgbClr val="0000FF"/>
                </a:solidFill>
                <a:latin typeface="Verdana" pitchFamily="34" charset="0"/>
                <a:cs typeface="Arial" pitchFamily="34" charset="0"/>
              </a:rPr>
              <a:t> </a:t>
            </a:r>
            <a:endParaRPr lang="es-ES" altLang="es-ES" sz="1000" smtClean="0">
              <a:latin typeface="Verdana" pitchFamily="34" charset="0"/>
              <a:cs typeface="Times New Roman" pitchFamily="18" charset="0"/>
            </a:endParaRPr>
          </a:p>
          <a:p>
            <a:pPr algn="ctr" eaLnBrk="1" hangingPunct="1"/>
            <a:r>
              <a:rPr lang="es-ES_tradnl" altLang="es-ES" sz="1000" smtClean="0">
                <a:latin typeface="Verdana" pitchFamily="34" charset="0"/>
                <a:cs typeface="Times New Roman" pitchFamily="18" charset="0"/>
              </a:rPr>
              <a:t>“Ni el propietario, el fletador o la compañía, según se define en la Regla IX/1, que explote el buque, ni cualquier otra persona, impedirá que el capitán del buque adopte o ejecute cualquier decisión que a su juicio sea necesaria para la seguridad de la navegación o la protección del medio marino, ni pondrá obstáculos para que lo haga”</a:t>
            </a:r>
            <a:endParaRPr lang="es-ES_tradnl" altLang="es-ES" sz="1000" smtClean="0">
              <a:solidFill>
                <a:srgbClr val="003300"/>
              </a:solidFill>
              <a:latin typeface="Verdana" pitchFamily="34" charset="0"/>
              <a:cs typeface="Times New Roman" pitchFamily="18" charset="0"/>
            </a:endParaRPr>
          </a:p>
          <a:p>
            <a:pPr algn="ctr" eaLnBrk="1" hangingPunct="1"/>
            <a:r>
              <a:rPr lang="es-ES_tradnl"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Por otra parte, la cada vez mayor preocupación por su entorno, en fase de ignición cuando acontece un siniestro, ha hecho que los Estados ribereños hallan ido adoptando una serie de medidas que limitan la capacidad de decisión del capitán. Luego, mientras por un lado  se pretende disminuir la presión ejercida desde intereses privados, por el otro se incrementa el condicionamiento en busca de la salvaguarda del interés público. Sin duda, de todas las medidas dispuestas, la más controvertida son los servicios de tráfico marítimo, dado que en éstos, la figura de un controlador profesional, muchas veces con experiencia náutica previa, choca directamente con el criterio desde el que hasta ahora decidía totalmente el destino del buque.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Es una evidencia que los STM han sido recibidos por parte de los marinos con cierto grado de desconfianza. En cierta medida es lógico que si desde un STM se emite un mensaje que persiga una acción determinada, el buque recele pues su responsabilidad puede estar comprometida. Además, muchas veces ni desde el buque ni desde el STM se tienen claras las posiciones en las que se encuentran. El barco recibe un mensaje que proviene de un servicio público y aunque se trate exclusivamente de una recomendación, puede pensar que la autoridad espera de él un comportamiento, que de no producirse puede ser motivo de una sanción.  Entre otras incertidumbres</a:t>
            </a:r>
            <a:r>
              <a:rPr lang="es-ES" altLang="es-ES" sz="1000" smtClean="0">
                <a:solidFill>
                  <a:srgbClr val="000000"/>
                </a:solidFill>
                <a:latin typeface="Verdana" pitchFamily="34" charset="0"/>
                <a:cs typeface="Arial" pitchFamily="34" charset="0"/>
              </a:rPr>
              <a:t>, e</a:t>
            </a:r>
            <a:r>
              <a:rPr lang="es-ES" altLang="es-ES" sz="1000" smtClean="0">
                <a:latin typeface="Verdana" pitchFamily="34" charset="0"/>
                <a:cs typeface="Arial" pitchFamily="34" charset="0"/>
              </a:rPr>
              <a:t>l Convenio internacional de responsabilidad civil nacida de daños debidos a contaminación por hidrocarburos (CLC) establece que en caso de siniestro, no podrá imputarse responsabilidad alguna al propietario del buque tanque si se prueba que los daños por contaminación fueron causados por la negligencia de la autoridad responsable en el mantenimiento de luces u otras ayudas a la navegación. El profesor canadiense Edgar Gold hace tiempo que planteó el dilema sobre si los STM son en esencia una ayuda a la navegación tal y como se interpreta en el CLC.</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En las siguientes páginas se tratará de sentar las bases en busca del entendimiento buque/STM, partiendo de la inevitable comparación con el control de tráfico aéreo, para posteriormente abordar las limitaciones del sistema, tanto normativas como técnicas. Establecido el marco de análisis se presentan una serie de propuestas que a juicio del autor traeirían consigo unas importantes mejoras operacionales.</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eaLnBrk="1" hangingPunct="1"/>
            <a:r>
              <a:rPr lang="es-ES" altLang="es-ES" sz="1000" smtClean="0">
                <a:latin typeface="Verdana" pitchFamily="34" charset="0"/>
              </a:rPr>
              <a:t/>
            </a:r>
            <a:br>
              <a:rPr lang="es-ES" altLang="es-ES" sz="1000" smtClean="0">
                <a:latin typeface="Verdana" pitchFamily="34" charset="0"/>
              </a:rPr>
            </a:br>
            <a:r>
              <a:rPr lang="es-ES_tradnl" altLang="es-ES" sz="1000" u="sng" smtClean="0">
                <a:solidFill>
                  <a:srgbClr val="800080"/>
                </a:solidFill>
                <a:latin typeface="Verdana" pitchFamily="34" charset="0"/>
                <a:cs typeface="Times New Roman" pitchFamily="18" charset="0"/>
                <a:hlinkClick r:id="" action="ppaction://noaction"/>
              </a:rPr>
              <a:t>[1]</a:t>
            </a:r>
            <a:r>
              <a:rPr lang="es-ES_tradnl" altLang="es-ES" sz="1000" smtClean="0">
                <a:latin typeface="Verdana" pitchFamily="34" charset="0"/>
                <a:cs typeface="Times New Roman" pitchFamily="18" charset="0"/>
              </a:rPr>
              <a:t> </a:t>
            </a:r>
            <a:r>
              <a:rPr lang="es-ES_tradnl" altLang="es-ES" sz="1000" i="1" smtClean="0">
                <a:latin typeface="Verdana" pitchFamily="34" charset="0"/>
                <a:cs typeface="Times New Roman" pitchFamily="18" charset="0"/>
              </a:rPr>
              <a:t>D</a:t>
            </a:r>
            <a:r>
              <a:rPr lang="es-ES_tradnl" altLang="es-ES" sz="1000" i="1" smtClean="0">
                <a:latin typeface="Verdana" pitchFamily="34" charset="0"/>
                <a:cs typeface="Arial" pitchFamily="34" charset="0"/>
              </a:rPr>
              <a:t>el latín caput, capitis “cabeza”</a:t>
            </a:r>
            <a:endParaRPr lang="es-ES_tradnl" altLang="es-ES" sz="1000" smtClean="0">
              <a:latin typeface="Verdana" pitchFamily="34" charset="0"/>
              <a:cs typeface="Times New Roman" pitchFamily="18" charset="0"/>
            </a:endParaRPr>
          </a:p>
          <a:p>
            <a:pPr eaLnBrk="1" hangingPunct="1"/>
            <a:r>
              <a:rPr lang="es-ES_tradnl" altLang="es-ES" sz="1000" i="1" smtClean="0">
                <a:latin typeface="Verdana" pitchFamily="34" charset="0"/>
                <a:cs typeface="Times New Roman" pitchFamily="18" charset="0"/>
              </a:rPr>
              <a:t> </a:t>
            </a:r>
            <a:endParaRPr lang="es-ES_tradnl" altLang="es-ES" sz="1000" smtClean="0">
              <a:latin typeface="Verdana" pitchFamily="34" charset="0"/>
              <a:cs typeface="Times New Roman" pitchFamily="18" charset="0"/>
            </a:endParaRPr>
          </a:p>
          <a:p>
            <a:pPr algn="just" eaLnBrk="1" hangingPunct="1"/>
            <a:r>
              <a:rPr lang="es-ES_tradnl" altLang="es-ES" sz="1000" i="1" u="sng" smtClean="0">
                <a:solidFill>
                  <a:srgbClr val="800080"/>
                </a:solidFill>
                <a:latin typeface="Verdana" pitchFamily="34" charset="0"/>
                <a:cs typeface="Times New Roman" pitchFamily="18" charset="0"/>
                <a:hlinkClick r:id="" action="ppaction://noaction"/>
              </a:rPr>
              <a:t>[2]</a:t>
            </a:r>
            <a:r>
              <a:rPr lang="es-ES_tradnl" altLang="es-ES" sz="1000" i="1" smtClean="0">
                <a:latin typeface="Verdana" pitchFamily="34" charset="0"/>
                <a:cs typeface="Times New Roman" pitchFamily="18" charset="0"/>
              </a:rPr>
              <a:t>En las últimas enmiendas al Reglamento, adoptadas en noviembre del 2001, no se ha considerado la posibilidad de contemplar la figura del STM; y sigue sin aparecer el acrónimo VHF. Dos variables que hoy en día están muy presentes en la prevención de abordajes  </a:t>
            </a:r>
            <a:endParaRPr lang="es-ES_tradnl" altLang="es-ES" sz="1000" smtClean="0">
              <a:latin typeface="Verdana" pitchFamily="34" charset="0"/>
              <a:cs typeface="Times New Roman" pitchFamily="18" charset="0"/>
            </a:endParaRPr>
          </a:p>
          <a:p>
            <a:pPr eaLnBrk="1" hangingPunct="1"/>
            <a:endParaRPr lang="es-ES" altLang="es-ES" sz="1000" smtClean="0">
              <a:latin typeface="Verdana" pitchFamily="34" charset="0"/>
            </a:endParaRPr>
          </a:p>
        </p:txBody>
      </p:sp>
    </p:spTree>
    <p:extLst>
      <p:ext uri="{BB962C8B-B14F-4D97-AF65-F5344CB8AC3E}">
        <p14:creationId xmlns:p14="http://schemas.microsoft.com/office/powerpoint/2010/main" val="458527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F1DD368-CC5B-4595-8D89-D6A251703846}" type="slidenum">
              <a:rPr lang="es-ES" altLang="es-ES" smtClean="0"/>
              <a:pPr eaLnBrk="1" hangingPunct="1">
                <a:spcBef>
                  <a:spcPct val="0"/>
                </a:spcBef>
              </a:pPr>
              <a:t>28</a:t>
            </a:fld>
            <a:endParaRPr lang="es-ES" altLang="es-ES" smtClean="0"/>
          </a:p>
        </p:txBody>
      </p:sp>
      <p:sp>
        <p:nvSpPr>
          <p:cNvPr id="161795" name="Rectangle 2"/>
          <p:cNvSpPr>
            <a:spLocks noGrp="1" noRot="1" noChangeAspect="1" noChangeArrowheads="1" noTextEdit="1"/>
          </p:cNvSpPr>
          <p:nvPr>
            <p:ph type="sldImg"/>
          </p:nvPr>
        </p:nvSpPr>
        <p:spPr>
          <a:xfrm>
            <a:off x="147638" y="777875"/>
            <a:ext cx="6502400" cy="3659188"/>
          </a:xfrm>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pPr algn="just" eaLnBrk="1" hangingPunct="1"/>
            <a:r>
              <a:rPr lang="es-ES" altLang="es-ES" sz="1000" b="1" smtClean="0">
                <a:latin typeface="Verdana" pitchFamily="34" charset="0"/>
                <a:cs typeface="Arial" pitchFamily="34" charset="0"/>
              </a:rPr>
              <a:t>1. EL ORIGEN DEL DEBATE</a:t>
            </a:r>
          </a:p>
          <a:p>
            <a:pPr algn="just" eaLnBrk="1" hangingPunct="1"/>
            <a:r>
              <a:rPr lang="es-ES" altLang="es-ES" sz="1000" smtClean="0">
                <a:latin typeface="Verdana" pitchFamily="34" charset="0"/>
                <a:cs typeface="Arial" pitchFamily="34" charset="0"/>
              </a:rPr>
              <a:t> </a:t>
            </a:r>
            <a:endParaRPr lang="es-ES" altLang="es-ES" sz="1000" b="1" smtClean="0">
              <a:latin typeface="Verdana" pitchFamily="34" charset="0"/>
              <a:cs typeface="Arial" pitchFamily="34" charset="0"/>
            </a:endParaRPr>
          </a:p>
          <a:p>
            <a:pPr algn="just" eaLnBrk="1" hangingPunct="1"/>
            <a:r>
              <a:rPr lang="es-ES" altLang="es-ES" sz="1000" smtClean="0">
                <a:latin typeface="Verdana" pitchFamily="34" charset="0"/>
                <a:cs typeface="Arial" pitchFamily="34" charset="0"/>
              </a:rPr>
              <a:t>A lo largo de las dos últimas décadas la comunidad marítima ha sido testigo del proliferar a lo largo de sus puertos y costas de los denominados servicios de tráfico marítimo, en adelante STM. Dentro de las numerosas misiones que a ellos se encomiendan, dos destacan especialmente: el agilizar y optimizar el tráfico portuario dentro de los máximos niveles de seguridad posibles, y la salvaguarda de los intereses del Estado ribereño, previniendo que buques potencialmente peligrosos sean una amenaza para sus costas. En cualquiera de los dos supuestos, la tradicional independencia a la hora de determinar qué rumbo seguir o qué maniobra debe llevar a cabo para evitar un abordaje que ostenta quien está a cargo de la nave, parece ahora verse en cierto grado confinada con la presencia de un tercero, a veces facultado para condicionar o incluso exigir un comportamiento.</a:t>
            </a:r>
            <a:endParaRPr lang="es-ES" altLang="es-ES" sz="1000" b="1" smtClean="0">
              <a:latin typeface="Verdana" pitchFamily="34" charset="0"/>
              <a:cs typeface="Arial" pitchFamily="34"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Desde el origen de la navegación, la facultad de dirección técnica de la navegación siempre ha recaído en la figura del capitán</a:t>
            </a:r>
            <a:r>
              <a:rPr lang="es-ES_tradnl" altLang="es-ES" sz="1000" u="sng" smtClean="0">
                <a:solidFill>
                  <a:srgbClr val="800080"/>
                </a:solidFill>
                <a:latin typeface="Verdana" pitchFamily="34" charset="0"/>
                <a:cs typeface="Arial" pitchFamily="34" charset="0"/>
                <a:hlinkClick r:id="" action="ppaction://noaction"/>
              </a:rPr>
              <a:t>[1]</a:t>
            </a:r>
            <a:r>
              <a:rPr lang="es-ES_tradnl" altLang="es-ES" sz="1000" smtClean="0">
                <a:latin typeface="Verdana" pitchFamily="34" charset="0"/>
                <a:cs typeface="Arial" pitchFamily="34" charset="0"/>
              </a:rPr>
              <a:t>.</a:t>
            </a:r>
            <a:r>
              <a:rPr lang="es-ES_tradnl" altLang="es-ES" sz="1000" i="1" smtClean="0">
                <a:latin typeface="Verdana" pitchFamily="34" charset="0"/>
                <a:cs typeface="Arial" pitchFamily="34" charset="0"/>
              </a:rPr>
              <a:t> </a:t>
            </a:r>
            <a:r>
              <a:rPr lang="es-ES_tradnl" altLang="es-ES" sz="1000" smtClean="0">
                <a:latin typeface="Verdana" pitchFamily="34" charset="0"/>
                <a:cs typeface="Arial" pitchFamily="34" charset="0"/>
              </a:rPr>
              <a:t>Éste está obligado a velar por la seguridad del buque y a prevenir la contaminación del medio marino, decidiendo por si solo y bajo su propia responsabilidad</a:t>
            </a:r>
            <a:r>
              <a:rPr lang="es-ES_tradnl" altLang="es-ES" sz="1000" i="1" smtClean="0">
                <a:latin typeface="Verdana" pitchFamily="34" charset="0"/>
                <a:cs typeface="Arial" pitchFamily="34" charset="0"/>
              </a:rPr>
              <a:t> </a:t>
            </a:r>
            <a:r>
              <a:rPr lang="es-ES_tradnl" altLang="es-ES" sz="1000" smtClean="0">
                <a:latin typeface="Verdana" pitchFamily="34" charset="0"/>
                <a:cs typeface="Arial" pitchFamily="34" charset="0"/>
              </a:rPr>
              <a:t>(GABALDON, RUIZ SOROA, 1999). Ya el Código de Comercio le obliga a dirigir el buque al puerto de destino, solicitar práctico cuando así lo exijan las circunstancias de la navegación, hallarse presente durante las recaladas, tomar el mando en las entradas y salidas de los puertos, canales, ríos, ensenadas y observar todas las reglas para prevenir los abordajes. Posteriormente ha ido sumando una serie de mandatos en forma de reglamentación internacional, la cual actualiza sus deberes en cuanto a la dirección de la nave, en especial el capitulo V del SOLAS, o el Reglamento internacional para prevenir abordajes</a:t>
            </a:r>
            <a:r>
              <a:rPr lang="es-ES_tradnl" altLang="es-ES" sz="1000" u="sng" smtClean="0">
                <a:solidFill>
                  <a:srgbClr val="800080"/>
                </a:solidFill>
                <a:latin typeface="Verdana" pitchFamily="34" charset="0"/>
                <a:cs typeface="Arial" pitchFamily="34" charset="0"/>
                <a:hlinkClick r:id="" action="ppaction://noaction"/>
              </a:rPr>
              <a:t>[2]</a:t>
            </a:r>
            <a:r>
              <a:rPr lang="es-ES_tradnl" altLang="es-ES" sz="1000" smtClean="0">
                <a:latin typeface="Verdana" pitchFamily="34" charset="0"/>
                <a:cs typeface="Arial" pitchFamily="34" charset="0"/>
              </a:rPr>
              <a:t>. Algunos de estos aspectos fueron inicialmente ignorados por el Código de Comercio, como la prevención de la contaminación. De esta forma, ahora el mencionado Capítulo V del SOLAS obliga al capitán a realizar una derrota que tenga en cuenta las medidas de protección del medio marino aplicables.</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Con el avance de las comunicaciones, las funciones comerciales y públicas que durante siglos han ejercido los capitanes se han ido restringiendo poco a poco. Así, es prácticamente inaudito que un capitán contrate un flete o que venda su nave aún encontrándose inmerso dentro de una situación excepcional de innavegabilidad prevista en nuestro Código de Comercio.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A partir de la década de los 60’, una serie de desastres marítimos demostraron que el peligro y la capacidad de sufrir daños no se concentraba en aquéllos que se encontrasen en la nave, sino que sus consecuencias se extendían de forma trágica a las costas próximas. La comunidad internacional se cuestionó si el progreso que facilitaba el transporte de ciertas sustancias contaminantes por vías marítimas, compensaba el riesgo inherente que traía consigo. Surgen entonces instrumentos como el Convenio de intervención en alta mar (CSI), que demuestran la preocupación por parte de los Estrados ribereños ante el peligro potencial, muchas veces desconocido, que supone un buque navegando a la altura de sus costas.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Una de las conclusiones extraídas del análisis de las causas de estos accidentes revelaron las presiones comerciales a las que se ve sometido un capitán. Por ejemplo, en el accidente del TORREY CANYON, P. Rugiati estaba fuertemente presionado para llegar antes de una fecha determinada, por lo que arriesgó su nave ante un paso comprometido con el fin de  no perder tiempo. Con fin de garantizar la independencia de las decisiones del capitán cuando la seguridad del buque se ve comprometida la Regla V/34 del SOLAS establece:</a:t>
            </a:r>
            <a:endParaRPr lang="es-ES_tradnl" altLang="es-ES" sz="1000" smtClean="0">
              <a:latin typeface="Verdana" pitchFamily="34" charset="0"/>
              <a:cs typeface="Times New Roman" pitchFamily="18" charset="0"/>
            </a:endParaRPr>
          </a:p>
          <a:p>
            <a:pPr algn="just" eaLnBrk="1" hangingPunct="1"/>
            <a:r>
              <a:rPr lang="es-ES" altLang="es-ES" sz="1000" smtClean="0">
                <a:solidFill>
                  <a:srgbClr val="0000FF"/>
                </a:solidFill>
                <a:latin typeface="Verdana" pitchFamily="34" charset="0"/>
                <a:cs typeface="Arial" pitchFamily="34" charset="0"/>
              </a:rPr>
              <a:t> </a:t>
            </a:r>
            <a:endParaRPr lang="es-ES" altLang="es-ES" sz="1000" smtClean="0">
              <a:latin typeface="Verdana" pitchFamily="34" charset="0"/>
              <a:cs typeface="Times New Roman" pitchFamily="18" charset="0"/>
            </a:endParaRPr>
          </a:p>
          <a:p>
            <a:pPr algn="ctr" eaLnBrk="1" hangingPunct="1"/>
            <a:r>
              <a:rPr lang="es-ES_tradnl" altLang="es-ES" sz="1000" smtClean="0">
                <a:latin typeface="Verdana" pitchFamily="34" charset="0"/>
                <a:cs typeface="Times New Roman" pitchFamily="18" charset="0"/>
              </a:rPr>
              <a:t>“Ni el propietario, el fletador o la compañía, según se define en la Regla IX/1, que explote el buque, ni cualquier otra persona, impedirá que el capitán del buque adopte o ejecute cualquier decisión que a su juicio sea necesaria para la seguridad de la navegación o la protección del medio marino, ni pondrá obstáculos para que lo haga”</a:t>
            </a:r>
            <a:endParaRPr lang="es-ES_tradnl" altLang="es-ES" sz="1000" smtClean="0">
              <a:solidFill>
                <a:srgbClr val="003300"/>
              </a:solidFill>
              <a:latin typeface="Verdana" pitchFamily="34" charset="0"/>
              <a:cs typeface="Times New Roman" pitchFamily="18" charset="0"/>
            </a:endParaRPr>
          </a:p>
          <a:p>
            <a:pPr algn="ctr" eaLnBrk="1" hangingPunct="1"/>
            <a:r>
              <a:rPr lang="es-ES_tradnl"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Por otra parte, la cada vez mayor preocupación por su entorno, en fase de ignición cuando acontece un siniestro, ha hecho que los Estados ribereños hallan ido adoptando una serie de medidas que limitan la capacidad de decisión del capitán. Luego, mientras por un lado  se pretende disminuir la presión ejercida desde intereses privados, por el otro se incrementa el condicionamiento en busca de la salvaguarda del interés público. Sin duda, de todas las medidas dispuestas, la más controvertida son los servicios de tráfico marítimo, dado que en éstos, la figura de un controlador profesional, muchas veces con experiencia náutica previa, choca directamente con el criterio desde el que hasta ahora decidía totalmente el destino del buque.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Es una evidencia que los STM han sido recibidos por parte de los marinos con cierto grado de desconfianza. En cierta medida es lógico que si desde un STM se emite un mensaje que persiga una acción determinada, el buque recele pues su responsabilidad puede estar comprometida. Además, muchas veces ni desde el buque ni desde el STM se tienen claras las posiciones en las que se encuentran. El barco recibe un mensaje que proviene de un servicio público y aunque se trate exclusivamente de una recomendación, puede pensar que la autoridad espera de él un comportamiento, que de no producirse puede ser motivo de una sanción.  Entre otras incertidumbres</a:t>
            </a:r>
            <a:r>
              <a:rPr lang="es-ES" altLang="es-ES" sz="1000" smtClean="0">
                <a:solidFill>
                  <a:srgbClr val="000000"/>
                </a:solidFill>
                <a:latin typeface="Verdana" pitchFamily="34" charset="0"/>
                <a:cs typeface="Arial" pitchFamily="34" charset="0"/>
              </a:rPr>
              <a:t>, e</a:t>
            </a:r>
            <a:r>
              <a:rPr lang="es-ES" altLang="es-ES" sz="1000" smtClean="0">
                <a:latin typeface="Verdana" pitchFamily="34" charset="0"/>
                <a:cs typeface="Arial" pitchFamily="34" charset="0"/>
              </a:rPr>
              <a:t>l Convenio internacional de responsabilidad civil nacida de daños debidos a contaminación por hidrocarburos (CLC) establece que en caso de siniestro, no podrá imputarse responsabilidad alguna al propietario del buque tanque si se prueba que los daños por contaminación fueron causados por la negligencia de la autoridad responsable en el mantenimiento de luces u otras ayudas a la navegación. El profesor canadiense Edgar Gold hace tiempo que planteó el dilema sobre si los STM son en esencia una ayuda a la navegación tal y como se interpreta en el CLC.</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En las siguientes páginas se tratará de sentar las bases en busca del entendimiento buque/STM, partiendo de la inevitable comparación con el control de tráfico aéreo, para posteriormente abordar las limitaciones del sistema, tanto normativas como técnicas. Establecido el marco de análisis se presentan una serie de propuestas que a juicio del autor traeirían consigo unas importantes mejoras operacionales.</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eaLnBrk="1" hangingPunct="1"/>
            <a:r>
              <a:rPr lang="es-ES" altLang="es-ES" sz="1000" smtClean="0">
                <a:latin typeface="Verdana" pitchFamily="34" charset="0"/>
              </a:rPr>
              <a:t/>
            </a:r>
            <a:br>
              <a:rPr lang="es-ES" altLang="es-ES" sz="1000" smtClean="0">
                <a:latin typeface="Verdana" pitchFamily="34" charset="0"/>
              </a:rPr>
            </a:br>
            <a:r>
              <a:rPr lang="es-ES_tradnl" altLang="es-ES" sz="1000" u="sng" smtClean="0">
                <a:solidFill>
                  <a:srgbClr val="800080"/>
                </a:solidFill>
                <a:latin typeface="Verdana" pitchFamily="34" charset="0"/>
                <a:cs typeface="Times New Roman" pitchFamily="18" charset="0"/>
                <a:hlinkClick r:id="" action="ppaction://noaction"/>
              </a:rPr>
              <a:t>[1]</a:t>
            </a:r>
            <a:r>
              <a:rPr lang="es-ES_tradnl" altLang="es-ES" sz="1000" smtClean="0">
                <a:latin typeface="Verdana" pitchFamily="34" charset="0"/>
                <a:cs typeface="Times New Roman" pitchFamily="18" charset="0"/>
              </a:rPr>
              <a:t> </a:t>
            </a:r>
            <a:r>
              <a:rPr lang="es-ES_tradnl" altLang="es-ES" sz="1000" i="1" smtClean="0">
                <a:latin typeface="Verdana" pitchFamily="34" charset="0"/>
                <a:cs typeface="Times New Roman" pitchFamily="18" charset="0"/>
              </a:rPr>
              <a:t>D</a:t>
            </a:r>
            <a:r>
              <a:rPr lang="es-ES_tradnl" altLang="es-ES" sz="1000" i="1" smtClean="0">
                <a:latin typeface="Verdana" pitchFamily="34" charset="0"/>
                <a:cs typeface="Arial" pitchFamily="34" charset="0"/>
              </a:rPr>
              <a:t>el latín caput, capitis “cabeza”</a:t>
            </a:r>
            <a:endParaRPr lang="es-ES_tradnl" altLang="es-ES" sz="1000" smtClean="0">
              <a:latin typeface="Verdana" pitchFamily="34" charset="0"/>
              <a:cs typeface="Times New Roman" pitchFamily="18" charset="0"/>
            </a:endParaRPr>
          </a:p>
          <a:p>
            <a:pPr eaLnBrk="1" hangingPunct="1"/>
            <a:r>
              <a:rPr lang="es-ES_tradnl" altLang="es-ES" sz="1000" i="1" smtClean="0">
                <a:latin typeface="Verdana" pitchFamily="34" charset="0"/>
                <a:cs typeface="Times New Roman" pitchFamily="18" charset="0"/>
              </a:rPr>
              <a:t> </a:t>
            </a:r>
            <a:endParaRPr lang="es-ES_tradnl" altLang="es-ES" sz="1000" smtClean="0">
              <a:latin typeface="Verdana" pitchFamily="34" charset="0"/>
              <a:cs typeface="Times New Roman" pitchFamily="18" charset="0"/>
            </a:endParaRPr>
          </a:p>
          <a:p>
            <a:pPr algn="just" eaLnBrk="1" hangingPunct="1"/>
            <a:r>
              <a:rPr lang="es-ES_tradnl" altLang="es-ES" sz="1000" i="1" u="sng" smtClean="0">
                <a:solidFill>
                  <a:srgbClr val="800080"/>
                </a:solidFill>
                <a:latin typeface="Verdana" pitchFamily="34" charset="0"/>
                <a:cs typeface="Times New Roman" pitchFamily="18" charset="0"/>
                <a:hlinkClick r:id="" action="ppaction://noaction"/>
              </a:rPr>
              <a:t>[2]</a:t>
            </a:r>
            <a:r>
              <a:rPr lang="es-ES_tradnl" altLang="es-ES" sz="1000" i="1" smtClean="0">
                <a:latin typeface="Verdana" pitchFamily="34" charset="0"/>
                <a:cs typeface="Times New Roman" pitchFamily="18" charset="0"/>
              </a:rPr>
              <a:t>En las últimas enmiendas al Reglamento, adoptadas en noviembre del 2001, no se ha considerado la posibilidad de contemplar la figura del STM; y sigue sin aparecer el acrónimo VHF. Dos variables que hoy en día están muy presentes en la prevención de abordajes  </a:t>
            </a:r>
            <a:endParaRPr lang="es-ES_tradnl" altLang="es-ES" sz="1000" smtClean="0">
              <a:latin typeface="Verdana" pitchFamily="34" charset="0"/>
              <a:cs typeface="Times New Roman" pitchFamily="18" charset="0"/>
            </a:endParaRPr>
          </a:p>
          <a:p>
            <a:pPr eaLnBrk="1" hangingPunct="1"/>
            <a:endParaRPr lang="es-ES" altLang="es-ES" sz="1000" smtClean="0">
              <a:latin typeface="Verdana" pitchFamily="34" charset="0"/>
            </a:endParaRPr>
          </a:p>
        </p:txBody>
      </p:sp>
    </p:spTree>
    <p:extLst>
      <p:ext uri="{BB962C8B-B14F-4D97-AF65-F5344CB8AC3E}">
        <p14:creationId xmlns:p14="http://schemas.microsoft.com/office/powerpoint/2010/main" val="2124545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55686A9-CD3C-4A72-8993-E47DC4A0F0C7}" type="slidenum">
              <a:rPr lang="es-ES" altLang="es-ES" smtClean="0"/>
              <a:pPr eaLnBrk="1" hangingPunct="1">
                <a:spcBef>
                  <a:spcPct val="0"/>
                </a:spcBef>
              </a:pPr>
              <a:t>29</a:t>
            </a:fld>
            <a:endParaRPr lang="es-ES" altLang="es-ES" smtClean="0"/>
          </a:p>
        </p:txBody>
      </p:sp>
      <p:sp>
        <p:nvSpPr>
          <p:cNvPr id="286723" name="Rectangle 2"/>
          <p:cNvSpPr>
            <a:spLocks noGrp="1" noRot="1" noChangeAspect="1" noChangeArrowheads="1" noTextEdit="1"/>
          </p:cNvSpPr>
          <p:nvPr>
            <p:ph type="sldImg"/>
          </p:nvPr>
        </p:nvSpPr>
        <p:spPr>
          <a:xfrm>
            <a:off x="147638" y="777875"/>
            <a:ext cx="6502400" cy="3659188"/>
          </a:xfrm>
          <a:solidFill>
            <a:srgbClr val="FFFFFF"/>
          </a:solidFill>
          <a:ln/>
        </p:spPr>
      </p:sp>
      <p:sp>
        <p:nvSpPr>
          <p:cNvPr id="286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s-ES" altLang="es-ES" smtClean="0"/>
          </a:p>
        </p:txBody>
      </p:sp>
    </p:spTree>
    <p:extLst>
      <p:ext uri="{BB962C8B-B14F-4D97-AF65-F5344CB8AC3E}">
        <p14:creationId xmlns:p14="http://schemas.microsoft.com/office/powerpoint/2010/main" val="1946886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F1DD368-CC5B-4595-8D89-D6A251703846}" type="slidenum">
              <a:rPr lang="es-ES" altLang="es-ES" smtClean="0"/>
              <a:pPr eaLnBrk="1" hangingPunct="1">
                <a:spcBef>
                  <a:spcPct val="0"/>
                </a:spcBef>
              </a:pPr>
              <a:t>5</a:t>
            </a:fld>
            <a:endParaRPr lang="es-ES" altLang="es-ES" smtClean="0"/>
          </a:p>
        </p:txBody>
      </p:sp>
      <p:sp>
        <p:nvSpPr>
          <p:cNvPr id="161795" name="Rectangle 2"/>
          <p:cNvSpPr>
            <a:spLocks noGrp="1" noRot="1" noChangeAspect="1" noChangeArrowheads="1" noTextEdit="1"/>
          </p:cNvSpPr>
          <p:nvPr>
            <p:ph type="sldImg"/>
          </p:nvPr>
        </p:nvSpPr>
        <p:spPr>
          <a:xfrm>
            <a:off x="147638" y="777875"/>
            <a:ext cx="6502400" cy="3659188"/>
          </a:xfrm>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s-ES" altLang="es-ES" sz="1000" dirty="0" smtClean="0">
              <a:latin typeface="Verdana" pitchFamily="34" charset="0"/>
            </a:endParaRPr>
          </a:p>
        </p:txBody>
      </p:sp>
    </p:spTree>
    <p:extLst>
      <p:ext uri="{BB962C8B-B14F-4D97-AF65-F5344CB8AC3E}">
        <p14:creationId xmlns:p14="http://schemas.microsoft.com/office/powerpoint/2010/main" val="744238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F1DD368-CC5B-4595-8D89-D6A251703846}" type="slidenum">
              <a:rPr lang="es-ES" altLang="es-ES" smtClean="0"/>
              <a:pPr eaLnBrk="1" hangingPunct="1">
                <a:spcBef>
                  <a:spcPct val="0"/>
                </a:spcBef>
              </a:pPr>
              <a:t>6</a:t>
            </a:fld>
            <a:endParaRPr lang="es-ES" altLang="es-ES" smtClean="0"/>
          </a:p>
        </p:txBody>
      </p:sp>
      <p:sp>
        <p:nvSpPr>
          <p:cNvPr id="161795" name="Rectangle 2"/>
          <p:cNvSpPr>
            <a:spLocks noGrp="1" noRot="1" noChangeAspect="1" noChangeArrowheads="1" noTextEdit="1"/>
          </p:cNvSpPr>
          <p:nvPr>
            <p:ph type="sldImg"/>
          </p:nvPr>
        </p:nvSpPr>
        <p:spPr>
          <a:xfrm>
            <a:off x="147638" y="777875"/>
            <a:ext cx="6502400" cy="3659188"/>
          </a:xfrm>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s-ES" altLang="es-ES" sz="1000" dirty="0" smtClean="0">
              <a:latin typeface="Verdana" pitchFamily="34" charset="0"/>
            </a:endParaRPr>
          </a:p>
        </p:txBody>
      </p:sp>
    </p:spTree>
    <p:extLst>
      <p:ext uri="{BB962C8B-B14F-4D97-AF65-F5344CB8AC3E}">
        <p14:creationId xmlns:p14="http://schemas.microsoft.com/office/powerpoint/2010/main" val="1711226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F1DD368-CC5B-4595-8D89-D6A251703846}" type="slidenum">
              <a:rPr lang="es-ES" altLang="es-ES" smtClean="0"/>
              <a:pPr eaLnBrk="1" hangingPunct="1">
                <a:spcBef>
                  <a:spcPct val="0"/>
                </a:spcBef>
              </a:pPr>
              <a:t>7</a:t>
            </a:fld>
            <a:endParaRPr lang="es-ES" altLang="es-ES" smtClean="0"/>
          </a:p>
        </p:txBody>
      </p:sp>
      <p:sp>
        <p:nvSpPr>
          <p:cNvPr id="161795" name="Rectangle 2"/>
          <p:cNvSpPr>
            <a:spLocks noGrp="1" noRot="1" noChangeAspect="1" noChangeArrowheads="1" noTextEdit="1"/>
          </p:cNvSpPr>
          <p:nvPr>
            <p:ph type="sldImg"/>
          </p:nvPr>
        </p:nvSpPr>
        <p:spPr>
          <a:xfrm>
            <a:off x="147638" y="777875"/>
            <a:ext cx="6502400" cy="3659188"/>
          </a:xfrm>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pPr algn="just" eaLnBrk="1" hangingPunct="1"/>
            <a:r>
              <a:rPr lang="es-ES" altLang="es-ES" sz="1000" b="1" smtClean="0">
                <a:latin typeface="Verdana" pitchFamily="34" charset="0"/>
                <a:cs typeface="Arial" pitchFamily="34" charset="0"/>
              </a:rPr>
              <a:t>1. EL ORIGEN DEL DEBATE</a:t>
            </a:r>
          </a:p>
          <a:p>
            <a:pPr algn="just" eaLnBrk="1" hangingPunct="1"/>
            <a:r>
              <a:rPr lang="es-ES" altLang="es-ES" sz="1000" smtClean="0">
                <a:latin typeface="Verdana" pitchFamily="34" charset="0"/>
                <a:cs typeface="Arial" pitchFamily="34" charset="0"/>
              </a:rPr>
              <a:t> </a:t>
            </a:r>
            <a:endParaRPr lang="es-ES" altLang="es-ES" sz="1000" b="1" smtClean="0">
              <a:latin typeface="Verdana" pitchFamily="34" charset="0"/>
              <a:cs typeface="Arial" pitchFamily="34" charset="0"/>
            </a:endParaRPr>
          </a:p>
          <a:p>
            <a:pPr algn="just" eaLnBrk="1" hangingPunct="1"/>
            <a:r>
              <a:rPr lang="es-ES" altLang="es-ES" sz="1000" smtClean="0">
                <a:latin typeface="Verdana" pitchFamily="34" charset="0"/>
                <a:cs typeface="Arial" pitchFamily="34" charset="0"/>
              </a:rPr>
              <a:t>A lo largo de las dos últimas décadas la comunidad marítima ha sido testigo del proliferar a lo largo de sus puertos y costas de los denominados servicios de tráfico marítimo, en adelante STM. Dentro de las numerosas misiones que a ellos se encomiendan, dos destacan especialmente: el agilizar y optimizar el tráfico portuario dentro de los máximos niveles de seguridad posibles, y la salvaguarda de los intereses del Estado ribereño, previniendo que buques potencialmente peligrosos sean una amenaza para sus costas. En cualquiera de los dos supuestos, la tradicional independencia a la hora de determinar qué rumbo seguir o qué maniobra debe llevar a cabo para evitar un abordaje que ostenta quien está a cargo de la nave, parece ahora verse en cierto grado confinada con la presencia de un tercero, a veces facultado para condicionar o incluso exigir un comportamiento.</a:t>
            </a:r>
            <a:endParaRPr lang="es-ES" altLang="es-ES" sz="1000" b="1" smtClean="0">
              <a:latin typeface="Verdana" pitchFamily="34" charset="0"/>
              <a:cs typeface="Arial" pitchFamily="34"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Desde el origen de la navegación, la facultad de dirección técnica de la navegación siempre ha recaído en la figura del capitán</a:t>
            </a:r>
            <a:r>
              <a:rPr lang="es-ES_tradnl" altLang="es-ES" sz="1000" u="sng" smtClean="0">
                <a:solidFill>
                  <a:srgbClr val="800080"/>
                </a:solidFill>
                <a:latin typeface="Verdana" pitchFamily="34" charset="0"/>
                <a:cs typeface="Arial" pitchFamily="34" charset="0"/>
                <a:hlinkClick r:id="" action="ppaction://noaction"/>
              </a:rPr>
              <a:t>[1]</a:t>
            </a:r>
            <a:r>
              <a:rPr lang="es-ES_tradnl" altLang="es-ES" sz="1000" smtClean="0">
                <a:latin typeface="Verdana" pitchFamily="34" charset="0"/>
                <a:cs typeface="Arial" pitchFamily="34" charset="0"/>
              </a:rPr>
              <a:t>.</a:t>
            </a:r>
            <a:r>
              <a:rPr lang="es-ES_tradnl" altLang="es-ES" sz="1000" i="1" smtClean="0">
                <a:latin typeface="Verdana" pitchFamily="34" charset="0"/>
                <a:cs typeface="Arial" pitchFamily="34" charset="0"/>
              </a:rPr>
              <a:t> </a:t>
            </a:r>
            <a:r>
              <a:rPr lang="es-ES_tradnl" altLang="es-ES" sz="1000" smtClean="0">
                <a:latin typeface="Verdana" pitchFamily="34" charset="0"/>
                <a:cs typeface="Arial" pitchFamily="34" charset="0"/>
              </a:rPr>
              <a:t>Éste está obligado a velar por la seguridad del buque y a prevenir la contaminación del medio marino, decidiendo por si solo y bajo su propia responsabilidad</a:t>
            </a:r>
            <a:r>
              <a:rPr lang="es-ES_tradnl" altLang="es-ES" sz="1000" i="1" smtClean="0">
                <a:latin typeface="Verdana" pitchFamily="34" charset="0"/>
                <a:cs typeface="Arial" pitchFamily="34" charset="0"/>
              </a:rPr>
              <a:t> </a:t>
            </a:r>
            <a:r>
              <a:rPr lang="es-ES_tradnl" altLang="es-ES" sz="1000" smtClean="0">
                <a:latin typeface="Verdana" pitchFamily="34" charset="0"/>
                <a:cs typeface="Arial" pitchFamily="34" charset="0"/>
              </a:rPr>
              <a:t>(GABALDON, RUIZ SOROA, 1999). Ya el Código de Comercio le obliga a dirigir el buque al puerto de destino, solicitar práctico cuando así lo exijan las circunstancias de la navegación, hallarse presente durante las recaladas, tomar el mando en las entradas y salidas de los puertos, canales, ríos, ensenadas y observar todas las reglas para prevenir los abordajes. Posteriormente ha ido sumando una serie de mandatos en forma de reglamentación internacional, la cual actualiza sus deberes en cuanto a la dirección de la nave, en especial el capitulo V del SOLAS, o el Reglamento internacional para prevenir abordajes</a:t>
            </a:r>
            <a:r>
              <a:rPr lang="es-ES_tradnl" altLang="es-ES" sz="1000" u="sng" smtClean="0">
                <a:solidFill>
                  <a:srgbClr val="800080"/>
                </a:solidFill>
                <a:latin typeface="Verdana" pitchFamily="34" charset="0"/>
                <a:cs typeface="Arial" pitchFamily="34" charset="0"/>
                <a:hlinkClick r:id="" action="ppaction://noaction"/>
              </a:rPr>
              <a:t>[2]</a:t>
            </a:r>
            <a:r>
              <a:rPr lang="es-ES_tradnl" altLang="es-ES" sz="1000" smtClean="0">
                <a:latin typeface="Verdana" pitchFamily="34" charset="0"/>
                <a:cs typeface="Arial" pitchFamily="34" charset="0"/>
              </a:rPr>
              <a:t>. Algunos de estos aspectos fueron inicialmente ignorados por el Código de Comercio, como la prevención de la contaminación. De esta forma, ahora el mencionado Capítulo V del SOLAS obliga al capitán a realizar una derrota que tenga en cuenta las medidas de protección del medio marino aplicables.</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Con el avance de las comunicaciones, las funciones comerciales y públicas que durante siglos han ejercido los capitanes se han ido restringiendo poco a poco. Así, es prácticamente inaudito que un capitán contrate un flete o que venda su nave aún encontrándose inmerso dentro de una situación excepcional de innavegabilidad prevista en nuestro Código de Comercio.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A partir de la década de los 60’, una serie de desastres marítimos demostraron que el peligro y la capacidad de sufrir daños no se concentraba en aquéllos que se encontrasen en la nave, sino que sus consecuencias se extendían de forma trágica a las costas próximas. La comunidad internacional se cuestionó si el progreso que facilitaba el transporte de ciertas sustancias contaminantes por vías marítimas, compensaba el riesgo inherente que traía consigo. Surgen entonces instrumentos como el Convenio de intervención en alta mar (CSI), que demuestran la preocupación por parte de los Estrados ribereños ante el peligro potencial, muchas veces desconocido, que supone un buque navegando a la altura de sus costas.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Una de las conclusiones extraídas del análisis de las causas de estos accidentes revelaron las presiones comerciales a las que se ve sometido un capitán. Por ejemplo, en el accidente del TORREY CANYON, P. Rugiati estaba fuertemente presionado para llegar antes de una fecha determinada, por lo que arriesgó su nave ante un paso comprometido con el fin de  no perder tiempo. Con fin de garantizar la independencia de las decisiones del capitán cuando la seguridad del buque se ve comprometida la Regla V/34 del SOLAS establece:</a:t>
            </a:r>
            <a:endParaRPr lang="es-ES_tradnl" altLang="es-ES" sz="1000" smtClean="0">
              <a:latin typeface="Verdana" pitchFamily="34" charset="0"/>
              <a:cs typeface="Times New Roman" pitchFamily="18" charset="0"/>
            </a:endParaRPr>
          </a:p>
          <a:p>
            <a:pPr algn="just" eaLnBrk="1" hangingPunct="1"/>
            <a:r>
              <a:rPr lang="es-ES" altLang="es-ES" sz="1000" smtClean="0">
                <a:solidFill>
                  <a:srgbClr val="0000FF"/>
                </a:solidFill>
                <a:latin typeface="Verdana" pitchFamily="34" charset="0"/>
                <a:cs typeface="Arial" pitchFamily="34" charset="0"/>
              </a:rPr>
              <a:t> </a:t>
            </a:r>
            <a:endParaRPr lang="es-ES" altLang="es-ES" sz="1000" smtClean="0">
              <a:latin typeface="Verdana" pitchFamily="34" charset="0"/>
              <a:cs typeface="Times New Roman" pitchFamily="18" charset="0"/>
            </a:endParaRPr>
          </a:p>
          <a:p>
            <a:pPr algn="ctr" eaLnBrk="1" hangingPunct="1"/>
            <a:r>
              <a:rPr lang="es-ES_tradnl" altLang="es-ES" sz="1000" smtClean="0">
                <a:latin typeface="Verdana" pitchFamily="34" charset="0"/>
                <a:cs typeface="Times New Roman" pitchFamily="18" charset="0"/>
              </a:rPr>
              <a:t>“Ni el propietario, el fletador o la compañía, según se define en la Regla IX/1, que explote el buque, ni cualquier otra persona, impedirá que el capitán del buque adopte o ejecute cualquier decisión que a su juicio sea necesaria para la seguridad de la navegación o la protección del medio marino, ni pondrá obstáculos para que lo haga”</a:t>
            </a:r>
            <a:endParaRPr lang="es-ES_tradnl" altLang="es-ES" sz="1000" smtClean="0">
              <a:solidFill>
                <a:srgbClr val="003300"/>
              </a:solidFill>
              <a:latin typeface="Verdana" pitchFamily="34" charset="0"/>
              <a:cs typeface="Times New Roman" pitchFamily="18" charset="0"/>
            </a:endParaRPr>
          </a:p>
          <a:p>
            <a:pPr algn="ctr" eaLnBrk="1" hangingPunct="1"/>
            <a:r>
              <a:rPr lang="es-ES_tradnl"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Por otra parte, la cada vez mayor preocupación por su entorno, en fase de ignición cuando acontece un siniestro, ha hecho que los Estados ribereños hallan ido adoptando una serie de medidas que limitan la capacidad de decisión del capitán. Luego, mientras por un lado  se pretende disminuir la presión ejercida desde intereses privados, por el otro se incrementa el condicionamiento en busca de la salvaguarda del interés público. Sin duda, de todas las medidas dispuestas, la más controvertida son los servicios de tráfico marítimo, dado que en éstos, la figura de un controlador profesional, muchas veces con experiencia náutica previa, choca directamente con el criterio desde el que hasta ahora decidía totalmente el destino del buque.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Es una evidencia que los STM han sido recibidos por parte de los marinos con cierto grado de desconfianza. En cierta medida es lógico que si desde un STM se emite un mensaje que persiga una acción determinada, el buque recele pues su responsabilidad puede estar comprometida. Además, muchas veces ni desde el buque ni desde el STM se tienen claras las posiciones en las que se encuentran. El barco recibe un mensaje que proviene de un servicio público y aunque se trate exclusivamente de una recomendación, puede pensar que la autoridad espera de él un comportamiento, que de no producirse puede ser motivo de una sanción.  Entre otras incertidumbres</a:t>
            </a:r>
            <a:r>
              <a:rPr lang="es-ES" altLang="es-ES" sz="1000" smtClean="0">
                <a:solidFill>
                  <a:srgbClr val="000000"/>
                </a:solidFill>
                <a:latin typeface="Verdana" pitchFamily="34" charset="0"/>
                <a:cs typeface="Arial" pitchFamily="34" charset="0"/>
              </a:rPr>
              <a:t>, e</a:t>
            </a:r>
            <a:r>
              <a:rPr lang="es-ES" altLang="es-ES" sz="1000" smtClean="0">
                <a:latin typeface="Verdana" pitchFamily="34" charset="0"/>
                <a:cs typeface="Arial" pitchFamily="34" charset="0"/>
              </a:rPr>
              <a:t>l Convenio internacional de responsabilidad civil nacida de daños debidos a contaminación por hidrocarburos (CLC) establece que en caso de siniestro, no podrá imputarse responsabilidad alguna al propietario del buque tanque si se prueba que los daños por contaminación fueron causados por la negligencia de la autoridad responsable en el mantenimiento de luces u otras ayudas a la navegación. El profesor canadiense Edgar Gold hace tiempo que planteó el dilema sobre si los STM son en esencia una ayuda a la navegación tal y como se interpreta en el CLC.</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En las siguientes páginas se tratará de sentar las bases en busca del entendimiento buque/STM, partiendo de la inevitable comparación con el control de tráfico aéreo, para posteriormente abordar las limitaciones del sistema, tanto normativas como técnicas. Establecido el marco de análisis se presentan una serie de propuestas que a juicio del autor traeirían consigo unas importantes mejoras operacionales.</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eaLnBrk="1" hangingPunct="1"/>
            <a:r>
              <a:rPr lang="es-ES" altLang="es-ES" sz="1000" smtClean="0">
                <a:latin typeface="Verdana" pitchFamily="34" charset="0"/>
              </a:rPr>
              <a:t/>
            </a:r>
            <a:br>
              <a:rPr lang="es-ES" altLang="es-ES" sz="1000" smtClean="0">
                <a:latin typeface="Verdana" pitchFamily="34" charset="0"/>
              </a:rPr>
            </a:br>
            <a:r>
              <a:rPr lang="es-ES_tradnl" altLang="es-ES" sz="1000" u="sng" smtClean="0">
                <a:solidFill>
                  <a:srgbClr val="800080"/>
                </a:solidFill>
                <a:latin typeface="Verdana" pitchFamily="34" charset="0"/>
                <a:cs typeface="Times New Roman" pitchFamily="18" charset="0"/>
                <a:hlinkClick r:id="" action="ppaction://noaction"/>
              </a:rPr>
              <a:t>[1]</a:t>
            </a:r>
            <a:r>
              <a:rPr lang="es-ES_tradnl" altLang="es-ES" sz="1000" smtClean="0">
                <a:latin typeface="Verdana" pitchFamily="34" charset="0"/>
                <a:cs typeface="Times New Roman" pitchFamily="18" charset="0"/>
              </a:rPr>
              <a:t> </a:t>
            </a:r>
            <a:r>
              <a:rPr lang="es-ES_tradnl" altLang="es-ES" sz="1000" i="1" smtClean="0">
                <a:latin typeface="Verdana" pitchFamily="34" charset="0"/>
                <a:cs typeface="Times New Roman" pitchFamily="18" charset="0"/>
              </a:rPr>
              <a:t>D</a:t>
            </a:r>
            <a:r>
              <a:rPr lang="es-ES_tradnl" altLang="es-ES" sz="1000" i="1" smtClean="0">
                <a:latin typeface="Verdana" pitchFamily="34" charset="0"/>
                <a:cs typeface="Arial" pitchFamily="34" charset="0"/>
              </a:rPr>
              <a:t>el latín caput, capitis “cabeza”</a:t>
            </a:r>
            <a:endParaRPr lang="es-ES_tradnl" altLang="es-ES" sz="1000" smtClean="0">
              <a:latin typeface="Verdana" pitchFamily="34" charset="0"/>
              <a:cs typeface="Times New Roman" pitchFamily="18" charset="0"/>
            </a:endParaRPr>
          </a:p>
          <a:p>
            <a:pPr eaLnBrk="1" hangingPunct="1"/>
            <a:r>
              <a:rPr lang="es-ES_tradnl" altLang="es-ES" sz="1000" i="1" smtClean="0">
                <a:latin typeface="Verdana" pitchFamily="34" charset="0"/>
                <a:cs typeface="Times New Roman" pitchFamily="18" charset="0"/>
              </a:rPr>
              <a:t> </a:t>
            </a:r>
            <a:endParaRPr lang="es-ES_tradnl" altLang="es-ES" sz="1000" smtClean="0">
              <a:latin typeface="Verdana" pitchFamily="34" charset="0"/>
              <a:cs typeface="Times New Roman" pitchFamily="18" charset="0"/>
            </a:endParaRPr>
          </a:p>
          <a:p>
            <a:pPr algn="just" eaLnBrk="1" hangingPunct="1"/>
            <a:r>
              <a:rPr lang="es-ES_tradnl" altLang="es-ES" sz="1000" i="1" u="sng" smtClean="0">
                <a:solidFill>
                  <a:srgbClr val="800080"/>
                </a:solidFill>
                <a:latin typeface="Verdana" pitchFamily="34" charset="0"/>
                <a:cs typeface="Times New Roman" pitchFamily="18" charset="0"/>
                <a:hlinkClick r:id="" action="ppaction://noaction"/>
              </a:rPr>
              <a:t>[2]</a:t>
            </a:r>
            <a:r>
              <a:rPr lang="es-ES_tradnl" altLang="es-ES" sz="1000" i="1" smtClean="0">
                <a:latin typeface="Verdana" pitchFamily="34" charset="0"/>
                <a:cs typeface="Times New Roman" pitchFamily="18" charset="0"/>
              </a:rPr>
              <a:t>En las últimas enmiendas al Reglamento, adoptadas en noviembre del 2001, no se ha considerado la posibilidad de contemplar la figura del STM; y sigue sin aparecer el acrónimo VHF. Dos variables que hoy en día están muy presentes en la prevención de abordajes  </a:t>
            </a:r>
            <a:endParaRPr lang="es-ES_tradnl" altLang="es-ES" sz="1000" smtClean="0">
              <a:latin typeface="Verdana" pitchFamily="34" charset="0"/>
              <a:cs typeface="Times New Roman" pitchFamily="18" charset="0"/>
            </a:endParaRPr>
          </a:p>
          <a:p>
            <a:pPr eaLnBrk="1" hangingPunct="1"/>
            <a:endParaRPr lang="es-ES" altLang="es-ES" sz="1000" smtClean="0">
              <a:latin typeface="Verdana" pitchFamily="34" charset="0"/>
            </a:endParaRPr>
          </a:p>
        </p:txBody>
      </p:sp>
    </p:spTree>
    <p:extLst>
      <p:ext uri="{BB962C8B-B14F-4D97-AF65-F5344CB8AC3E}">
        <p14:creationId xmlns:p14="http://schemas.microsoft.com/office/powerpoint/2010/main" val="3047964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F1DD368-CC5B-4595-8D89-D6A251703846}" type="slidenum">
              <a:rPr lang="es-ES" altLang="es-ES" smtClean="0"/>
              <a:pPr eaLnBrk="1" hangingPunct="1">
                <a:spcBef>
                  <a:spcPct val="0"/>
                </a:spcBef>
              </a:pPr>
              <a:t>8</a:t>
            </a:fld>
            <a:endParaRPr lang="es-ES" altLang="es-ES" smtClean="0"/>
          </a:p>
        </p:txBody>
      </p:sp>
      <p:sp>
        <p:nvSpPr>
          <p:cNvPr id="161795" name="Rectangle 2"/>
          <p:cNvSpPr>
            <a:spLocks noGrp="1" noRot="1" noChangeAspect="1" noChangeArrowheads="1" noTextEdit="1"/>
          </p:cNvSpPr>
          <p:nvPr>
            <p:ph type="sldImg"/>
          </p:nvPr>
        </p:nvSpPr>
        <p:spPr>
          <a:xfrm>
            <a:off x="147638" y="777875"/>
            <a:ext cx="6502400" cy="3659188"/>
          </a:xfrm>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pPr algn="just" eaLnBrk="1" hangingPunct="1"/>
            <a:r>
              <a:rPr lang="es-ES" altLang="es-ES" sz="1000" b="1" smtClean="0">
                <a:latin typeface="Verdana" pitchFamily="34" charset="0"/>
                <a:cs typeface="Arial" pitchFamily="34" charset="0"/>
              </a:rPr>
              <a:t>1. EL ORIGEN DEL DEBATE</a:t>
            </a:r>
          </a:p>
          <a:p>
            <a:pPr algn="just" eaLnBrk="1" hangingPunct="1"/>
            <a:r>
              <a:rPr lang="es-ES" altLang="es-ES" sz="1000" smtClean="0">
                <a:latin typeface="Verdana" pitchFamily="34" charset="0"/>
                <a:cs typeface="Arial" pitchFamily="34" charset="0"/>
              </a:rPr>
              <a:t> </a:t>
            </a:r>
            <a:endParaRPr lang="es-ES" altLang="es-ES" sz="1000" b="1" smtClean="0">
              <a:latin typeface="Verdana" pitchFamily="34" charset="0"/>
              <a:cs typeface="Arial" pitchFamily="34" charset="0"/>
            </a:endParaRPr>
          </a:p>
          <a:p>
            <a:pPr algn="just" eaLnBrk="1" hangingPunct="1"/>
            <a:r>
              <a:rPr lang="es-ES" altLang="es-ES" sz="1000" smtClean="0">
                <a:latin typeface="Verdana" pitchFamily="34" charset="0"/>
                <a:cs typeface="Arial" pitchFamily="34" charset="0"/>
              </a:rPr>
              <a:t>A lo largo de las dos últimas décadas la comunidad marítima ha sido testigo del proliferar a lo largo de sus puertos y costas de los denominados servicios de tráfico marítimo, en adelante STM. Dentro de las numerosas misiones que a ellos se encomiendan, dos destacan especialmente: el agilizar y optimizar el tráfico portuario dentro de los máximos niveles de seguridad posibles, y la salvaguarda de los intereses del Estado ribereño, previniendo que buques potencialmente peligrosos sean una amenaza para sus costas. En cualquiera de los dos supuestos, la tradicional independencia a la hora de determinar qué rumbo seguir o qué maniobra debe llevar a cabo para evitar un abordaje que ostenta quien está a cargo de la nave, parece ahora verse en cierto grado confinada con la presencia de un tercero, a veces facultado para condicionar o incluso exigir un comportamiento.</a:t>
            </a:r>
            <a:endParaRPr lang="es-ES" altLang="es-ES" sz="1000" b="1" smtClean="0">
              <a:latin typeface="Verdana" pitchFamily="34" charset="0"/>
              <a:cs typeface="Arial" pitchFamily="34"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Desde el origen de la navegación, la facultad de dirección técnica de la navegación siempre ha recaído en la figura del capitán</a:t>
            </a:r>
            <a:r>
              <a:rPr lang="es-ES_tradnl" altLang="es-ES" sz="1000" u="sng" smtClean="0">
                <a:solidFill>
                  <a:srgbClr val="800080"/>
                </a:solidFill>
                <a:latin typeface="Verdana" pitchFamily="34" charset="0"/>
                <a:cs typeface="Arial" pitchFamily="34" charset="0"/>
                <a:hlinkClick r:id="" action="ppaction://noaction"/>
              </a:rPr>
              <a:t>[1]</a:t>
            </a:r>
            <a:r>
              <a:rPr lang="es-ES_tradnl" altLang="es-ES" sz="1000" smtClean="0">
                <a:latin typeface="Verdana" pitchFamily="34" charset="0"/>
                <a:cs typeface="Arial" pitchFamily="34" charset="0"/>
              </a:rPr>
              <a:t>.</a:t>
            </a:r>
            <a:r>
              <a:rPr lang="es-ES_tradnl" altLang="es-ES" sz="1000" i="1" smtClean="0">
                <a:latin typeface="Verdana" pitchFamily="34" charset="0"/>
                <a:cs typeface="Arial" pitchFamily="34" charset="0"/>
              </a:rPr>
              <a:t> </a:t>
            </a:r>
            <a:r>
              <a:rPr lang="es-ES_tradnl" altLang="es-ES" sz="1000" smtClean="0">
                <a:latin typeface="Verdana" pitchFamily="34" charset="0"/>
                <a:cs typeface="Arial" pitchFamily="34" charset="0"/>
              </a:rPr>
              <a:t>Éste está obligado a velar por la seguridad del buque y a prevenir la contaminación del medio marino, decidiendo por si solo y bajo su propia responsabilidad</a:t>
            </a:r>
            <a:r>
              <a:rPr lang="es-ES_tradnl" altLang="es-ES" sz="1000" i="1" smtClean="0">
                <a:latin typeface="Verdana" pitchFamily="34" charset="0"/>
                <a:cs typeface="Arial" pitchFamily="34" charset="0"/>
              </a:rPr>
              <a:t> </a:t>
            </a:r>
            <a:r>
              <a:rPr lang="es-ES_tradnl" altLang="es-ES" sz="1000" smtClean="0">
                <a:latin typeface="Verdana" pitchFamily="34" charset="0"/>
                <a:cs typeface="Arial" pitchFamily="34" charset="0"/>
              </a:rPr>
              <a:t>(GABALDON, RUIZ SOROA, 1999). Ya el Código de Comercio le obliga a dirigir el buque al puerto de destino, solicitar práctico cuando así lo exijan las circunstancias de la navegación, hallarse presente durante las recaladas, tomar el mando en las entradas y salidas de los puertos, canales, ríos, ensenadas y observar todas las reglas para prevenir los abordajes. Posteriormente ha ido sumando una serie de mandatos en forma de reglamentación internacional, la cual actualiza sus deberes en cuanto a la dirección de la nave, en especial el capitulo V del SOLAS, o el Reglamento internacional para prevenir abordajes</a:t>
            </a:r>
            <a:r>
              <a:rPr lang="es-ES_tradnl" altLang="es-ES" sz="1000" u="sng" smtClean="0">
                <a:solidFill>
                  <a:srgbClr val="800080"/>
                </a:solidFill>
                <a:latin typeface="Verdana" pitchFamily="34" charset="0"/>
                <a:cs typeface="Arial" pitchFamily="34" charset="0"/>
                <a:hlinkClick r:id="" action="ppaction://noaction"/>
              </a:rPr>
              <a:t>[2]</a:t>
            </a:r>
            <a:r>
              <a:rPr lang="es-ES_tradnl" altLang="es-ES" sz="1000" smtClean="0">
                <a:latin typeface="Verdana" pitchFamily="34" charset="0"/>
                <a:cs typeface="Arial" pitchFamily="34" charset="0"/>
              </a:rPr>
              <a:t>. Algunos de estos aspectos fueron inicialmente ignorados por el Código de Comercio, como la prevención de la contaminación. De esta forma, ahora el mencionado Capítulo V del SOLAS obliga al capitán a realizar una derrota que tenga en cuenta las medidas de protección del medio marino aplicables.</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Con el avance de las comunicaciones, las funciones comerciales y públicas que durante siglos han ejercido los capitanes se han ido restringiendo poco a poco. Así, es prácticamente inaudito que un capitán contrate un flete o que venda su nave aún encontrándose inmerso dentro de una situación excepcional de innavegabilidad prevista en nuestro Código de Comercio.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A partir de la década de los 60’, una serie de desastres marítimos demostraron que el peligro y la capacidad de sufrir daños no se concentraba en aquéllos que se encontrasen en la nave, sino que sus consecuencias se extendían de forma trágica a las costas próximas. La comunidad internacional se cuestionó si el progreso que facilitaba el transporte de ciertas sustancias contaminantes por vías marítimas, compensaba el riesgo inherente que traía consigo. Surgen entonces instrumentos como el Convenio de intervención en alta mar (CSI), que demuestran la preocupación por parte de los Estrados ribereños ante el peligro potencial, muchas veces desconocido, que supone un buque navegando a la altura de sus costas.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Una de las conclusiones extraídas del análisis de las causas de estos accidentes revelaron las presiones comerciales a las que se ve sometido un capitán. Por ejemplo, en el accidente del TORREY CANYON, P. Rugiati estaba fuertemente presionado para llegar antes de una fecha determinada, por lo que arriesgó su nave ante un paso comprometido con el fin de  no perder tiempo. Con fin de garantizar la independencia de las decisiones del capitán cuando la seguridad del buque se ve comprometida la Regla V/34 del SOLAS establece:</a:t>
            </a:r>
            <a:endParaRPr lang="es-ES_tradnl" altLang="es-ES" sz="1000" smtClean="0">
              <a:latin typeface="Verdana" pitchFamily="34" charset="0"/>
              <a:cs typeface="Times New Roman" pitchFamily="18" charset="0"/>
            </a:endParaRPr>
          </a:p>
          <a:p>
            <a:pPr algn="just" eaLnBrk="1" hangingPunct="1"/>
            <a:r>
              <a:rPr lang="es-ES" altLang="es-ES" sz="1000" smtClean="0">
                <a:solidFill>
                  <a:srgbClr val="0000FF"/>
                </a:solidFill>
                <a:latin typeface="Verdana" pitchFamily="34" charset="0"/>
                <a:cs typeface="Arial" pitchFamily="34" charset="0"/>
              </a:rPr>
              <a:t> </a:t>
            </a:r>
            <a:endParaRPr lang="es-ES" altLang="es-ES" sz="1000" smtClean="0">
              <a:latin typeface="Verdana" pitchFamily="34" charset="0"/>
              <a:cs typeface="Times New Roman" pitchFamily="18" charset="0"/>
            </a:endParaRPr>
          </a:p>
          <a:p>
            <a:pPr algn="ctr" eaLnBrk="1" hangingPunct="1"/>
            <a:r>
              <a:rPr lang="es-ES_tradnl" altLang="es-ES" sz="1000" smtClean="0">
                <a:latin typeface="Verdana" pitchFamily="34" charset="0"/>
                <a:cs typeface="Times New Roman" pitchFamily="18" charset="0"/>
              </a:rPr>
              <a:t>“Ni el propietario, el fletador o la compañía, según se define en la Regla IX/1, que explote el buque, ni cualquier otra persona, impedirá que el capitán del buque adopte o ejecute cualquier decisión que a su juicio sea necesaria para la seguridad de la navegación o la protección del medio marino, ni pondrá obstáculos para que lo haga”</a:t>
            </a:r>
            <a:endParaRPr lang="es-ES_tradnl" altLang="es-ES" sz="1000" smtClean="0">
              <a:solidFill>
                <a:srgbClr val="003300"/>
              </a:solidFill>
              <a:latin typeface="Verdana" pitchFamily="34" charset="0"/>
              <a:cs typeface="Times New Roman" pitchFamily="18" charset="0"/>
            </a:endParaRPr>
          </a:p>
          <a:p>
            <a:pPr algn="ctr" eaLnBrk="1" hangingPunct="1"/>
            <a:r>
              <a:rPr lang="es-ES_tradnl"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Por otra parte, la cada vez mayor preocupación por su entorno, en fase de ignición cuando acontece un siniestro, ha hecho que los Estados ribereños hallan ido adoptando una serie de medidas que limitan la capacidad de decisión del capitán. Luego, mientras por un lado  se pretende disminuir la presión ejercida desde intereses privados, por el otro se incrementa el condicionamiento en busca de la salvaguarda del interés público. Sin duda, de todas las medidas dispuestas, la más controvertida son los servicios de tráfico marítimo, dado que en éstos, la figura de un controlador profesional, muchas veces con experiencia náutica previa, choca directamente con el criterio desde el que hasta ahora decidía totalmente el destino del buque.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Es una evidencia que los STM han sido recibidos por parte de los marinos con cierto grado de desconfianza. En cierta medida es lógico que si desde un STM se emite un mensaje que persiga una acción determinada, el buque recele pues su responsabilidad puede estar comprometida. Además, muchas veces ni desde el buque ni desde el STM se tienen claras las posiciones en las que se encuentran. El barco recibe un mensaje que proviene de un servicio público y aunque se trate exclusivamente de una recomendación, puede pensar que la autoridad espera de él un comportamiento, que de no producirse puede ser motivo de una sanción.  Entre otras incertidumbres</a:t>
            </a:r>
            <a:r>
              <a:rPr lang="es-ES" altLang="es-ES" sz="1000" smtClean="0">
                <a:solidFill>
                  <a:srgbClr val="000000"/>
                </a:solidFill>
                <a:latin typeface="Verdana" pitchFamily="34" charset="0"/>
                <a:cs typeface="Arial" pitchFamily="34" charset="0"/>
              </a:rPr>
              <a:t>, e</a:t>
            </a:r>
            <a:r>
              <a:rPr lang="es-ES" altLang="es-ES" sz="1000" smtClean="0">
                <a:latin typeface="Verdana" pitchFamily="34" charset="0"/>
                <a:cs typeface="Arial" pitchFamily="34" charset="0"/>
              </a:rPr>
              <a:t>l Convenio internacional de responsabilidad civil nacida de daños debidos a contaminación por hidrocarburos (CLC) establece que en caso de siniestro, no podrá imputarse responsabilidad alguna al propietario del buque tanque si se prueba que los daños por contaminación fueron causados por la negligencia de la autoridad responsable en el mantenimiento de luces u otras ayudas a la navegación. El profesor canadiense Edgar Gold hace tiempo que planteó el dilema sobre si los STM son en esencia una ayuda a la navegación tal y como se interpreta en el CLC.</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En las siguientes páginas se tratará de sentar las bases en busca del entendimiento buque/STM, partiendo de la inevitable comparación con el control de tráfico aéreo, para posteriormente abordar las limitaciones del sistema, tanto normativas como técnicas. Establecido el marco de análisis se presentan una serie de propuestas que a juicio del autor traeirían consigo unas importantes mejoras operacionales.</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eaLnBrk="1" hangingPunct="1"/>
            <a:r>
              <a:rPr lang="es-ES" altLang="es-ES" sz="1000" smtClean="0">
                <a:latin typeface="Verdana" pitchFamily="34" charset="0"/>
              </a:rPr>
              <a:t/>
            </a:r>
            <a:br>
              <a:rPr lang="es-ES" altLang="es-ES" sz="1000" smtClean="0">
                <a:latin typeface="Verdana" pitchFamily="34" charset="0"/>
              </a:rPr>
            </a:br>
            <a:r>
              <a:rPr lang="es-ES_tradnl" altLang="es-ES" sz="1000" u="sng" smtClean="0">
                <a:solidFill>
                  <a:srgbClr val="800080"/>
                </a:solidFill>
                <a:latin typeface="Verdana" pitchFamily="34" charset="0"/>
                <a:cs typeface="Times New Roman" pitchFamily="18" charset="0"/>
                <a:hlinkClick r:id="" action="ppaction://noaction"/>
              </a:rPr>
              <a:t>[1]</a:t>
            </a:r>
            <a:r>
              <a:rPr lang="es-ES_tradnl" altLang="es-ES" sz="1000" smtClean="0">
                <a:latin typeface="Verdana" pitchFamily="34" charset="0"/>
                <a:cs typeface="Times New Roman" pitchFamily="18" charset="0"/>
              </a:rPr>
              <a:t> </a:t>
            </a:r>
            <a:r>
              <a:rPr lang="es-ES_tradnl" altLang="es-ES" sz="1000" i="1" smtClean="0">
                <a:latin typeface="Verdana" pitchFamily="34" charset="0"/>
                <a:cs typeface="Times New Roman" pitchFamily="18" charset="0"/>
              </a:rPr>
              <a:t>D</a:t>
            </a:r>
            <a:r>
              <a:rPr lang="es-ES_tradnl" altLang="es-ES" sz="1000" i="1" smtClean="0">
                <a:latin typeface="Verdana" pitchFamily="34" charset="0"/>
                <a:cs typeface="Arial" pitchFamily="34" charset="0"/>
              </a:rPr>
              <a:t>el latín caput, capitis “cabeza”</a:t>
            </a:r>
            <a:endParaRPr lang="es-ES_tradnl" altLang="es-ES" sz="1000" smtClean="0">
              <a:latin typeface="Verdana" pitchFamily="34" charset="0"/>
              <a:cs typeface="Times New Roman" pitchFamily="18" charset="0"/>
            </a:endParaRPr>
          </a:p>
          <a:p>
            <a:pPr eaLnBrk="1" hangingPunct="1"/>
            <a:r>
              <a:rPr lang="es-ES_tradnl" altLang="es-ES" sz="1000" i="1" smtClean="0">
                <a:latin typeface="Verdana" pitchFamily="34" charset="0"/>
                <a:cs typeface="Times New Roman" pitchFamily="18" charset="0"/>
              </a:rPr>
              <a:t> </a:t>
            </a:r>
            <a:endParaRPr lang="es-ES_tradnl" altLang="es-ES" sz="1000" smtClean="0">
              <a:latin typeface="Verdana" pitchFamily="34" charset="0"/>
              <a:cs typeface="Times New Roman" pitchFamily="18" charset="0"/>
            </a:endParaRPr>
          </a:p>
          <a:p>
            <a:pPr algn="just" eaLnBrk="1" hangingPunct="1"/>
            <a:r>
              <a:rPr lang="es-ES_tradnl" altLang="es-ES" sz="1000" i="1" u="sng" smtClean="0">
                <a:solidFill>
                  <a:srgbClr val="800080"/>
                </a:solidFill>
                <a:latin typeface="Verdana" pitchFamily="34" charset="0"/>
                <a:cs typeface="Times New Roman" pitchFamily="18" charset="0"/>
                <a:hlinkClick r:id="" action="ppaction://noaction"/>
              </a:rPr>
              <a:t>[2]</a:t>
            </a:r>
            <a:r>
              <a:rPr lang="es-ES_tradnl" altLang="es-ES" sz="1000" i="1" smtClean="0">
                <a:latin typeface="Verdana" pitchFamily="34" charset="0"/>
                <a:cs typeface="Times New Roman" pitchFamily="18" charset="0"/>
              </a:rPr>
              <a:t>En las últimas enmiendas al Reglamento, adoptadas en noviembre del 2001, no se ha considerado la posibilidad de contemplar la figura del STM; y sigue sin aparecer el acrónimo VHF. Dos variables que hoy en día están muy presentes en la prevención de abordajes  </a:t>
            </a:r>
            <a:endParaRPr lang="es-ES_tradnl" altLang="es-ES" sz="1000" smtClean="0">
              <a:latin typeface="Verdana" pitchFamily="34" charset="0"/>
              <a:cs typeface="Times New Roman" pitchFamily="18" charset="0"/>
            </a:endParaRPr>
          </a:p>
          <a:p>
            <a:pPr eaLnBrk="1" hangingPunct="1"/>
            <a:endParaRPr lang="es-ES" altLang="es-ES" sz="1000" smtClean="0">
              <a:latin typeface="Verdana" pitchFamily="34" charset="0"/>
            </a:endParaRPr>
          </a:p>
        </p:txBody>
      </p:sp>
    </p:spTree>
    <p:extLst>
      <p:ext uri="{BB962C8B-B14F-4D97-AF65-F5344CB8AC3E}">
        <p14:creationId xmlns:p14="http://schemas.microsoft.com/office/powerpoint/2010/main" val="3843633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F1DD368-CC5B-4595-8D89-D6A251703846}" type="slidenum">
              <a:rPr lang="es-ES" altLang="es-ES" smtClean="0"/>
              <a:pPr eaLnBrk="1" hangingPunct="1">
                <a:spcBef>
                  <a:spcPct val="0"/>
                </a:spcBef>
              </a:pPr>
              <a:t>9</a:t>
            </a:fld>
            <a:endParaRPr lang="es-ES" altLang="es-ES" smtClean="0"/>
          </a:p>
        </p:txBody>
      </p:sp>
      <p:sp>
        <p:nvSpPr>
          <p:cNvPr id="161795" name="Rectangle 2"/>
          <p:cNvSpPr>
            <a:spLocks noGrp="1" noRot="1" noChangeAspect="1" noChangeArrowheads="1" noTextEdit="1"/>
          </p:cNvSpPr>
          <p:nvPr>
            <p:ph type="sldImg"/>
          </p:nvPr>
        </p:nvSpPr>
        <p:spPr>
          <a:xfrm>
            <a:off x="147638" y="777875"/>
            <a:ext cx="6502400" cy="3659188"/>
          </a:xfrm>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pPr algn="just" eaLnBrk="1" hangingPunct="1"/>
            <a:r>
              <a:rPr lang="es-ES" altLang="es-ES" sz="1000" b="1" smtClean="0">
                <a:latin typeface="Verdana" pitchFamily="34" charset="0"/>
                <a:cs typeface="Arial" pitchFamily="34" charset="0"/>
              </a:rPr>
              <a:t>1. EL ORIGEN DEL DEBATE</a:t>
            </a:r>
          </a:p>
          <a:p>
            <a:pPr algn="just" eaLnBrk="1" hangingPunct="1"/>
            <a:r>
              <a:rPr lang="es-ES" altLang="es-ES" sz="1000" smtClean="0">
                <a:latin typeface="Verdana" pitchFamily="34" charset="0"/>
                <a:cs typeface="Arial" pitchFamily="34" charset="0"/>
              </a:rPr>
              <a:t> </a:t>
            </a:r>
            <a:endParaRPr lang="es-ES" altLang="es-ES" sz="1000" b="1" smtClean="0">
              <a:latin typeface="Verdana" pitchFamily="34" charset="0"/>
              <a:cs typeface="Arial" pitchFamily="34" charset="0"/>
            </a:endParaRPr>
          </a:p>
          <a:p>
            <a:pPr algn="just" eaLnBrk="1" hangingPunct="1"/>
            <a:r>
              <a:rPr lang="es-ES" altLang="es-ES" sz="1000" smtClean="0">
                <a:latin typeface="Verdana" pitchFamily="34" charset="0"/>
                <a:cs typeface="Arial" pitchFamily="34" charset="0"/>
              </a:rPr>
              <a:t>A lo largo de las dos últimas décadas la comunidad marítima ha sido testigo del proliferar a lo largo de sus puertos y costas de los denominados servicios de tráfico marítimo, en adelante STM. Dentro de las numerosas misiones que a ellos se encomiendan, dos destacan especialmente: el agilizar y optimizar el tráfico portuario dentro de los máximos niveles de seguridad posibles, y la salvaguarda de los intereses del Estado ribereño, previniendo que buques potencialmente peligrosos sean una amenaza para sus costas. En cualquiera de los dos supuestos, la tradicional independencia a la hora de determinar qué rumbo seguir o qué maniobra debe llevar a cabo para evitar un abordaje que ostenta quien está a cargo de la nave, parece ahora verse en cierto grado confinada con la presencia de un tercero, a veces facultado para condicionar o incluso exigir un comportamiento.</a:t>
            </a:r>
            <a:endParaRPr lang="es-ES" altLang="es-ES" sz="1000" b="1" smtClean="0">
              <a:latin typeface="Verdana" pitchFamily="34" charset="0"/>
              <a:cs typeface="Arial" pitchFamily="34"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Desde el origen de la navegación, la facultad de dirección técnica de la navegación siempre ha recaído en la figura del capitán</a:t>
            </a:r>
            <a:r>
              <a:rPr lang="es-ES_tradnl" altLang="es-ES" sz="1000" u="sng" smtClean="0">
                <a:solidFill>
                  <a:srgbClr val="800080"/>
                </a:solidFill>
                <a:latin typeface="Verdana" pitchFamily="34" charset="0"/>
                <a:cs typeface="Arial" pitchFamily="34" charset="0"/>
                <a:hlinkClick r:id="" action="ppaction://noaction"/>
              </a:rPr>
              <a:t>[1]</a:t>
            </a:r>
            <a:r>
              <a:rPr lang="es-ES_tradnl" altLang="es-ES" sz="1000" smtClean="0">
                <a:latin typeface="Verdana" pitchFamily="34" charset="0"/>
                <a:cs typeface="Arial" pitchFamily="34" charset="0"/>
              </a:rPr>
              <a:t>.</a:t>
            </a:r>
            <a:r>
              <a:rPr lang="es-ES_tradnl" altLang="es-ES" sz="1000" i="1" smtClean="0">
                <a:latin typeface="Verdana" pitchFamily="34" charset="0"/>
                <a:cs typeface="Arial" pitchFamily="34" charset="0"/>
              </a:rPr>
              <a:t> </a:t>
            </a:r>
            <a:r>
              <a:rPr lang="es-ES_tradnl" altLang="es-ES" sz="1000" smtClean="0">
                <a:latin typeface="Verdana" pitchFamily="34" charset="0"/>
                <a:cs typeface="Arial" pitchFamily="34" charset="0"/>
              </a:rPr>
              <a:t>Éste está obligado a velar por la seguridad del buque y a prevenir la contaminación del medio marino, decidiendo por si solo y bajo su propia responsabilidad</a:t>
            </a:r>
            <a:r>
              <a:rPr lang="es-ES_tradnl" altLang="es-ES" sz="1000" i="1" smtClean="0">
                <a:latin typeface="Verdana" pitchFamily="34" charset="0"/>
                <a:cs typeface="Arial" pitchFamily="34" charset="0"/>
              </a:rPr>
              <a:t> </a:t>
            </a:r>
            <a:r>
              <a:rPr lang="es-ES_tradnl" altLang="es-ES" sz="1000" smtClean="0">
                <a:latin typeface="Verdana" pitchFamily="34" charset="0"/>
                <a:cs typeface="Arial" pitchFamily="34" charset="0"/>
              </a:rPr>
              <a:t>(GABALDON, RUIZ SOROA, 1999). Ya el Código de Comercio le obliga a dirigir el buque al puerto de destino, solicitar práctico cuando así lo exijan las circunstancias de la navegación, hallarse presente durante las recaladas, tomar el mando en las entradas y salidas de los puertos, canales, ríos, ensenadas y observar todas las reglas para prevenir los abordajes. Posteriormente ha ido sumando una serie de mandatos en forma de reglamentación internacional, la cual actualiza sus deberes en cuanto a la dirección de la nave, en especial el capitulo V del SOLAS, o el Reglamento internacional para prevenir abordajes</a:t>
            </a:r>
            <a:r>
              <a:rPr lang="es-ES_tradnl" altLang="es-ES" sz="1000" u="sng" smtClean="0">
                <a:solidFill>
                  <a:srgbClr val="800080"/>
                </a:solidFill>
                <a:latin typeface="Verdana" pitchFamily="34" charset="0"/>
                <a:cs typeface="Arial" pitchFamily="34" charset="0"/>
                <a:hlinkClick r:id="" action="ppaction://noaction"/>
              </a:rPr>
              <a:t>[2]</a:t>
            </a:r>
            <a:r>
              <a:rPr lang="es-ES_tradnl" altLang="es-ES" sz="1000" smtClean="0">
                <a:latin typeface="Verdana" pitchFamily="34" charset="0"/>
                <a:cs typeface="Arial" pitchFamily="34" charset="0"/>
              </a:rPr>
              <a:t>. Algunos de estos aspectos fueron inicialmente ignorados por el Código de Comercio, como la prevención de la contaminación. De esta forma, ahora el mencionado Capítulo V del SOLAS obliga al capitán a realizar una derrota que tenga en cuenta las medidas de protección del medio marino aplicables.</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Con el avance de las comunicaciones, las funciones comerciales y públicas que durante siglos han ejercido los capitanes se han ido restringiendo poco a poco. Así, es prácticamente inaudito que un capitán contrate un flete o que venda su nave aún encontrándose inmerso dentro de una situación excepcional de innavegabilidad prevista en nuestro Código de Comercio.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A partir de la década de los 60’, una serie de desastres marítimos demostraron que el peligro y la capacidad de sufrir daños no se concentraba en aquéllos que se encontrasen en la nave, sino que sus consecuencias se extendían de forma trágica a las costas próximas. La comunidad internacional se cuestionó si el progreso que facilitaba el transporte de ciertas sustancias contaminantes por vías marítimas, compensaba el riesgo inherente que traía consigo. Surgen entonces instrumentos como el Convenio de intervención en alta mar (CSI), que demuestran la preocupación por parte de los Estrados ribereños ante el peligro potencial, muchas veces desconocido, que supone un buque navegando a la altura de sus costas.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Una de las conclusiones extraídas del análisis de las causas de estos accidentes revelaron las presiones comerciales a las que se ve sometido un capitán. Por ejemplo, en el accidente del TORREY CANYON, P. Rugiati estaba fuertemente presionado para llegar antes de una fecha determinada, por lo que arriesgó su nave ante un paso comprometido con el fin de  no perder tiempo. Con fin de garantizar la independencia de las decisiones del capitán cuando la seguridad del buque se ve comprometida la Regla V/34 del SOLAS establece:</a:t>
            </a:r>
            <a:endParaRPr lang="es-ES_tradnl" altLang="es-ES" sz="1000" smtClean="0">
              <a:latin typeface="Verdana" pitchFamily="34" charset="0"/>
              <a:cs typeface="Times New Roman" pitchFamily="18" charset="0"/>
            </a:endParaRPr>
          </a:p>
          <a:p>
            <a:pPr algn="just" eaLnBrk="1" hangingPunct="1"/>
            <a:r>
              <a:rPr lang="es-ES" altLang="es-ES" sz="1000" smtClean="0">
                <a:solidFill>
                  <a:srgbClr val="0000FF"/>
                </a:solidFill>
                <a:latin typeface="Verdana" pitchFamily="34" charset="0"/>
                <a:cs typeface="Arial" pitchFamily="34" charset="0"/>
              </a:rPr>
              <a:t> </a:t>
            </a:r>
            <a:endParaRPr lang="es-ES" altLang="es-ES" sz="1000" smtClean="0">
              <a:latin typeface="Verdana" pitchFamily="34" charset="0"/>
              <a:cs typeface="Times New Roman" pitchFamily="18" charset="0"/>
            </a:endParaRPr>
          </a:p>
          <a:p>
            <a:pPr algn="ctr" eaLnBrk="1" hangingPunct="1"/>
            <a:r>
              <a:rPr lang="es-ES_tradnl" altLang="es-ES" sz="1000" smtClean="0">
                <a:latin typeface="Verdana" pitchFamily="34" charset="0"/>
                <a:cs typeface="Times New Roman" pitchFamily="18" charset="0"/>
              </a:rPr>
              <a:t>“Ni el propietario, el fletador o la compañía, según se define en la Regla IX/1, que explote el buque, ni cualquier otra persona, impedirá que el capitán del buque adopte o ejecute cualquier decisión que a su juicio sea necesaria para la seguridad de la navegación o la protección del medio marino, ni pondrá obstáculos para que lo haga”</a:t>
            </a:r>
            <a:endParaRPr lang="es-ES_tradnl" altLang="es-ES" sz="1000" smtClean="0">
              <a:solidFill>
                <a:srgbClr val="003300"/>
              </a:solidFill>
              <a:latin typeface="Verdana" pitchFamily="34" charset="0"/>
              <a:cs typeface="Times New Roman" pitchFamily="18" charset="0"/>
            </a:endParaRPr>
          </a:p>
          <a:p>
            <a:pPr algn="ctr" eaLnBrk="1" hangingPunct="1"/>
            <a:r>
              <a:rPr lang="es-ES_tradnl"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Por otra parte, la cada vez mayor preocupación por su entorno, en fase de ignición cuando acontece un siniestro, ha hecho que los Estados ribereños hallan ido adoptando una serie de medidas que limitan la capacidad de decisión del capitán. Luego, mientras por un lado  se pretende disminuir la presión ejercida desde intereses privados, por el otro se incrementa el condicionamiento en busca de la salvaguarda del interés público. Sin duda, de todas las medidas dispuestas, la más controvertida son los servicios de tráfico marítimo, dado que en éstos, la figura de un controlador profesional, muchas veces con experiencia náutica previa, choca directamente con el criterio desde el que hasta ahora decidía totalmente el destino del buque.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Es una evidencia que los STM han sido recibidos por parte de los marinos con cierto grado de desconfianza. En cierta medida es lógico que si desde un STM se emite un mensaje que persiga una acción determinada, el buque recele pues su responsabilidad puede estar comprometida. Además, muchas veces ni desde el buque ni desde el STM se tienen claras las posiciones en las que se encuentran. El barco recibe un mensaje que proviene de un servicio público y aunque se trate exclusivamente de una recomendación, puede pensar que la autoridad espera de él un comportamiento, que de no producirse puede ser motivo de una sanción.  Entre otras incertidumbres</a:t>
            </a:r>
            <a:r>
              <a:rPr lang="es-ES" altLang="es-ES" sz="1000" smtClean="0">
                <a:solidFill>
                  <a:srgbClr val="000000"/>
                </a:solidFill>
                <a:latin typeface="Verdana" pitchFamily="34" charset="0"/>
                <a:cs typeface="Arial" pitchFamily="34" charset="0"/>
              </a:rPr>
              <a:t>, e</a:t>
            </a:r>
            <a:r>
              <a:rPr lang="es-ES" altLang="es-ES" sz="1000" smtClean="0">
                <a:latin typeface="Verdana" pitchFamily="34" charset="0"/>
                <a:cs typeface="Arial" pitchFamily="34" charset="0"/>
              </a:rPr>
              <a:t>l Convenio internacional de responsabilidad civil nacida de daños debidos a contaminación por hidrocarburos (CLC) establece que en caso de siniestro, no podrá imputarse responsabilidad alguna al propietario del buque tanque si se prueba que los daños por contaminación fueron causados por la negligencia de la autoridad responsable en el mantenimiento de luces u otras ayudas a la navegación. El profesor canadiense Edgar Gold hace tiempo que planteó el dilema sobre si los STM son en esencia una ayuda a la navegación tal y como se interpreta en el CLC.</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En las siguientes páginas se tratará de sentar las bases en busca del entendimiento buque/STM, partiendo de la inevitable comparación con el control de tráfico aéreo, para posteriormente abordar las limitaciones del sistema, tanto normativas como técnicas. Establecido el marco de análisis se presentan una serie de propuestas que a juicio del autor traeirían consigo unas importantes mejoras operacionales.</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eaLnBrk="1" hangingPunct="1"/>
            <a:r>
              <a:rPr lang="es-ES" altLang="es-ES" sz="1000" smtClean="0">
                <a:latin typeface="Verdana" pitchFamily="34" charset="0"/>
              </a:rPr>
              <a:t/>
            </a:r>
            <a:br>
              <a:rPr lang="es-ES" altLang="es-ES" sz="1000" smtClean="0">
                <a:latin typeface="Verdana" pitchFamily="34" charset="0"/>
              </a:rPr>
            </a:br>
            <a:r>
              <a:rPr lang="es-ES_tradnl" altLang="es-ES" sz="1000" u="sng" smtClean="0">
                <a:solidFill>
                  <a:srgbClr val="800080"/>
                </a:solidFill>
                <a:latin typeface="Verdana" pitchFamily="34" charset="0"/>
                <a:cs typeface="Times New Roman" pitchFamily="18" charset="0"/>
                <a:hlinkClick r:id="" action="ppaction://noaction"/>
              </a:rPr>
              <a:t>[1]</a:t>
            </a:r>
            <a:r>
              <a:rPr lang="es-ES_tradnl" altLang="es-ES" sz="1000" smtClean="0">
                <a:latin typeface="Verdana" pitchFamily="34" charset="0"/>
                <a:cs typeface="Times New Roman" pitchFamily="18" charset="0"/>
              </a:rPr>
              <a:t> </a:t>
            </a:r>
            <a:r>
              <a:rPr lang="es-ES_tradnl" altLang="es-ES" sz="1000" i="1" smtClean="0">
                <a:latin typeface="Verdana" pitchFamily="34" charset="0"/>
                <a:cs typeface="Times New Roman" pitchFamily="18" charset="0"/>
              </a:rPr>
              <a:t>D</a:t>
            </a:r>
            <a:r>
              <a:rPr lang="es-ES_tradnl" altLang="es-ES" sz="1000" i="1" smtClean="0">
                <a:latin typeface="Verdana" pitchFamily="34" charset="0"/>
                <a:cs typeface="Arial" pitchFamily="34" charset="0"/>
              </a:rPr>
              <a:t>el latín caput, capitis “cabeza”</a:t>
            </a:r>
            <a:endParaRPr lang="es-ES_tradnl" altLang="es-ES" sz="1000" smtClean="0">
              <a:latin typeface="Verdana" pitchFamily="34" charset="0"/>
              <a:cs typeface="Times New Roman" pitchFamily="18" charset="0"/>
            </a:endParaRPr>
          </a:p>
          <a:p>
            <a:pPr eaLnBrk="1" hangingPunct="1"/>
            <a:r>
              <a:rPr lang="es-ES_tradnl" altLang="es-ES" sz="1000" i="1" smtClean="0">
                <a:latin typeface="Verdana" pitchFamily="34" charset="0"/>
                <a:cs typeface="Times New Roman" pitchFamily="18" charset="0"/>
              </a:rPr>
              <a:t> </a:t>
            </a:r>
            <a:endParaRPr lang="es-ES_tradnl" altLang="es-ES" sz="1000" smtClean="0">
              <a:latin typeface="Verdana" pitchFamily="34" charset="0"/>
              <a:cs typeface="Times New Roman" pitchFamily="18" charset="0"/>
            </a:endParaRPr>
          </a:p>
          <a:p>
            <a:pPr algn="just" eaLnBrk="1" hangingPunct="1"/>
            <a:r>
              <a:rPr lang="es-ES_tradnl" altLang="es-ES" sz="1000" i="1" u="sng" smtClean="0">
                <a:solidFill>
                  <a:srgbClr val="800080"/>
                </a:solidFill>
                <a:latin typeface="Verdana" pitchFamily="34" charset="0"/>
                <a:cs typeface="Times New Roman" pitchFamily="18" charset="0"/>
                <a:hlinkClick r:id="" action="ppaction://noaction"/>
              </a:rPr>
              <a:t>[2]</a:t>
            </a:r>
            <a:r>
              <a:rPr lang="es-ES_tradnl" altLang="es-ES" sz="1000" i="1" smtClean="0">
                <a:latin typeface="Verdana" pitchFamily="34" charset="0"/>
                <a:cs typeface="Times New Roman" pitchFamily="18" charset="0"/>
              </a:rPr>
              <a:t>En las últimas enmiendas al Reglamento, adoptadas en noviembre del 2001, no se ha considerado la posibilidad de contemplar la figura del STM; y sigue sin aparecer el acrónimo VHF. Dos variables que hoy en día están muy presentes en la prevención de abordajes  </a:t>
            </a:r>
            <a:endParaRPr lang="es-ES_tradnl" altLang="es-ES" sz="1000" smtClean="0">
              <a:latin typeface="Verdana" pitchFamily="34" charset="0"/>
              <a:cs typeface="Times New Roman" pitchFamily="18" charset="0"/>
            </a:endParaRPr>
          </a:p>
          <a:p>
            <a:pPr eaLnBrk="1" hangingPunct="1"/>
            <a:endParaRPr lang="es-ES" altLang="es-ES" sz="1000" smtClean="0">
              <a:latin typeface="Verdana" pitchFamily="34" charset="0"/>
            </a:endParaRPr>
          </a:p>
        </p:txBody>
      </p:sp>
    </p:spTree>
    <p:extLst>
      <p:ext uri="{BB962C8B-B14F-4D97-AF65-F5344CB8AC3E}">
        <p14:creationId xmlns:p14="http://schemas.microsoft.com/office/powerpoint/2010/main" val="4183547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F1DD368-CC5B-4595-8D89-D6A251703846}" type="slidenum">
              <a:rPr lang="es-ES" altLang="es-ES" smtClean="0"/>
              <a:pPr eaLnBrk="1" hangingPunct="1">
                <a:spcBef>
                  <a:spcPct val="0"/>
                </a:spcBef>
              </a:pPr>
              <a:t>10</a:t>
            </a:fld>
            <a:endParaRPr lang="es-ES" altLang="es-ES" smtClean="0"/>
          </a:p>
        </p:txBody>
      </p:sp>
      <p:sp>
        <p:nvSpPr>
          <p:cNvPr id="161795" name="Rectangle 2"/>
          <p:cNvSpPr>
            <a:spLocks noGrp="1" noRot="1" noChangeAspect="1" noChangeArrowheads="1" noTextEdit="1"/>
          </p:cNvSpPr>
          <p:nvPr>
            <p:ph type="sldImg"/>
          </p:nvPr>
        </p:nvSpPr>
        <p:spPr>
          <a:xfrm>
            <a:off x="147638" y="777875"/>
            <a:ext cx="6502400" cy="3659188"/>
          </a:xfrm>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pPr algn="just" eaLnBrk="1" hangingPunct="1"/>
            <a:r>
              <a:rPr lang="es-ES" altLang="es-ES" sz="1000" b="1" smtClean="0">
                <a:latin typeface="Verdana" pitchFamily="34" charset="0"/>
                <a:cs typeface="Arial" pitchFamily="34" charset="0"/>
              </a:rPr>
              <a:t>1. EL ORIGEN DEL DEBATE</a:t>
            </a:r>
          </a:p>
          <a:p>
            <a:pPr algn="just" eaLnBrk="1" hangingPunct="1"/>
            <a:r>
              <a:rPr lang="es-ES" altLang="es-ES" sz="1000" smtClean="0">
                <a:latin typeface="Verdana" pitchFamily="34" charset="0"/>
                <a:cs typeface="Arial" pitchFamily="34" charset="0"/>
              </a:rPr>
              <a:t> </a:t>
            </a:r>
            <a:endParaRPr lang="es-ES" altLang="es-ES" sz="1000" b="1" smtClean="0">
              <a:latin typeface="Verdana" pitchFamily="34" charset="0"/>
              <a:cs typeface="Arial" pitchFamily="34" charset="0"/>
            </a:endParaRPr>
          </a:p>
          <a:p>
            <a:pPr algn="just" eaLnBrk="1" hangingPunct="1"/>
            <a:r>
              <a:rPr lang="es-ES" altLang="es-ES" sz="1000" smtClean="0">
                <a:latin typeface="Verdana" pitchFamily="34" charset="0"/>
                <a:cs typeface="Arial" pitchFamily="34" charset="0"/>
              </a:rPr>
              <a:t>A lo largo de las dos últimas décadas la comunidad marítima ha sido testigo del proliferar a lo largo de sus puertos y costas de los denominados servicios de tráfico marítimo, en adelante STM. Dentro de las numerosas misiones que a ellos se encomiendan, dos destacan especialmente: el agilizar y optimizar el tráfico portuario dentro de los máximos niveles de seguridad posibles, y la salvaguarda de los intereses del Estado ribereño, previniendo que buques potencialmente peligrosos sean una amenaza para sus costas. En cualquiera de los dos supuestos, la tradicional independencia a la hora de determinar qué rumbo seguir o qué maniobra debe llevar a cabo para evitar un abordaje que ostenta quien está a cargo de la nave, parece ahora verse en cierto grado confinada con la presencia de un tercero, a veces facultado para condicionar o incluso exigir un comportamiento.</a:t>
            </a:r>
            <a:endParaRPr lang="es-ES" altLang="es-ES" sz="1000" b="1" smtClean="0">
              <a:latin typeface="Verdana" pitchFamily="34" charset="0"/>
              <a:cs typeface="Arial" pitchFamily="34"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Desde el origen de la navegación, la facultad de dirección técnica de la navegación siempre ha recaído en la figura del capitán</a:t>
            </a:r>
            <a:r>
              <a:rPr lang="es-ES_tradnl" altLang="es-ES" sz="1000" u="sng" smtClean="0">
                <a:solidFill>
                  <a:srgbClr val="800080"/>
                </a:solidFill>
                <a:latin typeface="Verdana" pitchFamily="34" charset="0"/>
                <a:cs typeface="Arial" pitchFamily="34" charset="0"/>
                <a:hlinkClick r:id="" action="ppaction://noaction"/>
              </a:rPr>
              <a:t>[1]</a:t>
            </a:r>
            <a:r>
              <a:rPr lang="es-ES_tradnl" altLang="es-ES" sz="1000" smtClean="0">
                <a:latin typeface="Verdana" pitchFamily="34" charset="0"/>
                <a:cs typeface="Arial" pitchFamily="34" charset="0"/>
              </a:rPr>
              <a:t>.</a:t>
            </a:r>
            <a:r>
              <a:rPr lang="es-ES_tradnl" altLang="es-ES" sz="1000" i="1" smtClean="0">
                <a:latin typeface="Verdana" pitchFamily="34" charset="0"/>
                <a:cs typeface="Arial" pitchFamily="34" charset="0"/>
              </a:rPr>
              <a:t> </a:t>
            </a:r>
            <a:r>
              <a:rPr lang="es-ES_tradnl" altLang="es-ES" sz="1000" smtClean="0">
                <a:latin typeface="Verdana" pitchFamily="34" charset="0"/>
                <a:cs typeface="Arial" pitchFamily="34" charset="0"/>
              </a:rPr>
              <a:t>Éste está obligado a velar por la seguridad del buque y a prevenir la contaminación del medio marino, decidiendo por si solo y bajo su propia responsabilidad</a:t>
            </a:r>
            <a:r>
              <a:rPr lang="es-ES_tradnl" altLang="es-ES" sz="1000" i="1" smtClean="0">
                <a:latin typeface="Verdana" pitchFamily="34" charset="0"/>
                <a:cs typeface="Arial" pitchFamily="34" charset="0"/>
              </a:rPr>
              <a:t> </a:t>
            </a:r>
            <a:r>
              <a:rPr lang="es-ES_tradnl" altLang="es-ES" sz="1000" smtClean="0">
                <a:latin typeface="Verdana" pitchFamily="34" charset="0"/>
                <a:cs typeface="Arial" pitchFamily="34" charset="0"/>
              </a:rPr>
              <a:t>(GABALDON, RUIZ SOROA, 1999). Ya el Código de Comercio le obliga a dirigir el buque al puerto de destino, solicitar práctico cuando así lo exijan las circunstancias de la navegación, hallarse presente durante las recaladas, tomar el mando en las entradas y salidas de los puertos, canales, ríos, ensenadas y observar todas las reglas para prevenir los abordajes. Posteriormente ha ido sumando una serie de mandatos en forma de reglamentación internacional, la cual actualiza sus deberes en cuanto a la dirección de la nave, en especial el capitulo V del SOLAS, o el Reglamento internacional para prevenir abordajes</a:t>
            </a:r>
            <a:r>
              <a:rPr lang="es-ES_tradnl" altLang="es-ES" sz="1000" u="sng" smtClean="0">
                <a:solidFill>
                  <a:srgbClr val="800080"/>
                </a:solidFill>
                <a:latin typeface="Verdana" pitchFamily="34" charset="0"/>
                <a:cs typeface="Arial" pitchFamily="34" charset="0"/>
                <a:hlinkClick r:id="" action="ppaction://noaction"/>
              </a:rPr>
              <a:t>[2]</a:t>
            </a:r>
            <a:r>
              <a:rPr lang="es-ES_tradnl" altLang="es-ES" sz="1000" smtClean="0">
                <a:latin typeface="Verdana" pitchFamily="34" charset="0"/>
                <a:cs typeface="Arial" pitchFamily="34" charset="0"/>
              </a:rPr>
              <a:t>. Algunos de estos aspectos fueron inicialmente ignorados por el Código de Comercio, como la prevención de la contaminación. De esta forma, ahora el mencionado Capítulo V del SOLAS obliga al capitán a realizar una derrota que tenga en cuenta las medidas de protección del medio marino aplicables.</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Con el avance de las comunicaciones, las funciones comerciales y públicas que durante siglos han ejercido los capitanes se han ido restringiendo poco a poco. Así, es prácticamente inaudito que un capitán contrate un flete o que venda su nave aún encontrándose inmerso dentro de una situación excepcional de innavegabilidad prevista en nuestro Código de Comercio.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A partir de la década de los 60’, una serie de desastres marítimos demostraron que el peligro y la capacidad de sufrir daños no se concentraba en aquéllos que se encontrasen en la nave, sino que sus consecuencias se extendían de forma trágica a las costas próximas. La comunidad internacional se cuestionó si el progreso que facilitaba el transporte de ciertas sustancias contaminantes por vías marítimas, compensaba el riesgo inherente que traía consigo. Surgen entonces instrumentos como el Convenio de intervención en alta mar (CSI), que demuestran la preocupación por parte de los Estrados ribereños ante el peligro potencial, muchas veces desconocido, que supone un buque navegando a la altura de sus costas.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Una de las conclusiones extraídas del análisis de las causas de estos accidentes revelaron las presiones comerciales a las que se ve sometido un capitán. Por ejemplo, en el accidente del TORREY CANYON, P. Rugiati estaba fuertemente presionado para llegar antes de una fecha determinada, por lo que arriesgó su nave ante un paso comprometido con el fin de  no perder tiempo. Con fin de garantizar la independencia de las decisiones del capitán cuando la seguridad del buque se ve comprometida la Regla V/34 del SOLAS establece:</a:t>
            </a:r>
            <a:endParaRPr lang="es-ES_tradnl" altLang="es-ES" sz="1000" smtClean="0">
              <a:latin typeface="Verdana" pitchFamily="34" charset="0"/>
              <a:cs typeface="Times New Roman" pitchFamily="18" charset="0"/>
            </a:endParaRPr>
          </a:p>
          <a:p>
            <a:pPr algn="just" eaLnBrk="1" hangingPunct="1"/>
            <a:r>
              <a:rPr lang="es-ES" altLang="es-ES" sz="1000" smtClean="0">
                <a:solidFill>
                  <a:srgbClr val="0000FF"/>
                </a:solidFill>
                <a:latin typeface="Verdana" pitchFamily="34" charset="0"/>
                <a:cs typeface="Arial" pitchFamily="34" charset="0"/>
              </a:rPr>
              <a:t> </a:t>
            </a:r>
            <a:endParaRPr lang="es-ES" altLang="es-ES" sz="1000" smtClean="0">
              <a:latin typeface="Verdana" pitchFamily="34" charset="0"/>
              <a:cs typeface="Times New Roman" pitchFamily="18" charset="0"/>
            </a:endParaRPr>
          </a:p>
          <a:p>
            <a:pPr algn="ctr" eaLnBrk="1" hangingPunct="1"/>
            <a:r>
              <a:rPr lang="es-ES_tradnl" altLang="es-ES" sz="1000" smtClean="0">
                <a:latin typeface="Verdana" pitchFamily="34" charset="0"/>
                <a:cs typeface="Times New Roman" pitchFamily="18" charset="0"/>
              </a:rPr>
              <a:t>“Ni el propietario, el fletador o la compañía, según se define en la Regla IX/1, que explote el buque, ni cualquier otra persona, impedirá que el capitán del buque adopte o ejecute cualquier decisión que a su juicio sea necesaria para la seguridad de la navegación o la protección del medio marino, ni pondrá obstáculos para que lo haga”</a:t>
            </a:r>
            <a:endParaRPr lang="es-ES_tradnl" altLang="es-ES" sz="1000" smtClean="0">
              <a:solidFill>
                <a:srgbClr val="003300"/>
              </a:solidFill>
              <a:latin typeface="Verdana" pitchFamily="34" charset="0"/>
              <a:cs typeface="Times New Roman" pitchFamily="18" charset="0"/>
            </a:endParaRPr>
          </a:p>
          <a:p>
            <a:pPr algn="ctr" eaLnBrk="1" hangingPunct="1"/>
            <a:r>
              <a:rPr lang="es-ES_tradnl"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Por otra parte, la cada vez mayor preocupación por su entorno, en fase de ignición cuando acontece un siniestro, ha hecho que los Estados ribereños hallan ido adoptando una serie de medidas que limitan la capacidad de decisión del capitán. Luego, mientras por un lado  se pretende disminuir la presión ejercida desde intereses privados, por el otro se incrementa el condicionamiento en busca de la salvaguarda del interés público. Sin duda, de todas las medidas dispuestas, la más controvertida son los servicios de tráfico marítimo, dado que en éstos, la figura de un controlador profesional, muchas veces con experiencia náutica previa, choca directamente con el criterio desde el que hasta ahora decidía totalmente el destino del buque.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Es una evidencia que los STM han sido recibidos por parte de los marinos con cierto grado de desconfianza. En cierta medida es lógico que si desde un STM se emite un mensaje que persiga una acción determinada, el buque recele pues su responsabilidad puede estar comprometida. Además, muchas veces ni desde el buque ni desde el STM se tienen claras las posiciones en las que se encuentran. El barco recibe un mensaje que proviene de un servicio público y aunque se trate exclusivamente de una recomendación, puede pensar que la autoridad espera de él un comportamiento, que de no producirse puede ser motivo de una sanción.  Entre otras incertidumbres</a:t>
            </a:r>
            <a:r>
              <a:rPr lang="es-ES" altLang="es-ES" sz="1000" smtClean="0">
                <a:solidFill>
                  <a:srgbClr val="000000"/>
                </a:solidFill>
                <a:latin typeface="Verdana" pitchFamily="34" charset="0"/>
                <a:cs typeface="Arial" pitchFamily="34" charset="0"/>
              </a:rPr>
              <a:t>, e</a:t>
            </a:r>
            <a:r>
              <a:rPr lang="es-ES" altLang="es-ES" sz="1000" smtClean="0">
                <a:latin typeface="Verdana" pitchFamily="34" charset="0"/>
                <a:cs typeface="Arial" pitchFamily="34" charset="0"/>
              </a:rPr>
              <a:t>l Convenio internacional de responsabilidad civil nacida de daños debidos a contaminación por hidrocarburos (CLC) establece que en caso de siniestro, no podrá imputarse responsabilidad alguna al propietario del buque tanque si se prueba que los daños por contaminación fueron causados por la negligencia de la autoridad responsable en el mantenimiento de luces u otras ayudas a la navegación. El profesor canadiense Edgar Gold hace tiempo que planteó el dilema sobre si los STM son en esencia una ayuda a la navegación tal y como se interpreta en el CLC.</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En las siguientes páginas se tratará de sentar las bases en busca del entendimiento buque/STM, partiendo de la inevitable comparación con el control de tráfico aéreo, para posteriormente abordar las limitaciones del sistema, tanto normativas como técnicas. Establecido el marco de análisis se presentan una serie de propuestas que a juicio del autor traeirían consigo unas importantes mejoras operacionales.</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eaLnBrk="1" hangingPunct="1"/>
            <a:r>
              <a:rPr lang="es-ES" altLang="es-ES" sz="1000" smtClean="0">
                <a:latin typeface="Verdana" pitchFamily="34" charset="0"/>
              </a:rPr>
              <a:t/>
            </a:r>
            <a:br>
              <a:rPr lang="es-ES" altLang="es-ES" sz="1000" smtClean="0">
                <a:latin typeface="Verdana" pitchFamily="34" charset="0"/>
              </a:rPr>
            </a:br>
            <a:r>
              <a:rPr lang="es-ES_tradnl" altLang="es-ES" sz="1000" u="sng" smtClean="0">
                <a:solidFill>
                  <a:srgbClr val="800080"/>
                </a:solidFill>
                <a:latin typeface="Verdana" pitchFamily="34" charset="0"/>
                <a:cs typeface="Times New Roman" pitchFamily="18" charset="0"/>
                <a:hlinkClick r:id="" action="ppaction://noaction"/>
              </a:rPr>
              <a:t>[1]</a:t>
            </a:r>
            <a:r>
              <a:rPr lang="es-ES_tradnl" altLang="es-ES" sz="1000" smtClean="0">
                <a:latin typeface="Verdana" pitchFamily="34" charset="0"/>
                <a:cs typeface="Times New Roman" pitchFamily="18" charset="0"/>
              </a:rPr>
              <a:t> </a:t>
            </a:r>
            <a:r>
              <a:rPr lang="es-ES_tradnl" altLang="es-ES" sz="1000" i="1" smtClean="0">
                <a:latin typeface="Verdana" pitchFamily="34" charset="0"/>
                <a:cs typeface="Times New Roman" pitchFamily="18" charset="0"/>
              </a:rPr>
              <a:t>D</a:t>
            </a:r>
            <a:r>
              <a:rPr lang="es-ES_tradnl" altLang="es-ES" sz="1000" i="1" smtClean="0">
                <a:latin typeface="Verdana" pitchFamily="34" charset="0"/>
                <a:cs typeface="Arial" pitchFamily="34" charset="0"/>
              </a:rPr>
              <a:t>el latín caput, capitis “cabeza”</a:t>
            </a:r>
            <a:endParaRPr lang="es-ES_tradnl" altLang="es-ES" sz="1000" smtClean="0">
              <a:latin typeface="Verdana" pitchFamily="34" charset="0"/>
              <a:cs typeface="Times New Roman" pitchFamily="18" charset="0"/>
            </a:endParaRPr>
          </a:p>
          <a:p>
            <a:pPr eaLnBrk="1" hangingPunct="1"/>
            <a:r>
              <a:rPr lang="es-ES_tradnl" altLang="es-ES" sz="1000" i="1" smtClean="0">
                <a:latin typeface="Verdana" pitchFamily="34" charset="0"/>
                <a:cs typeface="Times New Roman" pitchFamily="18" charset="0"/>
              </a:rPr>
              <a:t> </a:t>
            </a:r>
            <a:endParaRPr lang="es-ES_tradnl" altLang="es-ES" sz="1000" smtClean="0">
              <a:latin typeface="Verdana" pitchFamily="34" charset="0"/>
              <a:cs typeface="Times New Roman" pitchFamily="18" charset="0"/>
            </a:endParaRPr>
          </a:p>
          <a:p>
            <a:pPr algn="just" eaLnBrk="1" hangingPunct="1"/>
            <a:r>
              <a:rPr lang="es-ES_tradnl" altLang="es-ES" sz="1000" i="1" u="sng" smtClean="0">
                <a:solidFill>
                  <a:srgbClr val="800080"/>
                </a:solidFill>
                <a:latin typeface="Verdana" pitchFamily="34" charset="0"/>
                <a:cs typeface="Times New Roman" pitchFamily="18" charset="0"/>
                <a:hlinkClick r:id="" action="ppaction://noaction"/>
              </a:rPr>
              <a:t>[2]</a:t>
            </a:r>
            <a:r>
              <a:rPr lang="es-ES_tradnl" altLang="es-ES" sz="1000" i="1" smtClean="0">
                <a:latin typeface="Verdana" pitchFamily="34" charset="0"/>
                <a:cs typeface="Times New Roman" pitchFamily="18" charset="0"/>
              </a:rPr>
              <a:t>En las últimas enmiendas al Reglamento, adoptadas en noviembre del 2001, no se ha considerado la posibilidad de contemplar la figura del STM; y sigue sin aparecer el acrónimo VHF. Dos variables que hoy en día están muy presentes en la prevención de abordajes  </a:t>
            </a:r>
            <a:endParaRPr lang="es-ES_tradnl" altLang="es-ES" sz="1000" smtClean="0">
              <a:latin typeface="Verdana" pitchFamily="34" charset="0"/>
              <a:cs typeface="Times New Roman" pitchFamily="18" charset="0"/>
            </a:endParaRPr>
          </a:p>
          <a:p>
            <a:pPr eaLnBrk="1" hangingPunct="1"/>
            <a:endParaRPr lang="es-ES" altLang="es-ES" sz="1000" smtClean="0">
              <a:latin typeface="Verdana" pitchFamily="34" charset="0"/>
            </a:endParaRPr>
          </a:p>
        </p:txBody>
      </p:sp>
    </p:spTree>
    <p:extLst>
      <p:ext uri="{BB962C8B-B14F-4D97-AF65-F5344CB8AC3E}">
        <p14:creationId xmlns:p14="http://schemas.microsoft.com/office/powerpoint/2010/main" val="507681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F1DD368-CC5B-4595-8D89-D6A251703846}" type="slidenum">
              <a:rPr lang="es-ES" altLang="es-ES" smtClean="0"/>
              <a:pPr eaLnBrk="1" hangingPunct="1">
                <a:spcBef>
                  <a:spcPct val="0"/>
                </a:spcBef>
              </a:pPr>
              <a:t>11</a:t>
            </a:fld>
            <a:endParaRPr lang="es-ES" altLang="es-ES" smtClean="0"/>
          </a:p>
        </p:txBody>
      </p:sp>
      <p:sp>
        <p:nvSpPr>
          <p:cNvPr id="161795" name="Rectangle 2"/>
          <p:cNvSpPr>
            <a:spLocks noGrp="1" noRot="1" noChangeAspect="1" noChangeArrowheads="1" noTextEdit="1"/>
          </p:cNvSpPr>
          <p:nvPr>
            <p:ph type="sldImg"/>
          </p:nvPr>
        </p:nvSpPr>
        <p:spPr>
          <a:xfrm>
            <a:off x="147638" y="777875"/>
            <a:ext cx="6502400" cy="3659188"/>
          </a:xfrm>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pPr algn="just" eaLnBrk="1" hangingPunct="1"/>
            <a:r>
              <a:rPr lang="es-ES" altLang="es-ES" sz="1000" b="1" smtClean="0">
                <a:latin typeface="Verdana" pitchFamily="34" charset="0"/>
                <a:cs typeface="Arial" pitchFamily="34" charset="0"/>
              </a:rPr>
              <a:t>1. EL ORIGEN DEL DEBATE</a:t>
            </a:r>
          </a:p>
          <a:p>
            <a:pPr algn="just" eaLnBrk="1" hangingPunct="1"/>
            <a:r>
              <a:rPr lang="es-ES" altLang="es-ES" sz="1000" smtClean="0">
                <a:latin typeface="Verdana" pitchFamily="34" charset="0"/>
                <a:cs typeface="Arial" pitchFamily="34" charset="0"/>
              </a:rPr>
              <a:t> </a:t>
            </a:r>
            <a:endParaRPr lang="es-ES" altLang="es-ES" sz="1000" b="1" smtClean="0">
              <a:latin typeface="Verdana" pitchFamily="34" charset="0"/>
              <a:cs typeface="Arial" pitchFamily="34" charset="0"/>
            </a:endParaRPr>
          </a:p>
          <a:p>
            <a:pPr algn="just" eaLnBrk="1" hangingPunct="1"/>
            <a:r>
              <a:rPr lang="es-ES" altLang="es-ES" sz="1000" smtClean="0">
                <a:latin typeface="Verdana" pitchFamily="34" charset="0"/>
                <a:cs typeface="Arial" pitchFamily="34" charset="0"/>
              </a:rPr>
              <a:t>A lo largo de las dos últimas décadas la comunidad marítima ha sido testigo del proliferar a lo largo de sus puertos y costas de los denominados servicios de tráfico marítimo, en adelante STM. Dentro de las numerosas misiones que a ellos se encomiendan, dos destacan especialmente: el agilizar y optimizar el tráfico portuario dentro de los máximos niveles de seguridad posibles, y la salvaguarda de los intereses del Estado ribereño, previniendo que buques potencialmente peligrosos sean una amenaza para sus costas. En cualquiera de los dos supuestos, la tradicional independencia a la hora de determinar qué rumbo seguir o qué maniobra debe llevar a cabo para evitar un abordaje que ostenta quien está a cargo de la nave, parece ahora verse en cierto grado confinada con la presencia de un tercero, a veces facultado para condicionar o incluso exigir un comportamiento.</a:t>
            </a:r>
            <a:endParaRPr lang="es-ES" altLang="es-ES" sz="1000" b="1" smtClean="0">
              <a:latin typeface="Verdana" pitchFamily="34" charset="0"/>
              <a:cs typeface="Arial" pitchFamily="34"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Desde el origen de la navegación, la facultad de dirección técnica de la navegación siempre ha recaído en la figura del capitán</a:t>
            </a:r>
            <a:r>
              <a:rPr lang="es-ES_tradnl" altLang="es-ES" sz="1000" u="sng" smtClean="0">
                <a:solidFill>
                  <a:srgbClr val="800080"/>
                </a:solidFill>
                <a:latin typeface="Verdana" pitchFamily="34" charset="0"/>
                <a:cs typeface="Arial" pitchFamily="34" charset="0"/>
                <a:hlinkClick r:id="" action="ppaction://noaction"/>
              </a:rPr>
              <a:t>[1]</a:t>
            </a:r>
            <a:r>
              <a:rPr lang="es-ES_tradnl" altLang="es-ES" sz="1000" smtClean="0">
                <a:latin typeface="Verdana" pitchFamily="34" charset="0"/>
                <a:cs typeface="Arial" pitchFamily="34" charset="0"/>
              </a:rPr>
              <a:t>.</a:t>
            </a:r>
            <a:r>
              <a:rPr lang="es-ES_tradnl" altLang="es-ES" sz="1000" i="1" smtClean="0">
                <a:latin typeface="Verdana" pitchFamily="34" charset="0"/>
                <a:cs typeface="Arial" pitchFamily="34" charset="0"/>
              </a:rPr>
              <a:t> </a:t>
            </a:r>
            <a:r>
              <a:rPr lang="es-ES_tradnl" altLang="es-ES" sz="1000" smtClean="0">
                <a:latin typeface="Verdana" pitchFamily="34" charset="0"/>
                <a:cs typeface="Arial" pitchFamily="34" charset="0"/>
              </a:rPr>
              <a:t>Éste está obligado a velar por la seguridad del buque y a prevenir la contaminación del medio marino, decidiendo por si solo y bajo su propia responsabilidad</a:t>
            </a:r>
            <a:r>
              <a:rPr lang="es-ES_tradnl" altLang="es-ES" sz="1000" i="1" smtClean="0">
                <a:latin typeface="Verdana" pitchFamily="34" charset="0"/>
                <a:cs typeface="Arial" pitchFamily="34" charset="0"/>
              </a:rPr>
              <a:t> </a:t>
            </a:r>
            <a:r>
              <a:rPr lang="es-ES_tradnl" altLang="es-ES" sz="1000" smtClean="0">
                <a:latin typeface="Verdana" pitchFamily="34" charset="0"/>
                <a:cs typeface="Arial" pitchFamily="34" charset="0"/>
              </a:rPr>
              <a:t>(GABALDON, RUIZ SOROA, 1999). Ya el Código de Comercio le obliga a dirigir el buque al puerto de destino, solicitar práctico cuando así lo exijan las circunstancias de la navegación, hallarse presente durante las recaladas, tomar el mando en las entradas y salidas de los puertos, canales, ríos, ensenadas y observar todas las reglas para prevenir los abordajes. Posteriormente ha ido sumando una serie de mandatos en forma de reglamentación internacional, la cual actualiza sus deberes en cuanto a la dirección de la nave, en especial el capitulo V del SOLAS, o el Reglamento internacional para prevenir abordajes</a:t>
            </a:r>
            <a:r>
              <a:rPr lang="es-ES_tradnl" altLang="es-ES" sz="1000" u="sng" smtClean="0">
                <a:solidFill>
                  <a:srgbClr val="800080"/>
                </a:solidFill>
                <a:latin typeface="Verdana" pitchFamily="34" charset="0"/>
                <a:cs typeface="Arial" pitchFamily="34" charset="0"/>
                <a:hlinkClick r:id="" action="ppaction://noaction"/>
              </a:rPr>
              <a:t>[2]</a:t>
            </a:r>
            <a:r>
              <a:rPr lang="es-ES_tradnl" altLang="es-ES" sz="1000" smtClean="0">
                <a:latin typeface="Verdana" pitchFamily="34" charset="0"/>
                <a:cs typeface="Arial" pitchFamily="34" charset="0"/>
              </a:rPr>
              <a:t>. Algunos de estos aspectos fueron inicialmente ignorados por el Código de Comercio, como la prevención de la contaminación. De esta forma, ahora el mencionado Capítulo V del SOLAS obliga al capitán a realizar una derrota que tenga en cuenta las medidas de protección del medio marino aplicables.</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Con el avance de las comunicaciones, las funciones comerciales y públicas que durante siglos han ejercido los capitanes se han ido restringiendo poco a poco. Así, es prácticamente inaudito que un capitán contrate un flete o que venda su nave aún encontrándose inmerso dentro de una situación excepcional de innavegabilidad prevista en nuestro Código de Comercio.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A partir de la década de los 60’, una serie de desastres marítimos demostraron que el peligro y la capacidad de sufrir daños no se concentraba en aquéllos que se encontrasen en la nave, sino que sus consecuencias se extendían de forma trágica a las costas próximas. La comunidad internacional se cuestionó si el progreso que facilitaba el transporte de ciertas sustancias contaminantes por vías marítimas, compensaba el riesgo inherente que traía consigo. Surgen entonces instrumentos como el Convenio de intervención en alta mar (CSI), que demuestran la preocupación por parte de los Estrados ribereños ante el peligro potencial, muchas veces desconocido, que supone un buque navegando a la altura de sus costas.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 </a:t>
            </a:r>
            <a:endParaRPr lang="es-ES_tradnl" altLang="es-ES" sz="1000" smtClean="0">
              <a:latin typeface="Verdana" pitchFamily="34" charset="0"/>
              <a:cs typeface="Times New Roman" pitchFamily="18" charset="0"/>
            </a:endParaRPr>
          </a:p>
          <a:p>
            <a:pPr algn="just" eaLnBrk="1" hangingPunct="1"/>
            <a:r>
              <a:rPr lang="es-ES_tradnl" altLang="es-ES" sz="1000" smtClean="0">
                <a:latin typeface="Verdana" pitchFamily="34" charset="0"/>
                <a:cs typeface="Arial" pitchFamily="34" charset="0"/>
              </a:rPr>
              <a:t>Una de las conclusiones extraídas del análisis de las causas de estos accidentes revelaron las presiones comerciales a las que se ve sometido un capitán. Por ejemplo, en el accidente del TORREY CANYON, P. Rugiati estaba fuertemente presionado para llegar antes de una fecha determinada, por lo que arriesgó su nave ante un paso comprometido con el fin de  no perder tiempo. Con fin de garantizar la independencia de las decisiones del capitán cuando la seguridad del buque se ve comprometida la Regla V/34 del SOLAS establece:</a:t>
            </a:r>
            <a:endParaRPr lang="es-ES_tradnl" altLang="es-ES" sz="1000" smtClean="0">
              <a:latin typeface="Verdana" pitchFamily="34" charset="0"/>
              <a:cs typeface="Times New Roman" pitchFamily="18" charset="0"/>
            </a:endParaRPr>
          </a:p>
          <a:p>
            <a:pPr algn="just" eaLnBrk="1" hangingPunct="1"/>
            <a:r>
              <a:rPr lang="es-ES" altLang="es-ES" sz="1000" smtClean="0">
                <a:solidFill>
                  <a:srgbClr val="0000FF"/>
                </a:solidFill>
                <a:latin typeface="Verdana" pitchFamily="34" charset="0"/>
                <a:cs typeface="Arial" pitchFamily="34" charset="0"/>
              </a:rPr>
              <a:t> </a:t>
            </a:r>
            <a:endParaRPr lang="es-ES" altLang="es-ES" sz="1000" smtClean="0">
              <a:latin typeface="Verdana" pitchFamily="34" charset="0"/>
              <a:cs typeface="Times New Roman" pitchFamily="18" charset="0"/>
            </a:endParaRPr>
          </a:p>
          <a:p>
            <a:pPr algn="ctr" eaLnBrk="1" hangingPunct="1"/>
            <a:r>
              <a:rPr lang="es-ES_tradnl" altLang="es-ES" sz="1000" smtClean="0">
                <a:latin typeface="Verdana" pitchFamily="34" charset="0"/>
                <a:cs typeface="Times New Roman" pitchFamily="18" charset="0"/>
              </a:rPr>
              <a:t>“Ni el propietario, el fletador o la compañía, según se define en la Regla IX/1, que explote el buque, ni cualquier otra persona, impedirá que el capitán del buque adopte o ejecute cualquier decisión que a su juicio sea necesaria para la seguridad de la navegación o la protección del medio marino, ni pondrá obstáculos para que lo haga”</a:t>
            </a:r>
            <a:endParaRPr lang="es-ES_tradnl" altLang="es-ES" sz="1000" smtClean="0">
              <a:solidFill>
                <a:srgbClr val="003300"/>
              </a:solidFill>
              <a:latin typeface="Verdana" pitchFamily="34" charset="0"/>
              <a:cs typeface="Times New Roman" pitchFamily="18" charset="0"/>
            </a:endParaRPr>
          </a:p>
          <a:p>
            <a:pPr algn="ctr" eaLnBrk="1" hangingPunct="1"/>
            <a:r>
              <a:rPr lang="es-ES_tradnl"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Por otra parte, la cada vez mayor preocupación por su entorno, en fase de ignición cuando acontece un siniestro, ha hecho que los Estados ribereños hallan ido adoptando una serie de medidas que limitan la capacidad de decisión del capitán. Luego, mientras por un lado  se pretende disminuir la presión ejercida desde intereses privados, por el otro se incrementa el condicionamiento en busca de la salvaguarda del interés público. Sin duda, de todas las medidas dispuestas, la más controvertida son los servicios de tráfico marítimo, dado que en éstos, la figura de un controlador profesional, muchas veces con experiencia náutica previa, choca directamente con el criterio desde el que hasta ahora decidía totalmente el destino del buque.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Es una evidencia que los STM han sido recibidos por parte de los marinos con cierto grado de desconfianza. En cierta medida es lógico que si desde un STM se emite un mensaje que persiga una acción determinada, el buque recele pues su responsabilidad puede estar comprometida. Además, muchas veces ni desde el buque ni desde el STM se tienen claras las posiciones en las que se encuentran. El barco recibe un mensaje que proviene de un servicio público y aunque se trate exclusivamente de una recomendación, puede pensar que la autoridad espera de él un comportamiento, que de no producirse puede ser motivo de una sanción.  Entre otras incertidumbres</a:t>
            </a:r>
            <a:r>
              <a:rPr lang="es-ES" altLang="es-ES" sz="1000" smtClean="0">
                <a:solidFill>
                  <a:srgbClr val="000000"/>
                </a:solidFill>
                <a:latin typeface="Verdana" pitchFamily="34" charset="0"/>
                <a:cs typeface="Arial" pitchFamily="34" charset="0"/>
              </a:rPr>
              <a:t>, e</a:t>
            </a:r>
            <a:r>
              <a:rPr lang="es-ES" altLang="es-ES" sz="1000" smtClean="0">
                <a:latin typeface="Verdana" pitchFamily="34" charset="0"/>
                <a:cs typeface="Arial" pitchFamily="34" charset="0"/>
              </a:rPr>
              <a:t>l Convenio internacional de responsabilidad civil nacida de daños debidos a contaminación por hidrocarburos (CLC) establece que en caso de siniestro, no podrá imputarse responsabilidad alguna al propietario del buque tanque si se prueba que los daños por contaminación fueron causados por la negligencia de la autoridad responsable en el mantenimiento de luces u otras ayudas a la navegación. El profesor canadiense Edgar Gold hace tiempo que planteó el dilema sobre si los STM son en esencia una ayuda a la navegación tal y como se interpreta en el CLC.</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En las siguientes páginas se tratará de sentar las bases en busca del entendimiento buque/STM, partiendo de la inevitable comparación con el control de tráfico aéreo, para posteriormente abordar las limitaciones del sistema, tanto normativas como técnicas. Establecido el marco de análisis se presentan una serie de propuestas que a juicio del autor traeirían consigo unas importantes mejoras operacionales.</a:t>
            </a:r>
            <a:endParaRPr lang="es-ES" altLang="es-ES" sz="1000" smtClean="0">
              <a:latin typeface="Verdana" pitchFamily="34" charset="0"/>
              <a:cs typeface="Times New Roman" pitchFamily="18" charset="0"/>
            </a:endParaRPr>
          </a:p>
          <a:p>
            <a:pPr algn="just" eaLnBrk="1" hangingPunct="1"/>
            <a:r>
              <a:rPr lang="es-ES" altLang="es-ES" sz="1000" smtClean="0">
                <a:latin typeface="Verdana" pitchFamily="34" charset="0"/>
                <a:cs typeface="Arial" pitchFamily="34" charset="0"/>
              </a:rPr>
              <a:t> </a:t>
            </a:r>
            <a:endParaRPr lang="es-ES" altLang="es-ES" sz="1000" smtClean="0">
              <a:latin typeface="Verdana" pitchFamily="34" charset="0"/>
              <a:cs typeface="Times New Roman" pitchFamily="18" charset="0"/>
            </a:endParaRPr>
          </a:p>
          <a:p>
            <a:pPr eaLnBrk="1" hangingPunct="1"/>
            <a:r>
              <a:rPr lang="es-ES" altLang="es-ES" sz="1000" smtClean="0">
                <a:latin typeface="Verdana" pitchFamily="34" charset="0"/>
              </a:rPr>
              <a:t/>
            </a:r>
            <a:br>
              <a:rPr lang="es-ES" altLang="es-ES" sz="1000" smtClean="0">
                <a:latin typeface="Verdana" pitchFamily="34" charset="0"/>
              </a:rPr>
            </a:br>
            <a:r>
              <a:rPr lang="es-ES_tradnl" altLang="es-ES" sz="1000" u="sng" smtClean="0">
                <a:solidFill>
                  <a:srgbClr val="800080"/>
                </a:solidFill>
                <a:latin typeface="Verdana" pitchFamily="34" charset="0"/>
                <a:cs typeface="Times New Roman" pitchFamily="18" charset="0"/>
                <a:hlinkClick r:id="" action="ppaction://noaction"/>
              </a:rPr>
              <a:t>[1]</a:t>
            </a:r>
            <a:r>
              <a:rPr lang="es-ES_tradnl" altLang="es-ES" sz="1000" smtClean="0">
                <a:latin typeface="Verdana" pitchFamily="34" charset="0"/>
                <a:cs typeface="Times New Roman" pitchFamily="18" charset="0"/>
              </a:rPr>
              <a:t> </a:t>
            </a:r>
            <a:r>
              <a:rPr lang="es-ES_tradnl" altLang="es-ES" sz="1000" i="1" smtClean="0">
                <a:latin typeface="Verdana" pitchFamily="34" charset="0"/>
                <a:cs typeface="Times New Roman" pitchFamily="18" charset="0"/>
              </a:rPr>
              <a:t>D</a:t>
            </a:r>
            <a:r>
              <a:rPr lang="es-ES_tradnl" altLang="es-ES" sz="1000" i="1" smtClean="0">
                <a:latin typeface="Verdana" pitchFamily="34" charset="0"/>
                <a:cs typeface="Arial" pitchFamily="34" charset="0"/>
              </a:rPr>
              <a:t>el latín caput, capitis “cabeza”</a:t>
            </a:r>
            <a:endParaRPr lang="es-ES_tradnl" altLang="es-ES" sz="1000" smtClean="0">
              <a:latin typeface="Verdana" pitchFamily="34" charset="0"/>
              <a:cs typeface="Times New Roman" pitchFamily="18" charset="0"/>
            </a:endParaRPr>
          </a:p>
          <a:p>
            <a:pPr eaLnBrk="1" hangingPunct="1"/>
            <a:r>
              <a:rPr lang="es-ES_tradnl" altLang="es-ES" sz="1000" i="1" smtClean="0">
                <a:latin typeface="Verdana" pitchFamily="34" charset="0"/>
                <a:cs typeface="Times New Roman" pitchFamily="18" charset="0"/>
              </a:rPr>
              <a:t> </a:t>
            </a:r>
            <a:endParaRPr lang="es-ES_tradnl" altLang="es-ES" sz="1000" smtClean="0">
              <a:latin typeface="Verdana" pitchFamily="34" charset="0"/>
              <a:cs typeface="Times New Roman" pitchFamily="18" charset="0"/>
            </a:endParaRPr>
          </a:p>
          <a:p>
            <a:pPr algn="just" eaLnBrk="1" hangingPunct="1"/>
            <a:r>
              <a:rPr lang="es-ES_tradnl" altLang="es-ES" sz="1000" i="1" u="sng" smtClean="0">
                <a:solidFill>
                  <a:srgbClr val="800080"/>
                </a:solidFill>
                <a:latin typeface="Verdana" pitchFamily="34" charset="0"/>
                <a:cs typeface="Times New Roman" pitchFamily="18" charset="0"/>
                <a:hlinkClick r:id="" action="ppaction://noaction"/>
              </a:rPr>
              <a:t>[2]</a:t>
            </a:r>
            <a:r>
              <a:rPr lang="es-ES_tradnl" altLang="es-ES" sz="1000" i="1" smtClean="0">
                <a:latin typeface="Verdana" pitchFamily="34" charset="0"/>
                <a:cs typeface="Times New Roman" pitchFamily="18" charset="0"/>
              </a:rPr>
              <a:t>En las últimas enmiendas al Reglamento, adoptadas en noviembre del 2001, no se ha considerado la posibilidad de contemplar la figura del STM; y sigue sin aparecer el acrónimo VHF. Dos variables que hoy en día están muy presentes en la prevención de abordajes  </a:t>
            </a:r>
            <a:endParaRPr lang="es-ES_tradnl" altLang="es-ES" sz="1000" smtClean="0">
              <a:latin typeface="Verdana" pitchFamily="34" charset="0"/>
              <a:cs typeface="Times New Roman" pitchFamily="18" charset="0"/>
            </a:endParaRPr>
          </a:p>
          <a:p>
            <a:pPr eaLnBrk="1" hangingPunct="1"/>
            <a:endParaRPr lang="es-ES" altLang="es-ES" sz="1000" smtClean="0">
              <a:latin typeface="Verdana" pitchFamily="34" charset="0"/>
            </a:endParaRPr>
          </a:p>
        </p:txBody>
      </p:sp>
    </p:spTree>
    <p:extLst>
      <p:ext uri="{BB962C8B-B14F-4D97-AF65-F5344CB8AC3E}">
        <p14:creationId xmlns:p14="http://schemas.microsoft.com/office/powerpoint/2010/main" val="697154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TextBox 7"/>
          <p:cNvSpPr txBox="1"/>
          <p:nvPr/>
        </p:nvSpPr>
        <p:spPr>
          <a:xfrm>
            <a:off x="2438400" y="3159125"/>
            <a:ext cx="609600" cy="1035050"/>
          </a:xfrm>
          <a:prstGeom prst="rect">
            <a:avLst/>
          </a:prstGeom>
          <a:noFill/>
        </p:spPr>
        <p:txBody>
          <a:bodyPr lIns="0" tIns="9144" rIns="0" bIns="9144" anchor="ctr">
            <a:spAutoFit/>
          </a:bodyPr>
          <a:lstStyle/>
          <a:p>
            <a:pPr>
              <a:defRPr/>
            </a:pPr>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1036320" y="1219200"/>
            <a:ext cx="10058400" cy="2152650"/>
          </a:xfrm>
        </p:spPr>
        <p:txBody>
          <a:bodyPr/>
          <a:lstStyle>
            <a:lvl1pPr>
              <a:defRPr sz="6000">
                <a:solidFill>
                  <a:schemeClr val="tx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844800" y="3375491"/>
            <a:ext cx="82296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5" name="Date Placeholder 14"/>
          <p:cNvSpPr>
            <a:spLocks noGrp="1"/>
          </p:cNvSpPr>
          <p:nvPr>
            <p:ph type="dt" sz="half" idx="10"/>
          </p:nvPr>
        </p:nvSpPr>
        <p:spPr/>
        <p:txBody>
          <a:bodyPr/>
          <a:lstStyle>
            <a:lvl1pPr>
              <a:defRPr/>
            </a:lvl1pPr>
          </a:lstStyle>
          <a:p>
            <a:pPr>
              <a:defRPr/>
            </a:pPr>
            <a:endParaRPr lang="es-ES"/>
          </a:p>
        </p:txBody>
      </p:sp>
      <p:sp>
        <p:nvSpPr>
          <p:cNvPr id="6" name="Slide Number Placeholder 15"/>
          <p:cNvSpPr>
            <a:spLocks noGrp="1"/>
          </p:cNvSpPr>
          <p:nvPr>
            <p:ph type="sldNum" sz="quarter" idx="11"/>
          </p:nvPr>
        </p:nvSpPr>
        <p:spPr/>
        <p:txBody>
          <a:bodyPr/>
          <a:lstStyle>
            <a:lvl1pPr>
              <a:defRPr/>
            </a:lvl1pPr>
          </a:lstStyle>
          <a:p>
            <a:pPr>
              <a:defRPr/>
            </a:pPr>
            <a:fld id="{2F8AB721-9E81-4312-A285-7BB83AEBF94A}" type="slidenum">
              <a:rPr lang="es-ES"/>
              <a:pPr>
                <a:defRPr/>
              </a:pPr>
              <a:t>‹#›</a:t>
            </a:fld>
            <a:endParaRPr lang="es-ES"/>
          </a:p>
        </p:txBody>
      </p:sp>
      <p:sp>
        <p:nvSpPr>
          <p:cNvPr id="7" name="Footer Placeholder 16"/>
          <p:cNvSpPr>
            <a:spLocks noGrp="1"/>
          </p:cNvSpPr>
          <p:nvPr>
            <p:ph type="ftr" sz="quarter" idx="12"/>
          </p:nvPr>
        </p:nvSpPr>
        <p:spPr/>
        <p:txBody>
          <a:bodyPr/>
          <a:lstStyle>
            <a:lvl1pPr>
              <a:defRPr/>
            </a:lvl1pPr>
          </a:lstStyle>
          <a:p>
            <a:pPr>
              <a:defRPr/>
            </a:pPr>
            <a:endParaRPr lang="es-ES"/>
          </a:p>
        </p:txBody>
      </p:sp>
    </p:spTree>
    <p:extLst>
      <p:ext uri="{BB962C8B-B14F-4D97-AF65-F5344CB8AC3E}">
        <p14:creationId xmlns:p14="http://schemas.microsoft.com/office/powerpoint/2010/main" val="2982553266"/>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844800" y="685802"/>
            <a:ext cx="7721600" cy="3505199"/>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69918F6E-479B-48CF-807B-6FF25917CF8A}" type="slidenum">
              <a:rPr lang="es-ES"/>
              <a:pPr>
                <a:defRPr/>
              </a:pPr>
              <a:t>‹#›</a:t>
            </a:fld>
            <a:endParaRPr lang="es-ES"/>
          </a:p>
        </p:txBody>
      </p:sp>
    </p:spTree>
    <p:extLst>
      <p:ext uri="{BB962C8B-B14F-4D97-AF65-F5344CB8AC3E}">
        <p14:creationId xmlns:p14="http://schemas.microsoft.com/office/powerpoint/2010/main" val="1977716668"/>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2800" y="609601"/>
            <a:ext cx="2844800" cy="51816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3860800" y="685801"/>
            <a:ext cx="6705600" cy="45720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617608C0-3CEB-4E83-813A-D0833D9A1447}" type="slidenum">
              <a:rPr lang="es-ES"/>
              <a:pPr>
                <a:defRPr/>
              </a:pPr>
              <a:t>‹#›</a:t>
            </a:fld>
            <a:endParaRPr lang="es-ES"/>
          </a:p>
        </p:txBody>
      </p:sp>
    </p:spTree>
    <p:extLst>
      <p:ext uri="{BB962C8B-B14F-4D97-AF65-F5344CB8AC3E}">
        <p14:creationId xmlns:p14="http://schemas.microsoft.com/office/powerpoint/2010/main" val="3694952663"/>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Title 12"/>
          <p:cNvSpPr>
            <a:spLocks noGrp="1"/>
          </p:cNvSpPr>
          <p:nvPr>
            <p:ph type="title"/>
          </p:nvPr>
        </p:nvSpPr>
        <p:spPr/>
        <p:txBody>
          <a:bodyPr/>
          <a:lstStyle/>
          <a:p>
            <a:r>
              <a:rPr lang="es-ES" smtClean="0"/>
              <a:t>Haga clic para modificar el estilo de título del patrón</a:t>
            </a:r>
            <a:endParaRPr lang="en-US"/>
          </a:p>
        </p:txBody>
      </p:sp>
      <p:sp>
        <p:nvSpPr>
          <p:cNvPr id="4" name="Date Placeholder 3"/>
          <p:cNvSpPr>
            <a:spLocks noGrp="1"/>
          </p:cNvSpPr>
          <p:nvPr>
            <p:ph type="dt" sz="half" idx="10"/>
          </p:nvPr>
        </p:nvSpPr>
        <p:spPr/>
        <p:txBody>
          <a:bodyPr/>
          <a:lstStyle>
            <a:lvl1pPr>
              <a:defRPr/>
            </a:lvl1pPr>
          </a:lstStyle>
          <a:p>
            <a:pPr>
              <a:defRPr/>
            </a:pPr>
            <a:endParaRPr lang="es-E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64F9F7C2-6BCC-4FB0-84DE-1B48592F2DC4}" type="slidenum">
              <a:rPr lang="es-ES"/>
              <a:pPr>
                <a:defRPr/>
              </a:pPr>
              <a:t>‹#›</a:t>
            </a:fld>
            <a:endParaRPr lang="es-ES"/>
          </a:p>
        </p:txBody>
      </p:sp>
    </p:spTree>
    <p:extLst>
      <p:ext uri="{BB962C8B-B14F-4D97-AF65-F5344CB8AC3E}">
        <p14:creationId xmlns:p14="http://schemas.microsoft.com/office/powerpoint/2010/main" val="1783000083"/>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5" name="TextBox 7"/>
          <p:cNvSpPr txBox="1"/>
          <p:nvPr/>
        </p:nvSpPr>
        <p:spPr>
          <a:xfrm>
            <a:off x="5689600" y="4075113"/>
            <a:ext cx="609600" cy="1014412"/>
          </a:xfrm>
          <a:prstGeom prst="rect">
            <a:avLst/>
          </a:prstGeom>
          <a:noFill/>
        </p:spPr>
        <p:txBody>
          <a:bodyPr lIns="0" tIns="0" rIns="0" bIns="0">
            <a:spAutoFit/>
          </a:bodyPr>
          <a:lstStyle/>
          <a:p>
            <a:pPr>
              <a:defRPr/>
            </a:pPr>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6096000" y="4267368"/>
            <a:ext cx="49784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Title 3"/>
          <p:cNvSpPr>
            <a:spLocks noGrp="1"/>
          </p:cNvSpPr>
          <p:nvPr>
            <p:ph type="title"/>
          </p:nvPr>
        </p:nvSpPr>
        <p:spPr>
          <a:xfrm>
            <a:off x="3048000" y="1905000"/>
            <a:ext cx="804672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s-ES" smtClean="0"/>
              <a:t>Haga clic para modificar el estilo de título del patrón</a:t>
            </a:r>
            <a:endParaRPr lang="en-US" dirty="0"/>
          </a:p>
        </p:txBody>
      </p:sp>
      <p:sp>
        <p:nvSpPr>
          <p:cNvPr id="6" name="Date Placeholder 11"/>
          <p:cNvSpPr>
            <a:spLocks noGrp="1"/>
          </p:cNvSpPr>
          <p:nvPr>
            <p:ph type="dt" sz="half" idx="10"/>
          </p:nvPr>
        </p:nvSpPr>
        <p:spPr/>
        <p:txBody>
          <a:bodyPr/>
          <a:lstStyle>
            <a:lvl1pPr>
              <a:defRPr/>
            </a:lvl1pPr>
          </a:lstStyle>
          <a:p>
            <a:pPr>
              <a:defRPr/>
            </a:pPr>
            <a:endParaRPr lang="es-ES"/>
          </a:p>
        </p:txBody>
      </p:sp>
      <p:sp>
        <p:nvSpPr>
          <p:cNvPr id="7" name="Slide Number Placeholder 12"/>
          <p:cNvSpPr>
            <a:spLocks noGrp="1"/>
          </p:cNvSpPr>
          <p:nvPr>
            <p:ph type="sldNum" sz="quarter" idx="11"/>
          </p:nvPr>
        </p:nvSpPr>
        <p:spPr/>
        <p:txBody>
          <a:bodyPr/>
          <a:lstStyle>
            <a:lvl1pPr>
              <a:defRPr/>
            </a:lvl1pPr>
          </a:lstStyle>
          <a:p>
            <a:pPr>
              <a:defRPr/>
            </a:pPr>
            <a:fld id="{19B74D7D-3C37-47F8-B034-6800523D7847}" type="slidenum">
              <a:rPr lang="es-ES"/>
              <a:pPr>
                <a:defRPr/>
              </a:pPr>
              <a:t>‹#›</a:t>
            </a:fld>
            <a:endParaRPr lang="es-ES"/>
          </a:p>
        </p:txBody>
      </p:sp>
      <p:sp>
        <p:nvSpPr>
          <p:cNvPr id="8" name="Footer Placeholder 13"/>
          <p:cNvSpPr>
            <a:spLocks noGrp="1"/>
          </p:cNvSpPr>
          <p:nvPr>
            <p:ph type="ftr" sz="quarter" idx="12"/>
          </p:nvPr>
        </p:nvSpPr>
        <p:spPr/>
        <p:txBody>
          <a:bodyPr/>
          <a:lstStyle>
            <a:lvl1pPr>
              <a:defRPr/>
            </a:lvl1pPr>
          </a:lstStyle>
          <a:p>
            <a:pPr>
              <a:defRPr/>
            </a:pPr>
            <a:endParaRPr lang="es-ES"/>
          </a:p>
        </p:txBody>
      </p:sp>
    </p:spTree>
    <p:extLst>
      <p:ext uri="{BB962C8B-B14F-4D97-AF65-F5344CB8AC3E}">
        <p14:creationId xmlns:p14="http://schemas.microsoft.com/office/powerpoint/2010/main" val="1128403428"/>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s-ES" smtClean="0"/>
              <a:t>Haga clic para modificar el estilo de título del patrón</a:t>
            </a:r>
            <a:endParaRPr lang="en-US" dirty="0"/>
          </a:p>
        </p:txBody>
      </p:sp>
      <p:sp>
        <p:nvSpPr>
          <p:cNvPr id="5" name="Content Placeholder 4"/>
          <p:cNvSpPr>
            <a:spLocks noGrp="1"/>
          </p:cNvSpPr>
          <p:nvPr>
            <p:ph sz="quarter" idx="13"/>
          </p:nvPr>
        </p:nvSpPr>
        <p:spPr>
          <a:xfrm>
            <a:off x="1792224" y="658368"/>
            <a:ext cx="4364736" cy="3429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Content Placeholder 6"/>
          <p:cNvSpPr>
            <a:spLocks noGrp="1"/>
          </p:cNvSpPr>
          <p:nvPr>
            <p:ph sz="quarter" idx="14"/>
          </p:nvPr>
        </p:nvSpPr>
        <p:spPr>
          <a:xfrm>
            <a:off x="6705600" y="658369"/>
            <a:ext cx="4364736" cy="34321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Date Placeholder 3"/>
          <p:cNvSpPr>
            <a:spLocks noGrp="1"/>
          </p:cNvSpPr>
          <p:nvPr>
            <p:ph type="dt" sz="half" idx="15"/>
          </p:nvPr>
        </p:nvSpPr>
        <p:spPr/>
        <p:txBody>
          <a:bodyPr/>
          <a:lstStyle>
            <a:lvl1pPr>
              <a:defRPr/>
            </a:lvl1pPr>
          </a:lstStyle>
          <a:p>
            <a:pPr>
              <a:defRPr/>
            </a:pPr>
            <a:endParaRPr lang="es-ES"/>
          </a:p>
        </p:txBody>
      </p:sp>
      <p:sp>
        <p:nvSpPr>
          <p:cNvPr id="8" name="Footer Placeholder 4"/>
          <p:cNvSpPr>
            <a:spLocks noGrp="1"/>
          </p:cNvSpPr>
          <p:nvPr>
            <p:ph type="ftr" sz="quarter" idx="16"/>
          </p:nvPr>
        </p:nvSpPr>
        <p:spPr/>
        <p:txBody>
          <a:bodyPr/>
          <a:lstStyle>
            <a:lvl1pPr>
              <a:defRPr/>
            </a:lvl1pPr>
          </a:lstStyle>
          <a:p>
            <a:pPr>
              <a:defRPr/>
            </a:pPr>
            <a:endParaRPr lang="es-ES"/>
          </a:p>
        </p:txBody>
      </p:sp>
      <p:sp>
        <p:nvSpPr>
          <p:cNvPr id="9" name="Slide Number Placeholder 5"/>
          <p:cNvSpPr>
            <a:spLocks noGrp="1"/>
          </p:cNvSpPr>
          <p:nvPr>
            <p:ph type="sldNum" sz="quarter" idx="17"/>
          </p:nvPr>
        </p:nvSpPr>
        <p:spPr/>
        <p:txBody>
          <a:bodyPr/>
          <a:lstStyle>
            <a:lvl1pPr>
              <a:defRPr/>
            </a:lvl1pPr>
          </a:lstStyle>
          <a:p>
            <a:pPr>
              <a:defRPr/>
            </a:pPr>
            <a:fld id="{A702B57C-F1B5-4049-A54B-9F76D28E8D7B}" type="slidenum">
              <a:rPr lang="es-ES"/>
              <a:pPr>
                <a:defRPr/>
              </a:pPr>
              <a:t>‹#›</a:t>
            </a:fld>
            <a:endParaRPr lang="es-ES"/>
          </a:p>
        </p:txBody>
      </p:sp>
    </p:spTree>
    <p:extLst>
      <p:ext uri="{BB962C8B-B14F-4D97-AF65-F5344CB8AC3E}">
        <p14:creationId xmlns:p14="http://schemas.microsoft.com/office/powerpoint/2010/main" val="2334539324"/>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7" name="TextBox 12"/>
          <p:cNvSpPr txBox="1"/>
          <p:nvPr/>
        </p:nvSpPr>
        <p:spPr>
          <a:xfrm>
            <a:off x="1409700" y="520700"/>
            <a:ext cx="609600" cy="922338"/>
          </a:xfrm>
          <a:prstGeom prst="rect">
            <a:avLst/>
          </a:prstGeom>
          <a:noFill/>
        </p:spPr>
        <p:txBody>
          <a:bodyPr lIns="0" tIns="0" rIns="0" bIns="0">
            <a:spAutoFit/>
          </a:bodyPr>
          <a:lstStyle/>
          <a:p>
            <a:pPr>
              <a:defRPr/>
            </a:pPr>
            <a:r>
              <a:rPr lang="en-US" sz="6000" dirty="0">
                <a:effectLst>
                  <a:outerShdw blurRad="38100" dist="38100" dir="2700000" algn="tl">
                    <a:srgbClr val="000000">
                      <a:alpha val="43137"/>
                    </a:srgbClr>
                  </a:outerShdw>
                </a:effectLst>
                <a:latin typeface="+mn-lt"/>
              </a:rPr>
              <a:t>{</a:t>
            </a:r>
          </a:p>
        </p:txBody>
      </p:sp>
      <p:sp>
        <p:nvSpPr>
          <p:cNvPr id="8" name="TextBox 17"/>
          <p:cNvSpPr txBox="1"/>
          <p:nvPr/>
        </p:nvSpPr>
        <p:spPr>
          <a:xfrm>
            <a:off x="6373284" y="520700"/>
            <a:ext cx="609600" cy="922338"/>
          </a:xfrm>
          <a:prstGeom prst="rect">
            <a:avLst/>
          </a:prstGeom>
          <a:noFill/>
        </p:spPr>
        <p:txBody>
          <a:bodyPr lIns="0" tIns="0" rIns="0" bIns="0">
            <a:spAutoFit/>
          </a:bodyPr>
          <a:lstStyle/>
          <a:p>
            <a:pPr>
              <a:defRPr/>
            </a:pPr>
            <a:r>
              <a:rPr lang="en-US" sz="60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1788160" y="661976"/>
            <a:ext cx="4364736"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792224" y="1371600"/>
            <a:ext cx="43688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705600" y="661976"/>
            <a:ext cx="4364736"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705600" y="1371600"/>
            <a:ext cx="4364736"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2" name="Title 11"/>
          <p:cNvSpPr>
            <a:spLocks noGrp="1"/>
          </p:cNvSpPr>
          <p:nvPr>
            <p:ph type="title"/>
          </p:nvPr>
        </p:nvSpPr>
        <p:spPr/>
        <p:txBody>
          <a:bodyPr/>
          <a:lstStyle/>
          <a:p>
            <a:r>
              <a:rPr lang="es-ES" smtClean="0"/>
              <a:t>Haga clic para modificar el estilo de título del patrón</a:t>
            </a:r>
            <a:endParaRPr lang="en-US" dirty="0"/>
          </a:p>
        </p:txBody>
      </p:sp>
      <p:sp>
        <p:nvSpPr>
          <p:cNvPr id="9" name="Date Placeholder 13"/>
          <p:cNvSpPr>
            <a:spLocks noGrp="1"/>
          </p:cNvSpPr>
          <p:nvPr>
            <p:ph type="dt" sz="half" idx="10"/>
          </p:nvPr>
        </p:nvSpPr>
        <p:spPr/>
        <p:txBody>
          <a:bodyPr/>
          <a:lstStyle>
            <a:lvl1pPr>
              <a:defRPr/>
            </a:lvl1pPr>
          </a:lstStyle>
          <a:p>
            <a:pPr>
              <a:defRPr/>
            </a:pPr>
            <a:endParaRPr lang="es-ES"/>
          </a:p>
        </p:txBody>
      </p:sp>
      <p:sp>
        <p:nvSpPr>
          <p:cNvPr id="10" name="Slide Number Placeholder 14"/>
          <p:cNvSpPr>
            <a:spLocks noGrp="1"/>
          </p:cNvSpPr>
          <p:nvPr>
            <p:ph type="sldNum" sz="quarter" idx="11"/>
          </p:nvPr>
        </p:nvSpPr>
        <p:spPr/>
        <p:txBody>
          <a:bodyPr/>
          <a:lstStyle>
            <a:lvl1pPr>
              <a:defRPr/>
            </a:lvl1pPr>
          </a:lstStyle>
          <a:p>
            <a:pPr>
              <a:defRPr/>
            </a:pPr>
            <a:fld id="{862A9B98-C072-4F82-94F0-282A3A5A7147}" type="slidenum">
              <a:rPr lang="es-ES"/>
              <a:pPr>
                <a:defRPr/>
              </a:pPr>
              <a:t>‹#›</a:t>
            </a:fld>
            <a:endParaRPr lang="es-ES"/>
          </a:p>
        </p:txBody>
      </p:sp>
      <p:sp>
        <p:nvSpPr>
          <p:cNvPr id="11" name="Footer Placeholder 15"/>
          <p:cNvSpPr>
            <a:spLocks noGrp="1"/>
          </p:cNvSpPr>
          <p:nvPr>
            <p:ph type="ftr" sz="quarter" idx="12"/>
          </p:nvPr>
        </p:nvSpPr>
        <p:spPr/>
        <p:txBody>
          <a:bodyPr/>
          <a:lstStyle>
            <a:lvl1pPr>
              <a:defRPr/>
            </a:lvl1pPr>
          </a:lstStyle>
          <a:p>
            <a:pPr>
              <a:defRPr/>
            </a:pPr>
            <a:endParaRPr lang="es-ES"/>
          </a:p>
        </p:txBody>
      </p:sp>
    </p:spTree>
    <p:extLst>
      <p:ext uri="{BB962C8B-B14F-4D97-AF65-F5344CB8AC3E}">
        <p14:creationId xmlns:p14="http://schemas.microsoft.com/office/powerpoint/2010/main" val="362688340"/>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a:p>
        </p:txBody>
      </p:sp>
      <p:sp>
        <p:nvSpPr>
          <p:cNvPr id="3" name="Date Placeholder 3"/>
          <p:cNvSpPr>
            <a:spLocks noGrp="1"/>
          </p:cNvSpPr>
          <p:nvPr>
            <p:ph type="dt" sz="half" idx="10"/>
          </p:nvPr>
        </p:nvSpPr>
        <p:spPr/>
        <p:txBody>
          <a:bodyPr/>
          <a:lstStyle>
            <a:lvl1pPr>
              <a:defRPr/>
            </a:lvl1pPr>
          </a:lstStyle>
          <a:p>
            <a:pPr>
              <a:defRPr/>
            </a:pPr>
            <a:endParaRPr lang="es-ES"/>
          </a:p>
        </p:txBody>
      </p:sp>
      <p:sp>
        <p:nvSpPr>
          <p:cNvPr id="4" name="Footer Placeholder 4"/>
          <p:cNvSpPr>
            <a:spLocks noGrp="1"/>
          </p:cNvSpPr>
          <p:nvPr>
            <p:ph type="ftr" sz="quarter" idx="11"/>
          </p:nvPr>
        </p:nvSpPr>
        <p:spPr/>
        <p:txBody>
          <a:bodyPr/>
          <a:lstStyle>
            <a:lvl1pPr>
              <a:defRPr/>
            </a:lvl1pPr>
          </a:lstStyle>
          <a:p>
            <a:pPr>
              <a:defRPr/>
            </a:pPr>
            <a:endParaRPr lang="es-ES"/>
          </a:p>
        </p:txBody>
      </p:sp>
      <p:sp>
        <p:nvSpPr>
          <p:cNvPr id="5" name="Slide Number Placeholder 5"/>
          <p:cNvSpPr>
            <a:spLocks noGrp="1"/>
          </p:cNvSpPr>
          <p:nvPr>
            <p:ph type="sldNum" sz="quarter" idx="12"/>
          </p:nvPr>
        </p:nvSpPr>
        <p:spPr/>
        <p:txBody>
          <a:bodyPr/>
          <a:lstStyle>
            <a:lvl1pPr>
              <a:defRPr/>
            </a:lvl1pPr>
          </a:lstStyle>
          <a:p>
            <a:pPr>
              <a:defRPr/>
            </a:pPr>
            <a:fld id="{FB282DBC-BA8D-4B92-A071-E6CC84037D86}" type="slidenum">
              <a:rPr lang="es-ES"/>
              <a:pPr>
                <a:defRPr/>
              </a:pPr>
              <a:t>‹#›</a:t>
            </a:fld>
            <a:endParaRPr lang="es-ES"/>
          </a:p>
        </p:txBody>
      </p:sp>
    </p:spTree>
    <p:extLst>
      <p:ext uri="{BB962C8B-B14F-4D97-AF65-F5344CB8AC3E}">
        <p14:creationId xmlns:p14="http://schemas.microsoft.com/office/powerpoint/2010/main" val="782429751"/>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s-ES"/>
          </a:p>
        </p:txBody>
      </p:sp>
      <p:sp>
        <p:nvSpPr>
          <p:cNvPr id="3" name="Footer Placeholder 4"/>
          <p:cNvSpPr>
            <a:spLocks noGrp="1"/>
          </p:cNvSpPr>
          <p:nvPr>
            <p:ph type="ftr" sz="quarter" idx="11"/>
          </p:nvPr>
        </p:nvSpPr>
        <p:spPr/>
        <p:txBody>
          <a:bodyPr/>
          <a:lstStyle>
            <a:lvl1pPr>
              <a:defRPr/>
            </a:lvl1pPr>
          </a:lstStyle>
          <a:p>
            <a:pPr>
              <a:defRPr/>
            </a:pPr>
            <a:endParaRPr lang="es-ES"/>
          </a:p>
        </p:txBody>
      </p:sp>
      <p:sp>
        <p:nvSpPr>
          <p:cNvPr id="4" name="Slide Number Placeholder 5"/>
          <p:cNvSpPr>
            <a:spLocks noGrp="1"/>
          </p:cNvSpPr>
          <p:nvPr>
            <p:ph type="sldNum" sz="quarter" idx="12"/>
          </p:nvPr>
        </p:nvSpPr>
        <p:spPr/>
        <p:txBody>
          <a:bodyPr/>
          <a:lstStyle>
            <a:lvl1pPr>
              <a:defRPr/>
            </a:lvl1pPr>
          </a:lstStyle>
          <a:p>
            <a:pPr>
              <a:defRPr/>
            </a:pPr>
            <a:fld id="{31109CF4-55DB-45CF-A49B-942BD0AC22CF}" type="slidenum">
              <a:rPr lang="es-ES"/>
              <a:pPr>
                <a:defRPr/>
              </a:pPr>
              <a:t>‹#›</a:t>
            </a:fld>
            <a:endParaRPr lang="es-ES"/>
          </a:p>
        </p:txBody>
      </p:sp>
    </p:spTree>
    <p:extLst>
      <p:ext uri="{BB962C8B-B14F-4D97-AF65-F5344CB8AC3E}">
        <p14:creationId xmlns:p14="http://schemas.microsoft.com/office/powerpoint/2010/main" val="558655407"/>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TextBox 8"/>
          <p:cNvSpPr txBox="1"/>
          <p:nvPr/>
        </p:nvSpPr>
        <p:spPr>
          <a:xfrm>
            <a:off x="7105651" y="1774826"/>
            <a:ext cx="609600" cy="1230313"/>
          </a:xfrm>
          <a:prstGeom prst="rect">
            <a:avLst/>
          </a:prstGeom>
          <a:noFill/>
        </p:spPr>
        <p:txBody>
          <a:bodyPr lIns="0" tIns="0" rIns="0" bIns="0">
            <a:spAutoFit/>
          </a:bodyPr>
          <a:lstStyle/>
          <a:p>
            <a:pPr>
              <a:defRPr/>
            </a:pPr>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1117600" y="685801"/>
            <a:ext cx="57912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620000" y="685801"/>
            <a:ext cx="34544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8" name="Title 17"/>
          <p:cNvSpPr>
            <a:spLocks noGrp="1"/>
          </p:cNvSpPr>
          <p:nvPr>
            <p:ph type="title"/>
          </p:nvPr>
        </p:nvSpPr>
        <p:spPr/>
        <p:txBody>
          <a:bodyPr/>
          <a:lstStyle/>
          <a:p>
            <a:r>
              <a:rPr lang="es-ES" smtClean="0"/>
              <a:t>Haga clic para modificar el estilo de título del patrón</a:t>
            </a:r>
            <a:endParaRPr lang="en-US" dirty="0"/>
          </a:p>
        </p:txBody>
      </p:sp>
      <p:sp>
        <p:nvSpPr>
          <p:cNvPr id="6" name="Date Placeholder 14"/>
          <p:cNvSpPr>
            <a:spLocks noGrp="1"/>
          </p:cNvSpPr>
          <p:nvPr>
            <p:ph type="dt" sz="half" idx="10"/>
          </p:nvPr>
        </p:nvSpPr>
        <p:spPr/>
        <p:txBody>
          <a:bodyPr/>
          <a:lstStyle>
            <a:lvl1pPr>
              <a:defRPr/>
            </a:lvl1pPr>
          </a:lstStyle>
          <a:p>
            <a:pPr>
              <a:defRPr/>
            </a:pPr>
            <a:endParaRPr lang="es-ES"/>
          </a:p>
        </p:txBody>
      </p:sp>
      <p:sp>
        <p:nvSpPr>
          <p:cNvPr id="7" name="Slide Number Placeholder 15"/>
          <p:cNvSpPr>
            <a:spLocks noGrp="1"/>
          </p:cNvSpPr>
          <p:nvPr>
            <p:ph type="sldNum" sz="quarter" idx="11"/>
          </p:nvPr>
        </p:nvSpPr>
        <p:spPr/>
        <p:txBody>
          <a:bodyPr/>
          <a:lstStyle>
            <a:lvl1pPr>
              <a:defRPr/>
            </a:lvl1pPr>
          </a:lstStyle>
          <a:p>
            <a:pPr>
              <a:defRPr/>
            </a:pPr>
            <a:fld id="{A1433712-385F-48EB-BB20-85E1CA73AC51}" type="slidenum">
              <a:rPr lang="es-ES"/>
              <a:pPr>
                <a:defRPr/>
              </a:pPr>
              <a:t>‹#›</a:t>
            </a:fld>
            <a:endParaRPr lang="es-ES"/>
          </a:p>
        </p:txBody>
      </p:sp>
      <p:sp>
        <p:nvSpPr>
          <p:cNvPr id="8" name="Footer Placeholder 16"/>
          <p:cNvSpPr>
            <a:spLocks noGrp="1"/>
          </p:cNvSpPr>
          <p:nvPr>
            <p:ph type="ftr" sz="quarter" idx="12"/>
          </p:nvPr>
        </p:nvSpPr>
        <p:spPr/>
        <p:txBody>
          <a:bodyPr/>
          <a:lstStyle>
            <a:lvl1pPr>
              <a:defRPr/>
            </a:lvl1pPr>
          </a:lstStyle>
          <a:p>
            <a:pPr>
              <a:defRPr/>
            </a:pPr>
            <a:endParaRPr lang="es-ES"/>
          </a:p>
        </p:txBody>
      </p:sp>
    </p:spTree>
    <p:extLst>
      <p:ext uri="{BB962C8B-B14F-4D97-AF65-F5344CB8AC3E}">
        <p14:creationId xmlns:p14="http://schemas.microsoft.com/office/powerpoint/2010/main" val="305126795"/>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TextBox 8"/>
          <p:cNvSpPr txBox="1"/>
          <p:nvPr/>
        </p:nvSpPr>
        <p:spPr>
          <a:xfrm>
            <a:off x="3246967" y="3332164"/>
            <a:ext cx="609600" cy="922337"/>
          </a:xfrm>
          <a:prstGeom prst="rect">
            <a:avLst/>
          </a:prstGeom>
          <a:noFill/>
        </p:spPr>
        <p:txBody>
          <a:bodyPr lIns="0" tIns="0" rIns="0" bIns="0">
            <a:spAutoFit/>
          </a:bodyPr>
          <a:lstStyle/>
          <a:p>
            <a:pPr>
              <a:defRPr/>
            </a:pPr>
            <a:r>
              <a:rPr lang="en-US" sz="6000" dirty="0">
                <a:effectLst>
                  <a:outerShdw blurRad="38100" dist="38100" dir="2700000" algn="tl">
                    <a:srgbClr val="000000">
                      <a:alpha val="43137"/>
                    </a:srgbClr>
                  </a:outerShdw>
                </a:effectLst>
                <a:latin typeface="+mn-lt"/>
              </a:rPr>
              <a:t>{</a:t>
            </a:r>
          </a:p>
        </p:txBody>
      </p:sp>
      <p:sp>
        <p:nvSpPr>
          <p:cNvPr id="3" name="Picture Placeholder 2"/>
          <p:cNvSpPr>
            <a:spLocks noGrp="1"/>
          </p:cNvSpPr>
          <p:nvPr>
            <p:ph type="pic" idx="1"/>
          </p:nvPr>
        </p:nvSpPr>
        <p:spPr>
          <a:xfrm>
            <a:off x="1625600" y="612776"/>
            <a:ext cx="89408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a:p>
        </p:txBody>
      </p:sp>
      <p:sp>
        <p:nvSpPr>
          <p:cNvPr id="4" name="Text Placeholder 3"/>
          <p:cNvSpPr>
            <a:spLocks noGrp="1"/>
          </p:cNvSpPr>
          <p:nvPr>
            <p:ph type="body" sz="half" idx="2"/>
          </p:nvPr>
        </p:nvSpPr>
        <p:spPr>
          <a:xfrm>
            <a:off x="3657600" y="3453047"/>
            <a:ext cx="67056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sp>
        <p:nvSpPr>
          <p:cNvPr id="6" name="Date Placeholder 12"/>
          <p:cNvSpPr>
            <a:spLocks noGrp="1"/>
          </p:cNvSpPr>
          <p:nvPr>
            <p:ph type="dt" sz="half" idx="10"/>
          </p:nvPr>
        </p:nvSpPr>
        <p:spPr/>
        <p:txBody>
          <a:bodyPr/>
          <a:lstStyle>
            <a:lvl1pPr>
              <a:defRPr/>
            </a:lvl1pPr>
          </a:lstStyle>
          <a:p>
            <a:pPr>
              <a:defRPr/>
            </a:pPr>
            <a:endParaRPr lang="es-ES"/>
          </a:p>
        </p:txBody>
      </p:sp>
      <p:sp>
        <p:nvSpPr>
          <p:cNvPr id="7" name="Slide Number Placeholder 13"/>
          <p:cNvSpPr>
            <a:spLocks noGrp="1"/>
          </p:cNvSpPr>
          <p:nvPr>
            <p:ph type="sldNum" sz="quarter" idx="11"/>
          </p:nvPr>
        </p:nvSpPr>
        <p:spPr/>
        <p:txBody>
          <a:bodyPr/>
          <a:lstStyle>
            <a:lvl1pPr>
              <a:defRPr/>
            </a:lvl1pPr>
          </a:lstStyle>
          <a:p>
            <a:pPr>
              <a:defRPr/>
            </a:pPr>
            <a:fld id="{8CBEF984-F3DA-4D48-A2BE-11EE3EBF95BA}" type="slidenum">
              <a:rPr lang="es-ES"/>
              <a:pPr>
                <a:defRPr/>
              </a:pPr>
              <a:t>‹#›</a:t>
            </a:fld>
            <a:endParaRPr lang="es-ES"/>
          </a:p>
        </p:txBody>
      </p:sp>
      <p:sp>
        <p:nvSpPr>
          <p:cNvPr id="8" name="Footer Placeholder 14"/>
          <p:cNvSpPr>
            <a:spLocks noGrp="1"/>
          </p:cNvSpPr>
          <p:nvPr>
            <p:ph type="ftr" sz="quarter" idx="12"/>
          </p:nvPr>
        </p:nvSpPr>
        <p:spPr/>
        <p:txBody>
          <a:bodyPr/>
          <a:lstStyle>
            <a:lvl1pPr>
              <a:defRPr/>
            </a:lvl1pPr>
          </a:lstStyle>
          <a:p>
            <a:pPr>
              <a:defRPr/>
            </a:pPr>
            <a:endParaRPr lang="es-ES"/>
          </a:p>
        </p:txBody>
      </p:sp>
    </p:spTree>
    <p:extLst>
      <p:ext uri="{BB962C8B-B14F-4D97-AF65-F5344CB8AC3E}">
        <p14:creationId xmlns:p14="http://schemas.microsoft.com/office/powerpoint/2010/main" val="2616630938"/>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3366"/>
            </a:gs>
            <a:gs pos="70000">
              <a:srgbClr val="003366"/>
            </a:gs>
            <a:gs pos="100000">
              <a:srgbClr val="3366CC"/>
            </a:gs>
          </a:gsLst>
          <a:lin ang="5400000"/>
        </a:gradFill>
        <a:effectLst/>
      </p:bgPr>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8" name="Oval 7"/>
          <p:cNvSpPr/>
          <p:nvPr/>
        </p:nvSpPr>
        <p:spPr>
          <a:xfrm rot="19724275">
            <a:off x="1830961" y="1038441"/>
            <a:ext cx="965416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9" name="Oval 8"/>
          <p:cNvSpPr/>
          <p:nvPr/>
        </p:nvSpPr>
        <p:spPr>
          <a:xfrm rot="17656910">
            <a:off x="557464" y="419133"/>
            <a:ext cx="5538472" cy="5973945"/>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10" name="Oval 9"/>
          <p:cNvSpPr/>
          <p:nvPr/>
        </p:nvSpPr>
        <p:spPr>
          <a:xfrm rot="19724275">
            <a:off x="4370607" y="116855"/>
            <a:ext cx="8639149"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2" name="Title Placeholder 1"/>
          <p:cNvSpPr>
            <a:spLocks noGrp="1"/>
          </p:cNvSpPr>
          <p:nvPr>
            <p:ph type="title"/>
          </p:nvPr>
        </p:nvSpPr>
        <p:spPr>
          <a:xfrm>
            <a:off x="1037167" y="4876800"/>
            <a:ext cx="10058400" cy="9144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844800" y="685800"/>
            <a:ext cx="8128000" cy="3657600"/>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229600" y="6154739"/>
            <a:ext cx="28448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pPr>
              <a:defRPr/>
            </a:pPr>
            <a:endParaRPr lang="es-ES"/>
          </a:p>
        </p:txBody>
      </p:sp>
      <p:sp>
        <p:nvSpPr>
          <p:cNvPr id="5" name="Footer Placeholder 4"/>
          <p:cNvSpPr>
            <a:spLocks noGrp="1"/>
          </p:cNvSpPr>
          <p:nvPr>
            <p:ph type="ftr" sz="quarter" idx="3"/>
          </p:nvPr>
        </p:nvSpPr>
        <p:spPr>
          <a:xfrm>
            <a:off x="1096433" y="6154739"/>
            <a:ext cx="6096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pPr>
              <a:defRPr/>
            </a:pPr>
            <a:endParaRPr lang="es-ES"/>
          </a:p>
        </p:txBody>
      </p:sp>
      <p:sp>
        <p:nvSpPr>
          <p:cNvPr id="6" name="Slide Number Placeholder 5"/>
          <p:cNvSpPr>
            <a:spLocks noGrp="1"/>
          </p:cNvSpPr>
          <p:nvPr>
            <p:ph type="sldNum" sz="quarter" idx="4"/>
          </p:nvPr>
        </p:nvSpPr>
        <p:spPr>
          <a:xfrm>
            <a:off x="1096433" y="5842000"/>
            <a:ext cx="28448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pPr>
              <a:defRPr/>
            </a:pPr>
            <a:fld id="{CC31BD5B-0E1F-4436-B40C-E423A4089685}" type="slidenum">
              <a:rPr lang="es-ES"/>
              <a:pPr>
                <a:defRPr/>
              </a:pPr>
              <a:t>‹#›</a:t>
            </a:fld>
            <a:endParaRPr lang="es-ES"/>
          </a:p>
        </p:txBody>
      </p:sp>
    </p:spTree>
  </p:cSld>
  <p:clrMap bg1="dk1" tx1="lt1" bg2="dk2" tx2="lt2" accent1="accent1" accent2="accent2" accent3="accent3" accent4="accent4" accent5="accent5" accent6="accent6" hlink="hlink" folHlink="folHlink"/>
  <p:sldLayoutIdLst>
    <p:sldLayoutId id="2147483902" r:id="rId1"/>
    <p:sldLayoutId id="2147483894" r:id="rId2"/>
    <p:sldLayoutId id="2147483903" r:id="rId3"/>
    <p:sldLayoutId id="2147483895" r:id="rId4"/>
    <p:sldLayoutId id="2147483904" r:id="rId5"/>
    <p:sldLayoutId id="2147483896" r:id="rId6"/>
    <p:sldLayoutId id="2147483897" r:id="rId7"/>
    <p:sldLayoutId id="2147483905" r:id="rId8"/>
    <p:sldLayoutId id="2147483906" r:id="rId9"/>
    <p:sldLayoutId id="2147483898" r:id="rId10"/>
    <p:sldLayoutId id="2147483899" r:id="rId11"/>
  </p:sldLayoutIdLst>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timing>
    <p:tnLst>
      <p:par>
        <p:cTn id="1" dur="indefinite" restart="never" nodeType="tmRoot"/>
      </p:par>
    </p:tnLst>
  </p:timing>
  <p:hf sldNum="0" hdr="0" ftr="0" dt="0"/>
  <p:txStyles>
    <p:titleStyle>
      <a:lvl1pPr algn="l" rtl="0" eaLnBrk="0" fontAlgn="base" hangingPunct="0">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900">
          <a:solidFill>
            <a:schemeClr val="tx1"/>
          </a:solidFill>
          <a:latin typeface="Palatino Linotype" pitchFamily="18" charset="0"/>
        </a:defRPr>
      </a:lvl2pPr>
      <a:lvl3pPr algn="l" rtl="0" eaLnBrk="0" fontAlgn="base" hangingPunct="0">
        <a:spcBef>
          <a:spcPct val="0"/>
        </a:spcBef>
        <a:spcAft>
          <a:spcPct val="0"/>
        </a:spcAft>
        <a:defRPr sz="4900">
          <a:solidFill>
            <a:schemeClr val="tx1"/>
          </a:solidFill>
          <a:latin typeface="Palatino Linotype" pitchFamily="18" charset="0"/>
        </a:defRPr>
      </a:lvl3pPr>
      <a:lvl4pPr algn="l" rtl="0" eaLnBrk="0" fontAlgn="base" hangingPunct="0">
        <a:spcBef>
          <a:spcPct val="0"/>
        </a:spcBef>
        <a:spcAft>
          <a:spcPct val="0"/>
        </a:spcAft>
        <a:defRPr sz="4900">
          <a:solidFill>
            <a:schemeClr val="tx1"/>
          </a:solidFill>
          <a:latin typeface="Palatino Linotype" pitchFamily="18" charset="0"/>
        </a:defRPr>
      </a:lvl4pPr>
      <a:lvl5pPr algn="l" rtl="0" eaLnBrk="0" fontAlgn="base" hangingPunct="0">
        <a:spcBef>
          <a:spcPct val="0"/>
        </a:spcBef>
        <a:spcAft>
          <a:spcPct val="0"/>
        </a:spcAft>
        <a:defRPr sz="4900">
          <a:solidFill>
            <a:schemeClr val="tx1"/>
          </a:solidFill>
          <a:latin typeface="Palatino Linotype"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55588" algn="l" rtl="0" eaLnBrk="0" fontAlgn="base" hangingPunct="0">
        <a:spcBef>
          <a:spcPct val="20000"/>
        </a:spcBef>
        <a:spcAft>
          <a:spcPct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55588" algn="l" rtl="0" eaLnBrk="0" fontAlgn="base" hangingPunct="0">
        <a:spcBef>
          <a:spcPct val="20000"/>
        </a:spcBef>
        <a:spcAft>
          <a:spcPct val="0"/>
        </a:spcAft>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55588" algn="l" rtl="0" eaLnBrk="0" fontAlgn="base" hangingPunct="0">
        <a:spcBef>
          <a:spcPct val="20000"/>
        </a:spcBef>
        <a:spcAft>
          <a:spcPct val="0"/>
        </a:spcAft>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5588" algn="l" rtl="0" eaLnBrk="0" fontAlgn="base" hangingPunct="0">
        <a:spcBef>
          <a:spcPct val="20000"/>
        </a:spcBef>
        <a:spcAft>
          <a:spcPct val="0"/>
        </a:spcAft>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55588" algn="l" rtl="0" eaLnBrk="0" fontAlgn="base" hangingPunct="0">
        <a:spcBef>
          <a:spcPct val="20000"/>
        </a:spcBef>
        <a:spcAft>
          <a:spcPct val="0"/>
        </a:spcAft>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1632" y="476672"/>
            <a:ext cx="4752528" cy="914400"/>
          </a:xfrm>
        </p:spPr>
        <p:txBody>
          <a:bodyPr/>
          <a:lstStyle/>
          <a:p>
            <a:r>
              <a:rPr lang="en-GB" sz="6000" dirty="0">
                <a:latin typeface="Calibri" panose="020F0502020204030204" pitchFamily="34" charset="0"/>
              </a:rPr>
              <a:t>Welcome </a:t>
            </a:r>
            <a:r>
              <a:rPr lang="en-GB" sz="6000" dirty="0" smtClean="0">
                <a:latin typeface="Calibri" panose="020F0502020204030204" pitchFamily="34" charset="0"/>
              </a:rPr>
              <a:t>to</a:t>
            </a:r>
            <a:endParaRPr lang="en-GB" sz="6000" dirty="0">
              <a:latin typeface="Calibri" panose="020F0502020204030204" pitchFamily="34" charset="0"/>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44623" y="0"/>
            <a:ext cx="2547377" cy="2121376"/>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36224" y="4964837"/>
            <a:ext cx="2555776" cy="1916832"/>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36224" y="2121377"/>
            <a:ext cx="2555776" cy="2843461"/>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11632" y="1556450"/>
            <a:ext cx="4752528" cy="4642574"/>
          </a:xfrm>
          <a:prstGeom prst="rect">
            <a:avLst/>
          </a:prstGeom>
        </p:spPr>
      </p:pic>
    </p:spTree>
    <p:extLst>
      <p:ext uri="{BB962C8B-B14F-4D97-AF65-F5344CB8AC3E}">
        <p14:creationId xmlns:p14="http://schemas.microsoft.com/office/powerpoint/2010/main" val="3179792788"/>
      </p:ext>
    </p:extLst>
  </p:cSld>
  <p:clrMapOvr>
    <a:masterClrMapping/>
  </p:clrMapOvr>
  <mc:AlternateContent xmlns:mc="http://schemas.openxmlformats.org/markup-compatibility/2006" xmlns:p14="http://schemas.microsoft.com/office/powerpoint/2010/main">
    <mc:Choice Requires="p14">
      <p:transition spd="slow" p14:dur="1600" advTm="3000">
        <p14:gallery dir="l"/>
      </p:transition>
    </mc:Choice>
    <mc:Fallback xmlns="">
      <p:transition spd="slow" advTm="3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99460" y="1916832"/>
            <a:ext cx="2562043" cy="1569660"/>
          </a:xfrm>
          <a:prstGeom prst="rect">
            <a:avLst/>
          </a:prstGeom>
          <a:noFill/>
        </p:spPr>
        <p:txBody>
          <a:bodyPr wrap="square" rtlCol="0">
            <a:spAutoFit/>
          </a:bodyPr>
          <a:lstStyle/>
          <a:p>
            <a:pPr algn="ctr"/>
            <a:r>
              <a:rPr lang="en-US" sz="1600" i="1" dirty="0">
                <a:solidFill>
                  <a:schemeClr val="accent1">
                    <a:lumMod val="20000"/>
                    <a:lumOff val="80000"/>
                  </a:schemeClr>
                </a:solidFill>
                <a:latin typeface="Arial" pitchFamily="34" charset="0"/>
                <a:cs typeface="Arial" pitchFamily="34" charset="0"/>
              </a:rPr>
              <a:t>It develops and revises  any kind of  documentation related to AtoN Engineering &amp; Maintenance on issues such as:</a:t>
            </a:r>
            <a:endParaRPr lang="es-ES" sz="1600" i="1" dirty="0">
              <a:solidFill>
                <a:schemeClr val="accent1">
                  <a:lumMod val="20000"/>
                  <a:lumOff val="80000"/>
                </a:schemeClr>
              </a:solidFill>
              <a:latin typeface="Arial" pitchFamily="34" charset="0"/>
              <a:cs typeface="Arial" pitchFamily="34" charset="0"/>
            </a:endParaRPr>
          </a:p>
        </p:txBody>
      </p:sp>
      <p:grpSp>
        <p:nvGrpSpPr>
          <p:cNvPr id="35" name="34 Grupo"/>
          <p:cNvGrpSpPr/>
          <p:nvPr/>
        </p:nvGrpSpPr>
        <p:grpSpPr>
          <a:xfrm>
            <a:off x="7826375" y="3576499"/>
            <a:ext cx="1925577" cy="954523"/>
            <a:chOff x="641795" y="3775496"/>
            <a:chExt cx="1925577" cy="954523"/>
          </a:xfrm>
        </p:grpSpPr>
        <p:sp>
          <p:nvSpPr>
            <p:cNvPr id="6" name="5 CuadroTexto"/>
            <p:cNvSpPr txBox="1"/>
            <p:nvPr/>
          </p:nvSpPr>
          <p:spPr>
            <a:xfrm>
              <a:off x="641795" y="4054521"/>
              <a:ext cx="1925577" cy="338554"/>
            </a:xfrm>
            <a:prstGeom prst="rect">
              <a:avLst/>
            </a:prstGeom>
            <a:noFill/>
          </p:spPr>
          <p:txBody>
            <a:bodyPr wrap="square" rtlCol="0">
              <a:spAutoFit/>
            </a:bodyPr>
            <a:lstStyle/>
            <a:p>
              <a:pPr algn="ctr"/>
              <a:r>
                <a:rPr lang="es-ES" sz="1600" dirty="0">
                  <a:latin typeface="Arial" pitchFamily="34" charset="0"/>
                  <a:cs typeface="Arial" pitchFamily="34" charset="0"/>
                </a:rPr>
                <a:t>Training</a:t>
              </a:r>
            </a:p>
          </p:txBody>
        </p:sp>
        <p:sp>
          <p:nvSpPr>
            <p:cNvPr id="12" name="11 Elipse"/>
            <p:cNvSpPr/>
            <p:nvPr/>
          </p:nvSpPr>
          <p:spPr>
            <a:xfrm>
              <a:off x="683568" y="3775496"/>
              <a:ext cx="1842033" cy="9545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itchFamily="34" charset="0"/>
                <a:cs typeface="Arial" pitchFamily="34" charset="0"/>
              </a:endParaRPr>
            </a:p>
          </p:txBody>
        </p:sp>
      </p:grpSp>
      <p:grpSp>
        <p:nvGrpSpPr>
          <p:cNvPr id="13" name="12 Grupo"/>
          <p:cNvGrpSpPr/>
          <p:nvPr/>
        </p:nvGrpSpPr>
        <p:grpSpPr>
          <a:xfrm>
            <a:off x="3406310" y="5146486"/>
            <a:ext cx="1842033" cy="954523"/>
            <a:chOff x="2897177" y="3775496"/>
            <a:chExt cx="1842033" cy="954523"/>
          </a:xfrm>
        </p:grpSpPr>
        <p:sp>
          <p:nvSpPr>
            <p:cNvPr id="17" name="16 CuadroTexto"/>
            <p:cNvSpPr txBox="1"/>
            <p:nvPr/>
          </p:nvSpPr>
          <p:spPr>
            <a:xfrm>
              <a:off x="3153791" y="4083480"/>
              <a:ext cx="1296144" cy="338554"/>
            </a:xfrm>
            <a:prstGeom prst="rect">
              <a:avLst/>
            </a:prstGeom>
            <a:noFill/>
          </p:spPr>
          <p:txBody>
            <a:bodyPr wrap="square" rtlCol="0">
              <a:spAutoFit/>
            </a:bodyPr>
            <a:lstStyle/>
            <a:p>
              <a:r>
                <a:rPr lang="es-ES" sz="1600" dirty="0" err="1">
                  <a:latin typeface="Arial" pitchFamily="34" charset="0"/>
                  <a:cs typeface="Arial" pitchFamily="34" charset="0"/>
                </a:rPr>
                <a:t>Operations</a:t>
              </a:r>
              <a:endParaRPr lang="es-ES" sz="1600" dirty="0">
                <a:latin typeface="Arial" pitchFamily="34" charset="0"/>
                <a:cs typeface="Arial" pitchFamily="34" charset="0"/>
              </a:endParaRPr>
            </a:p>
          </p:txBody>
        </p:sp>
        <p:sp>
          <p:nvSpPr>
            <p:cNvPr id="32" name="31 Elipse"/>
            <p:cNvSpPr/>
            <p:nvPr/>
          </p:nvSpPr>
          <p:spPr>
            <a:xfrm>
              <a:off x="2897177" y="3775496"/>
              <a:ext cx="1842033" cy="9545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itchFamily="34" charset="0"/>
                <a:cs typeface="Arial" pitchFamily="34" charset="0"/>
              </a:endParaRPr>
            </a:p>
          </p:txBody>
        </p:sp>
      </p:grpSp>
      <p:grpSp>
        <p:nvGrpSpPr>
          <p:cNvPr id="36" name="35 Grupo"/>
          <p:cNvGrpSpPr/>
          <p:nvPr/>
        </p:nvGrpSpPr>
        <p:grpSpPr>
          <a:xfrm>
            <a:off x="2711624" y="3616293"/>
            <a:ext cx="2634121" cy="954523"/>
            <a:chOff x="5796136" y="3775496"/>
            <a:chExt cx="1842033" cy="954523"/>
          </a:xfrm>
        </p:grpSpPr>
        <p:sp>
          <p:nvSpPr>
            <p:cNvPr id="19" name="18 CuadroTexto"/>
            <p:cNvSpPr txBox="1"/>
            <p:nvPr/>
          </p:nvSpPr>
          <p:spPr>
            <a:xfrm>
              <a:off x="6099258" y="4077057"/>
              <a:ext cx="1186872" cy="584775"/>
            </a:xfrm>
            <a:prstGeom prst="rect">
              <a:avLst/>
            </a:prstGeom>
            <a:noFill/>
          </p:spPr>
          <p:txBody>
            <a:bodyPr wrap="square" rtlCol="0">
              <a:spAutoFit/>
            </a:bodyPr>
            <a:lstStyle/>
            <a:p>
              <a:pPr algn="ctr"/>
              <a:r>
                <a:rPr lang="es-ES" sz="1600" dirty="0" err="1" smtClean="0">
                  <a:latin typeface="Arial" pitchFamily="34" charset="0"/>
                  <a:cs typeface="Arial" pitchFamily="34" charset="0"/>
                </a:rPr>
                <a:t>Radionavigation</a:t>
              </a:r>
              <a:endParaRPr lang="es-ES" sz="1600" dirty="0">
                <a:latin typeface="Arial" pitchFamily="34" charset="0"/>
                <a:cs typeface="Arial" pitchFamily="34" charset="0"/>
              </a:endParaRPr>
            </a:p>
          </p:txBody>
        </p:sp>
        <p:sp>
          <p:nvSpPr>
            <p:cNvPr id="33" name="32 Elipse"/>
            <p:cNvSpPr/>
            <p:nvPr/>
          </p:nvSpPr>
          <p:spPr>
            <a:xfrm>
              <a:off x="5796136" y="3775496"/>
              <a:ext cx="1842033" cy="9545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itchFamily="34" charset="0"/>
                <a:cs typeface="Arial" pitchFamily="34" charset="0"/>
              </a:endParaRPr>
            </a:p>
          </p:txBody>
        </p:sp>
      </p:grpSp>
      <p:sp>
        <p:nvSpPr>
          <p:cNvPr id="21" name="20 Rectángulo redondeado"/>
          <p:cNvSpPr/>
          <p:nvPr/>
        </p:nvSpPr>
        <p:spPr>
          <a:xfrm>
            <a:off x="2331308" y="508900"/>
            <a:ext cx="7725132" cy="54006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s-ES" altLang="es-ES" sz="2000" dirty="0">
                <a:solidFill>
                  <a:srgbClr val="FFCC00"/>
                </a:solidFill>
                <a:latin typeface="Calibri" panose="020F0502020204030204" pitchFamily="34" charset="0"/>
                <a:cs typeface="Arial" pitchFamily="34" charset="0"/>
              </a:rPr>
              <a:t>Engineering &amp; </a:t>
            </a:r>
            <a:r>
              <a:rPr lang="es-ES" altLang="es-ES" sz="2000" dirty="0" err="1">
                <a:solidFill>
                  <a:srgbClr val="FFCC00"/>
                </a:solidFill>
                <a:latin typeface="Calibri" panose="020F0502020204030204" pitchFamily="34" charset="0"/>
                <a:cs typeface="Arial" pitchFamily="34" charset="0"/>
              </a:rPr>
              <a:t>Sustainability</a:t>
            </a:r>
            <a:r>
              <a:rPr lang="es-ES" altLang="es-ES" sz="2000" dirty="0">
                <a:solidFill>
                  <a:srgbClr val="FFCC00"/>
                </a:solidFill>
                <a:latin typeface="Calibri" panose="020F0502020204030204" pitchFamily="34" charset="0"/>
                <a:cs typeface="Arial" pitchFamily="34" charset="0"/>
              </a:rPr>
              <a:t> </a:t>
            </a:r>
            <a:r>
              <a:rPr lang="es-ES" altLang="es-ES" sz="2000" dirty="0" err="1">
                <a:solidFill>
                  <a:srgbClr val="FFCC00"/>
                </a:solidFill>
                <a:latin typeface="Calibri" panose="020F0502020204030204" pitchFamily="34" charset="0"/>
                <a:cs typeface="Arial" pitchFamily="34" charset="0"/>
              </a:rPr>
              <a:t>Committee</a:t>
            </a:r>
            <a:endParaRPr lang="es-ES" altLang="es-ES" sz="2000" dirty="0">
              <a:solidFill>
                <a:srgbClr val="FFCC00"/>
              </a:solidFill>
              <a:latin typeface="Calibri" panose="020F0502020204030204" pitchFamily="34" charset="0"/>
              <a:cs typeface="Arial" pitchFamily="34" charset="0"/>
            </a:endParaRPr>
          </a:p>
        </p:txBody>
      </p:sp>
      <p:sp>
        <p:nvSpPr>
          <p:cNvPr id="3" name="AutoShape 2" descr="data:image/jpeg;base64,/9j/4AAQSkZJRgABAQAAAQABAAD/2wCEAAkGBxQREhUUEhQSFRQXGBoUFhcVFxQYFBcUFRQYFhUVFxcYHCggGBolHRYUITIiJyorLi4uGB8zODMsNygtLisBCgoKDg0OGhAQGy0kICQsLCw0LCwsLCwsLCwsLCwsLDQuLCwtLCwsLCwsLCwsLCwsLCwsLCwsLCwtLCwtLCw0Lv/AABEIAPQArgMBIgACEQEDEQH/xAAcAAABBQEBAQAAAAAAAAAAAAAAAQIDBAUGBwj/xABAEAABAwIDAwcKBAUFAQEAAAABAgMRAAQSITEFQVEGEyJSYXGRFRYyU4GSk6HS8AcUscEzQnLR4SNigrLxJEP/xAAaAQEAAwEBAQAAAAAAAAAAAAAAAQIEAwUG/8QAMBEAAgIABAUDAQcFAAAAAAAAAAECEQMSIVEEEzFBUhSB8GEicZGhsdHhBTJCwfH/2gAMAwEAAhEDEQA/APaCY1qh5ZY9ajxqxf8A8Nf9J/SucYsXksrcWCcCnMgDiKULUEhKQM5AAHGu0VF9WcXfY2/LTHrUeNHlpj1qPGsHYljcKQQ+MC0HpYsgUqAUCCJECSnX+Xto2VbOLtw6ozhCseSsUpmQExmct2tWqG5H2tjpLXaDbphC0qI4GrVcnyWRcBf/ANKChckgGPQcGJIBBIOGFJO/ogxnXViqOr0LfeLRRRUAKKKKAKKSaWKAKKSigFooooAooooAooooAooooCvtD+Gv+k/pV+qG0P4S/wCk/pV1aojhv/wN9VkXiclyw2xcsYQlpotOLQ1/qFJB5xYSvECRkEyY7Dpvs8jUNlVy4wkJYU4lLRSZS4G04VOJO8FUid+EVyvLy2bKzcXTSnkpdDaYcWEssLZzCkpnm0qlUqIBJw8E12nJvbzd0yhxkDms0gp9HoKw4Upics8oEVUsaN56bfer/rUlR3npt96v+tSVddCkuoUUURUlQoiikxDiKARaJBFVlIw+konhFWecHdTqAqBSj6Mx28ew1Mwo5hQzFOcQIz3fKobZAzmJoCzRRRQBRRRQBRRRQCUtFFAQbQ/hL/pP6U5q/bW6tkGVthKlAjLpTEHeRGcaSniKL1MtrA1KT+lcSwyEOc4OfC5UVGHJVjjEDlp0Ux/SKmMMwzZSxthlxkXL9u2ytJlKiVlpSVNjDKjgIWlROYMDogzwu8ktnN7Mskc6UpKlAqISEpSt0pQEpEmE+jnMZTpWeHCEqSFXCcRKiQFyFKMmJSR7CDUQZTzSWjzxQnOClcGZkEBMR0jkABVuR9RzUdcL5DrkIM824tpfYsISSPBQq9XJ8lbUIXCedwxJx481BOHFKgJUYzO+K6yqNZdCbvUKSaWkKe+oBC4oDLMd2X660g0nTPfT+ay+/wB6Y22RIg8fuBpQEC3SdNB86uNDLvzrPnOATByrSQIAFSCK6VCe/KktRr3kffjUT6sSwOED276sMb/6jUAkooooAooooAooooAoomigPNfOG967nw0/RR5wXnXc+Gn6K9Omia78+PgvnsVyPc8w84LzrufDT9FL5fvOu58NP0UciOUi07O2hcOOLWWXHAkrUVQQ0nCM9BJFL+F+1HhcKt7hxay5btXLeNSiQDMxiOWSs+6nPh4L57E8t7iecF513Php+ijzhveu58NP0Vp/hFtJb7FyXHFrKblSAVKKiAG0GBPfWT+KG2HvzPM27i0fl7Zdy5gUoTKhrBzgJB9ppz4+C+ewyPcf5w3vXc+Gn6KPOG967nw0/RXfbFvhdWrToOTraVSOKk5x7Zry2y5TOs7L2ghx1wvMXAZCypWMBeFOSpkegvxpz4eC+ewyPc1fOC967nw0/RSecF713Php+is7lfavWdoxcfm7rG5zaFILhwhS25JBmZkVNyxU7s5Fq0u6uiw+8S88o9NCYaTgSobsPOKAzkzrEU58PBEct7lhO3Lsfzue4n6Kf5w3vrHPhp+itzkMytJeU3dpurNUcyrnOcWlQ1CiBAPZ2DIVy34qbYeZu2g044mLZTxSlagCG1rKlQDnkPAU58fBE8t7lkbau5nG5Ov8NP0VJ5wXvXc+Gn6KyvxB5UOquW+ZcWltLDCl4FqSMdwpRGhzyCa1/wAT9rvc+1bW7i0rTbvXbmBRBKG0kpGR34FjvIpz4+C+ew5b3G+cF713Php+ijzgvfWOfDT9FR8r+UbjmyrF9lxYU6pCSUKIJUUKSUyDn0h40y35UOP3GyP9RaS4l9t5IUQC6wlSVhSZzMpnPiKc+PgvnsOW9yfzgveu58NP0UecN713Php+iqWydtOq2FevF1wrQ9hCytWIAKYkBUyBmfGr3KHbDqrHZjDTqg/dc30sSsRAbBJJBkiSCe6nPh4IZHuJ5wXvXc+Gn6KPOC967nw0/RVd7lI4vk+XucWl5pwMLUFELlFwE5qmc0lM16RsJwqtmSSSS0gkk5klAzNOfDwQyPc8/wDOG967nw0/RR5wXvrHPhp+ivTpomnPh4IjI9woooNZzofOzVvcp2Rc26GXucudolAGBc83hQSs5ejIAntro1bFvtnbV2c8+7+aQoG0KmmSkNtDClIXhnKVgyeqa9moqCbPEPw35U+TG7lp+0vVKXcrdBbZWRhKUp1j/aaktdh321L7aT7LptW1Rbf6zKlc4yUlJCcUQMtR1hXtdIKCzgvwVed8nBl9C0OW7i2YWCCU5LSROo6RH/GuC5Z7BuDtpVs224ba7ftnnFBCsAAPSOICBHTNe90hT2mgs82/Gq2W5ZNhtC1kXDZhCSogDFuA0FX/AMSNqvW/5abVNzYrVguxzSnVoTlBAByEYsyN0b67VJGe6MzHDjXI2fLoLWyVsLbZfUtLTilCSW5kqRqkZGgOX/CzZ0bSvHrRl9jZ60hKEupWgLckE4EqzgdLuBir3LPZKrjbdqkoWWl2b7K1BJwjnEPpgqiAelW3s7l2HVNY2VNtPpcWw5ixFYZBKpQBIMDIZzU1jy0bdbu3QlwN2wB0ha5BywEApMiIPGgPIrPZF0dmOreadL35y3twMCsXNWyQAQIkpz10yNdM5sW+2hti+et3fyyW0JtUrcZKkuNkQpKcXaCZHGu+2DyoU8/+XdZU04poXCJWF4mlGATEYT2V0xoLPnm2tLhOzmrRbTpVa7TASebXm0TixjL0cQWZ7RWw7sB5jlK0lKFm2LjlwhQSrm0G4ZPOSoZDpJ+5r20TvpaCz58bddttmX2yl210bp25JaCWllC0qW0cQUBEQ2T7RWs7sO9f2lZ27KywqwskDnltKW3zxQA4ATkokLSP+J4V7bRFBZ89XmzLq3stsWS0uOrDzLyFpbWA4VPIKy2AO4wNK9L5E8tUP8xa/lrxtYbCStxpSWwW25MqPHDl7K7qigsKSloipICaJrybyfd+quvdco8n3fqrr3XK0+nj5I553seszRNeTeT7v1V17rlHk+79Vde65T08fJDO9j1maJrybyfd+quvdco8n3fqrr3V09PHzQzvY9YKqDXk/k+79Vde6uk/I3Xqrr3XKenj5IZ3ser5ATwzrxuw2uNpXS3bpNyhwh23sWeYdDLQcQUB5xeGMap1OnhV0WV16q691ynfk7s5c3dn/i5T08fNDmPYz+SWN57YzKW3kqskvm6xtrSGzhwIBUoQSTpBNdBsW+Xav7cuFNuKCXErQnCr/UhowlOWcmBlxrONhd+quvdXSKs7oatXXuuU9PHyQ5j2Ln4YXyLh9b9wbhV+8iVYmXG2WWkkQw2VCMp45/r6Xh4k15Qq0ut7d17rlL5Pu/VXXuuU9PHzQ5j2PWKMYryfyfd+quvdco8n3fqbr3V09PHyQzvY9Zmia8m8n3fqrr3V0eT7v1V17rlPTx8189xnex6zNE15N5Pu/VXXuuUeT7v1V17rlPTx8kM72PWZomvJvJ936q691yjyfd+quvdcp6ePkhnex6xRRRWYuFFFFAFFFFAFRoWDlB8Kkpq1ga5UBAECYg68O7+1TLXG4nuFVynEThI+9anDnWgfp40JGfmOskjtimOQvMESOIyz3Z1Op0cRVJ1YUZ3DdvPbQA4wQMx7SR4ACrzYyHdVNhmT2Dfu7AKvUICiiigCiiigCiiigCiiigCiuUt+VQVpJPYJq2jlCgj0wN2YI/arZRZ0FFYqdsg6KSe6Kgc2+BvPsE0yizoaK53zgTMY/l/ipFbY4LBFMos3qSQa59zbgGUj50re1p0jPtGv2KZSLN3mk8B7KrqtOB9hrKO1F7k/Mf3pPLJBzT86nILNXmFdg4Z6ce+nNWsZk+FZI24J31KnaRP699MjGY2k5aUTWH5SMwdfvhS+Uz2eNTy2RmRtzRNY/lPtFJ5RzzV4VPKYzo2cVGKsU7UjU/pUg2gOun21Dw2hmTNbFRirGVtYDVSaQ7YHWTVcpJs4qXFWMnaoKccpwzE7p4VB5eT3+w1OUWeOL28SlIAQncVAnWfSImrKtslEohC535g8ZGfdXLuXDcRhA390cTwrXtWJacfCiShSAkDSFAknTTLdU5kFdm35VCZWMkggEKMk7zA1y76qsbbUHMlK5uRJyOEEmCR45VSTfc4AFITrII1GecDeTxqJ7aSsKcKlYZVh0EFe8xBVwz4VHeiWbY26tKwlWZJgThjskjLSKsP7RCVlLiygiIzTBkz2AZRrXNtAYSgxkMspIkyoydcsqq7YvUurkCSYM8YSBGemf71CabHY7Nd1hBK1nIiITKY/mVMaf2q2u9ebjmwcBAMrSRlrOIiR4RXnVptR5gCPQJjL0tB0ddBwrdt+VKlrUhfSSsTlMpAzJE6VamgnF9TrLXa3OEBatQNE7zp0kiNd3dVv8yhQzVi03j2aVwrT6XSYUZCgBzgygGQmUgmN0Vt2TOBa1AkTolPRSB3a+NasHXsZ8Z0rTOiD6ZFXluhI1KiNc4y36VzME5kwO0mrJdIgEqJjPu3CtGVGXO+5stX+uZiCcszMZRNRLutIUe3dnWVz0Cc+Bz+f61IUzBBmchBEd08anLGxnZbN4Z1Pyp7t30RhcwnfKZGZ4jMDSsJ26SDBxeNR/mkbwrxH9qSw1JUTHEaZeXcLUk4VIJE+kopkJBUYn70qBxDoQSpMgwSQsEwRO7TxmkYumyCk84EkzEJUJ0mMs9NKmW8G4DTxORIlJTBORyO/tFZZ8O/8Xr9f3NMcdP8AuRni/I1xBPFStctwqC42w3kJViJgAAkkjgBVu6Q64EpCAszrhKlHPQEyB31LsvYDSXClxK2F9VUBcqPpFahEROlZpwnDV/kdoyjLo/xI0bVPNpQErGeUxiPpKkgTGavAVA7tTDkVKMbuE1JfqRbOgISVAjIqjEciDCurr4jjWPdKSv0knsOQkDKSR6R7eys+ds6ONHCrSSQMzPsmf8Vrt38IwIVCMhgxKzzJBJGYPDvqtaq5wkawBIKZGXAka51O1ZYM4JQojEU9EhqYPpaETnlwrrLXRlUU33nJEHQyII36CZk6VINqKkBQwq06U4YnLLdWjdLbQgOBSFKBKThCsemUggSmMQk1iX20AsqIEyAOlqAJ37tfkKvem5XobNxtJUECMR1jLXfmJINRsMYDiWAYOIgEgCCP5id/7ViW1zEhQxJOXaO6tVS2kgdJRSoAEnLONFAbhBqHFpUibLvKHZmApS3iJACtRotIVkMgKismHC2YTKEiFlInMkwJJg7shw7KkYDlxhcclLScKZBSFqjIBtJIxZAaCBvreYSpYShMlKfREdI8FLMwVfIV1w4OSplMScY6j9gNKabCVHIqx4f90QJ/xWuq4j/FT3to3bsAKXL6iDhASQlAzIM5iT7T3VkpXiV+pOg7TwFbYNVoYpt3qX2nv5iNxwznKtNOzOlC5Oufbr951n/m8UAnTIHskkD5mkU7H61dHOy/fmcI4CN0amav2agkhM5Hdu/waxNou4SBv1IzyJzroeTWxBdplLigUkYxhG+YKVT2bxVZSUY2yyi5OkM29s7oc+gAgemPb6XZunvB31g85vgeI+Y3V6jb7MzdQ5mlYjCrDoU4VAAASIz315PegIKkgkkEieIBiapg4ubQtPDcOpPztBcNZodpwerQcrNW12itpUoUpJ0yJGv605G1nJMqKhvCukPAzWRzgOomnpUN0juqjii6ky0u4ElSUlCuKCQPcMiq6bk5SG1wIEgpMf8AEgGo1oPWqEp7a5SwIS6ousaa6M4ti5wjKcXYTAA3ERnxqzbXSxCjiKRlJPDMxO6KoYCk5THaCJqcIGH0iTOYAy35g+0ivOy2b7G3t0p3QFIAGqiSTGufZUdu3mMkkDMkyE6aad1WmWC8sJEndJBIEA64RkO2rh2UGikPLSoxIbZWlREx/EVOFGXeeyrKPYh7lXZOzXH1hDaVLVqcwEARmVE5JA41uMWjLQwKl92ZHNqi3QZ3qAxOHu6PbUQeUoc2mENxm23KUKI/mXPpqz3+AqdCAB9x4b60Rw33M88dLSJKEKUoFayogACTMAaJTwHZW2q75kAJgK1PEdqjx7KxfzEGU68TE+zhTOc4613SMspt6l03JUZJJJz3kk/uakurgoSG984ldh0CY3QNe09lVy5zUR/EInsSFJI9qoM9kjfVPHUp2VbotBw1dtViZXJCRu60HD848Kym1EkAAknIAayeyuy2LyeJGcrI6Zb3TkM4HS7piqYuNHDVs0cNw2JjyqC9+y+8ztn7OXcKxKOFEyVbzxgD9a63Z23U2iVFGDCEgFKwpKzgyEdDpEzWLtW7DJCHUNiVAJAK0OSRkEgCue2ztT8sgLdOK4IVzTRUtSUJJ9NUmeGep0ry54+JjypaLY+lw+AwOFwm5avf9v8AW513KnliUcyXkpS/mttCCrEkHLEvdGUds1wK7/GSonM6muX/ADy3XS44orUrMqOvZ3CtNvtr0uHjkjueBxcoylfRGrz/AG04PVnpXTw7WmzBZe5ynh2Kz0u0/nfv7zpZKZdL1IXpqmpz731HzvfSy1mfdWYzU46hok4jjJW8qRubbB38Yot2W4PQU4TMKcUUJ7DgSSfFXCi3sQgzkZq7HHKvPjhPua58R4ojzgJkxphHQb9xMBXeaY2yE6AdwFdNb8lXOb524Ui1YjJTkla+AQ2M1fKsG/SlCsCHErykkJUkg9UhW/SukFHscMR4jVsXFH9hpSqdmoGkEyQJAzJ3CdJO6pmClJSpwFQ1wAwVAcTuHdXazhqSW7RWcoA3qM4UgCSSe7205biEnodOP5iIT7En9/Cor7aSnMoShsSUtoEITOcgbzl6Rk6Z1UEkgASSYHechS9x9EWFukmTJJ7ZJNWdn2S31YUDLeTkkcZPj21pbI5IvOrAWAlJ3zIOWKJHo5DfFb2LmU4WkpCB/LABPbInOsePxsYKoav8j2f6f/RsTHleJ9lL8Ruz7Zq2gJUC7vUoCe5M7qR/a62VpHODGqcIGJLhjPLD3dlZ+1NqBTcJaUpSskpPRGf8xMg4ePGs7aN2ixHOLDarlaQEpAyA9uYRMnXOvNWfGnu389kfU1g8Lh5YpJL57t/9J9rbYNsC8+vnbtw4kp3CBCVHOcIAAnU5ivPb27W8pTjiipSjmTvPAcAKLu4W8tS1qKlHNSj8gOHYKhaSSfvIV6WFhqKpfjv/AB8Z85xXE53S0S7fO5fskRnWgldU2zFS4q2Q0R4mLPMyzzv3/gUoc+9BVaaMVXs40W0uU7nfuaqY6XnKWSWw59x/egq9vtqsDPE9+nhRi7vZ/mpssjf2Tsdy4kspKgNTEAHcCTkD7a9A2TyTbsm03DrjanNxUcDSV4SeicysjupNucqGLBBbQhC3EgFKUwGE4hwGuntmuF2vt968WTcOBCDEJAKkoA0ShA+ek1heaa2RsWTDe7KPKDarrzpWXsajJxHEcIOgTjEJEaZaaxMU202W22kquXCjKUtgY3nFHec4QnipRnspBfhogspIUP8A9FwVg55pGiT25kcaz3CTmZJJzJMknUnPU511SpUcZ4tl9W0VFABCQhJybSIQV9dYBlao3mfZWet2czJPbUal00qq3Q4t2PUqprZs5OEK5sKEqzwnMSAd57qrNO4SDkeEiRPdvqa42g48sLdcWsgjNROQG4bgOwUtkxSR393di3Ul5S1tqzSUKOaEqEwpCTqQoZ57vZgucpmTIeeUvFKYabUhYTJGapnF89K6b8SUMDm3isIdcHON9GQpIAzkdp1ryO7xEjEewRlv4VmWHwc1eqe31+mj/U+lhxHGQVun9e9fWq/Q6VfKRhhH/wA6FFwgpAczwD/cd86wNd5rlnXFPLKlrJUc1LUZgfegq01slWDnHCGkDeuQT3DeaoXV2FDCgEI7dT29lWUIwX2VSe/V/sjNjcVPEpN9Nui/kLh5J6KBkN51PbUtumM8qrsN1cTXRHm4kuyJwaUmoZpZq9meiTFTgqoguiamyKJgulxVDNGKpsUTTS4u75VFNAVU2KN27dhSipQW6SSo6pCiczwUrTTIdtUCcjH2f3qPF8qaFEg7/wBu2uSJepNAiTlwj9NaiWudf/IpFLndpl3x+9MWqpsqAM0+1YW6rAgSczwgAEkk7hFQLMGpm7koQQmQXOiTuKMsh7aq2WitdR+0rhClANJwoSkJE+kogdJau0n5RVTHUc0k0slqzbVysf5lLKgy62nJAebSsoHBKjmBlpVW65VXC2y2lNu0kiCWWGkLj+sDEPHdWWqoyK4uKu0aI4sqqyFbRVmSSe0k/rSC3NWAKWrJDmSGtIipZplLVrOb1HzSTTZoBqbIofSzTMVLNTZFD5oxU0Ggmpsih+KjvNRzTgeFTYotKV8s4oTOfj99lRJWJnt/b/ynrURlpGWe7+1UsUGPKkKsqarKnYCTAzOQAAknu40sihzCAokq9FOajvjgO06VC88VcBGQA0A3AVO6SgFCiOMCDBPE8RFVKgsClUhpKSaiyaAmkigmkqCRaSlpKAWkmkmiaE0OpKSipA6lptLQgfNIaQKoqSBwomkpQamwlZ0ieTbfXd8UfRUieTbfXd8UfTRRXKzTJIf5ttkDpu+KPpq0nk82hGJKnQorKcUpxYcIyHRy1oopZSkVPNlrru+KPppfNlrru+KPpoopYpDfNlrru+KPppp5MtdZ3xR9NFFRZNIb5sNdd3xR9NL5sNdd3xR9NFFLJpCp5MNdd3xR9NIeTDXXd8UfTRRSxSE82Guu74o+mkHJhrru+KPpooo2TSF82Guu74o+mgcmGuu74o+mloqE2KQnmw113fFH007zYa67vij6aKKmyKQqeTDXXd8UfTXMuIgq16JgeNJRVkUkhgq7s21DhIJIgTlH7iiirHLuf//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4" descr="data:image/jpeg;base64,/9j/4AAQSkZJRgABAQAAAQABAAD/2wCEAAkGBxQREhUUEhQSFRQXGBoUFhcVFxQYFBcUFRQYFhUVFxcYHCggGBolHRYUITIiJyorLi4uGB8zODMsNygtLisBCgoKDg0OGhAQGy0kICQsLCw0LCwsLCwsLCwsLCwsLDQuLCwtLCwsLCwsLCwsLCwsLCwsLCwsLCwtLCwtLCw0Lv/AABEIAPQArgMBIgACEQEDEQH/xAAcAAABBQEBAQAAAAAAAAAAAAAAAQIDBAUGBwj/xABAEAABAwIDAwcKBAUFAQEAAAABAgMRAAQSITEFQVEGEyJSYXGRFRYyU4GSk6HS8AcUscEzQnLR4SNigrLxJEP/xAAaAQEAAwEBAQAAAAAAAAAAAAAAAQIEAwUG/8QAMBEAAgIABAUDAQcFAAAAAAAAAAECEQMSIVEEEzFBUhSB8GEicZGhsdHhBTJCwfH/2gAMAwEAAhEDEQA/APaCY1qh5ZY9ajxqxf8A8Nf9J/SucYsXksrcWCcCnMgDiKULUEhKQM5AAHGu0VF9WcXfY2/LTHrUeNHlpj1qPGsHYljcKQQ+MC0HpYsgUqAUCCJECSnX+Xto2VbOLtw6ozhCseSsUpmQExmct2tWqG5H2tjpLXaDbphC0qI4GrVcnyWRcBf/ANKChckgGPQcGJIBBIOGFJO/ogxnXViqOr0LfeLRRRUAKKKKAKKSaWKAKKSigFooooAooooAooooAooooCvtD+Gv+k/pV+qG0P4S/wCk/pV1aojhv/wN9VkXiclyw2xcsYQlpotOLQ1/qFJB5xYSvECRkEyY7Dpvs8jUNlVy4wkJYU4lLRSZS4G04VOJO8FUid+EVyvLy2bKzcXTSnkpdDaYcWEssLZzCkpnm0qlUqIBJw8E12nJvbzd0yhxkDms0gp9HoKw4Upics8oEVUsaN56bfer/rUlR3npt96v+tSVddCkuoUUURUlQoiikxDiKARaJBFVlIw+konhFWecHdTqAqBSj6Mx28ew1Mwo5hQzFOcQIz3fKobZAzmJoCzRRRQBRRRQBRRRQCUtFFAQbQ/hL/pP6U5q/bW6tkGVthKlAjLpTEHeRGcaSniKL1MtrA1KT+lcSwyEOc4OfC5UVGHJVjjEDlp0Ux/SKmMMwzZSxthlxkXL9u2ytJlKiVlpSVNjDKjgIWlROYMDogzwu8ktnN7Mskc6UpKlAqISEpSt0pQEpEmE+jnMZTpWeHCEqSFXCcRKiQFyFKMmJSR7CDUQZTzSWjzxQnOClcGZkEBMR0jkABVuR9RzUdcL5DrkIM824tpfYsISSPBQq9XJ8lbUIXCedwxJx481BOHFKgJUYzO+K6yqNZdCbvUKSaWkKe+oBC4oDLMd2X660g0nTPfT+ay+/wB6Y22RIg8fuBpQEC3SdNB86uNDLvzrPnOATByrSQIAFSCK6VCe/KktRr3kffjUT6sSwOED276sMb/6jUAkooooAooooAooooAoomigPNfOG967nw0/RR5wXnXc+Gn6K9Omia78+PgvnsVyPc8w84LzrufDT9FL5fvOu58NP0UciOUi07O2hcOOLWWXHAkrUVQQ0nCM9BJFL+F+1HhcKt7hxay5btXLeNSiQDMxiOWSs+6nPh4L57E8t7iecF513Php+ijzhveu58NP0Vp/hFtJb7FyXHFrKblSAVKKiAG0GBPfWT+KG2HvzPM27i0fl7Zdy5gUoTKhrBzgJB9ppz4+C+ewyPcf5w3vXc+Gn6KPOG967nw0/RXfbFvhdWrToOTraVSOKk5x7Zry2y5TOs7L2ghx1wvMXAZCypWMBeFOSpkegvxpz4eC+ewyPc1fOC967nw0/RSecF713Php+is7lfavWdoxcfm7rG5zaFILhwhS25JBmZkVNyxU7s5Fq0u6uiw+8S88o9NCYaTgSobsPOKAzkzrEU58PBEct7lhO3Lsfzue4n6Kf5w3vrHPhp+itzkMytJeU3dpurNUcyrnOcWlQ1CiBAPZ2DIVy34qbYeZu2g044mLZTxSlagCG1rKlQDnkPAU58fBE8t7lkbau5nG5Ov8NP0VJ5wXvXc+Gn6KyvxB5UOquW+ZcWltLDCl4FqSMdwpRGhzyCa1/wAT9rvc+1bW7i0rTbvXbmBRBKG0kpGR34FjvIpz4+C+ew5b3G+cF713Php+ijzgvfWOfDT9FR8r+UbjmyrF9lxYU6pCSUKIJUUKSUyDn0h40y35UOP3GyP9RaS4l9t5IUQC6wlSVhSZzMpnPiKc+PgvnsOW9yfzgveu58NP0UecN713Php+iqWydtOq2FevF1wrQ9hCytWIAKYkBUyBmfGr3KHbDqrHZjDTqg/dc30sSsRAbBJJBkiSCe6nPh4IZHuJ5wXvXc+Gn6KPOC967nw0/RVd7lI4vk+XucWl5pwMLUFELlFwE5qmc0lM16RsJwqtmSSSS0gkk5klAzNOfDwQyPc8/wDOG967nw0/RR5wXvrHPhp+ivTpomnPh4IjI9woooNZzofOzVvcp2Rc26GXucudolAGBc83hQSs5ejIAntro1bFvtnbV2c8+7+aQoG0KmmSkNtDClIXhnKVgyeqa9moqCbPEPw35U+TG7lp+0vVKXcrdBbZWRhKUp1j/aaktdh321L7aT7LptW1Rbf6zKlc4yUlJCcUQMtR1hXtdIKCzgvwVed8nBl9C0OW7i2YWCCU5LSROo6RH/GuC5Z7BuDtpVs224ba7ftnnFBCsAAPSOICBHTNe90hT2mgs82/Gq2W5ZNhtC1kXDZhCSogDFuA0FX/AMSNqvW/5abVNzYrVguxzSnVoTlBAByEYsyN0b67VJGe6MzHDjXI2fLoLWyVsLbZfUtLTilCSW5kqRqkZGgOX/CzZ0bSvHrRl9jZ60hKEupWgLckE4EqzgdLuBir3LPZKrjbdqkoWWl2b7K1BJwjnEPpgqiAelW3s7l2HVNY2VNtPpcWw5ixFYZBKpQBIMDIZzU1jy0bdbu3QlwN2wB0ha5BywEApMiIPGgPIrPZF0dmOreadL35y3twMCsXNWyQAQIkpz10yNdM5sW+2hti+et3fyyW0JtUrcZKkuNkQpKcXaCZHGu+2DyoU8/+XdZU04poXCJWF4mlGATEYT2V0xoLPnm2tLhOzmrRbTpVa7TASebXm0TixjL0cQWZ7RWw7sB5jlK0lKFm2LjlwhQSrm0G4ZPOSoZDpJ+5r20TvpaCz58bddttmX2yl210bp25JaCWllC0qW0cQUBEQ2T7RWs7sO9f2lZ27KywqwskDnltKW3zxQA4ATkokLSP+J4V7bRFBZ89XmzLq3stsWS0uOrDzLyFpbWA4VPIKy2AO4wNK9L5E8tUP8xa/lrxtYbCStxpSWwW25MqPHDl7K7qigsKSloipICaJrybyfd+quvdco8n3fqrr3XK0+nj5I553seszRNeTeT7v1V17rlHk+79Vde65T08fJDO9j1maJrybyfd+quvdco8n3fqrr3V09PHzQzvY9YKqDXk/k+79Vde6uk/I3Xqrr3XKenj5IZ3ser5ATwzrxuw2uNpXS3bpNyhwh23sWeYdDLQcQUB5xeGMap1OnhV0WV16q691ynfk7s5c3dn/i5T08fNDmPYz+SWN57YzKW3kqskvm6xtrSGzhwIBUoQSTpBNdBsW+Xav7cuFNuKCXErQnCr/UhowlOWcmBlxrONhd+quvdXSKs7oatXXuuU9PHyQ5j2Ln4YXyLh9b9wbhV+8iVYmXG2WWkkQw2VCMp45/r6Xh4k15Qq0ut7d17rlL5Pu/VXXuuU9PHzQ5j2PWKMYryfyfd+quvdco8n3fqbr3V09PHyQzvY9Zmia8m8n3fqrr3V0eT7v1V17rlPTx8189xnex6zNE15N5Pu/VXXuuUeT7v1V17rlPTx8kM72PWZomvJvJ936q691yjyfd+quvdcp6ePkhnex6xRRRWYuFFFFAFFFFAFRoWDlB8Kkpq1ga5UBAECYg68O7+1TLXG4nuFVynEThI+9anDnWgfp40JGfmOskjtimOQvMESOIyz3Z1Op0cRVJ1YUZ3DdvPbQA4wQMx7SR4ACrzYyHdVNhmT2Dfu7AKvUICiiigCiiigCiiigCiiigCiuUt+VQVpJPYJq2jlCgj0wN2YI/arZRZ0FFYqdsg6KSe6Kgc2+BvPsE0yizoaK53zgTMY/l/ipFbY4LBFMos3qSQa59zbgGUj50re1p0jPtGv2KZSLN3mk8B7KrqtOB9hrKO1F7k/Mf3pPLJBzT86nILNXmFdg4Z6ce+nNWsZk+FZI24J31KnaRP699MjGY2k5aUTWH5SMwdfvhS+Uz2eNTy2RmRtzRNY/lPtFJ5RzzV4VPKYzo2cVGKsU7UjU/pUg2gOun21Dw2hmTNbFRirGVtYDVSaQ7YHWTVcpJs4qXFWMnaoKccpwzE7p4VB5eT3+w1OUWeOL28SlIAQncVAnWfSImrKtslEohC535g8ZGfdXLuXDcRhA390cTwrXtWJacfCiShSAkDSFAknTTLdU5kFdm35VCZWMkggEKMk7zA1y76qsbbUHMlK5uRJyOEEmCR45VSTfc4AFITrII1GecDeTxqJ7aSsKcKlYZVh0EFe8xBVwz4VHeiWbY26tKwlWZJgThjskjLSKsP7RCVlLiygiIzTBkz2AZRrXNtAYSgxkMspIkyoydcsqq7YvUurkCSYM8YSBGemf71CabHY7Nd1hBK1nIiITKY/mVMaf2q2u9ebjmwcBAMrSRlrOIiR4RXnVptR5gCPQJjL0tB0ddBwrdt+VKlrUhfSSsTlMpAzJE6VamgnF9TrLXa3OEBatQNE7zp0kiNd3dVv8yhQzVi03j2aVwrT6XSYUZCgBzgygGQmUgmN0Vt2TOBa1AkTolPRSB3a+NasHXsZ8Z0rTOiD6ZFXluhI1KiNc4y36VzME5kwO0mrJdIgEqJjPu3CtGVGXO+5stX+uZiCcszMZRNRLutIUe3dnWVz0Cc+Bz+f61IUzBBmchBEd08anLGxnZbN4Z1Pyp7t30RhcwnfKZGZ4jMDSsJ26SDBxeNR/mkbwrxH9qSw1JUTHEaZeXcLUk4VIJE+kopkJBUYn70qBxDoQSpMgwSQsEwRO7TxmkYumyCk84EkzEJUJ0mMs9NKmW8G4DTxORIlJTBORyO/tFZZ8O/8Xr9f3NMcdP8AuRni/I1xBPFStctwqC42w3kJViJgAAkkjgBVu6Q64EpCAszrhKlHPQEyB31LsvYDSXClxK2F9VUBcqPpFahEROlZpwnDV/kdoyjLo/xI0bVPNpQErGeUxiPpKkgTGavAVA7tTDkVKMbuE1JfqRbOgISVAjIqjEciDCurr4jjWPdKSv0knsOQkDKSR6R7eys+ds6ONHCrSSQMzPsmf8Vrt38IwIVCMhgxKzzJBJGYPDvqtaq5wkawBIKZGXAka51O1ZYM4JQojEU9EhqYPpaETnlwrrLXRlUU33nJEHQyII36CZk6VINqKkBQwq06U4YnLLdWjdLbQgOBSFKBKThCsemUggSmMQk1iX20AsqIEyAOlqAJ37tfkKvem5XobNxtJUECMR1jLXfmJINRsMYDiWAYOIgEgCCP5id/7ViW1zEhQxJOXaO6tVS2kgdJRSoAEnLONFAbhBqHFpUibLvKHZmApS3iJACtRotIVkMgKismHC2YTKEiFlInMkwJJg7shw7KkYDlxhcclLScKZBSFqjIBtJIxZAaCBvreYSpYShMlKfREdI8FLMwVfIV1w4OSplMScY6j9gNKabCVHIqx4f90QJ/xWuq4j/FT3to3bsAKXL6iDhASQlAzIM5iT7T3VkpXiV+pOg7TwFbYNVoYpt3qX2nv5iNxwznKtNOzOlC5Oufbr951n/m8UAnTIHskkD5mkU7H61dHOy/fmcI4CN0amav2agkhM5Hdu/waxNou4SBv1IzyJzroeTWxBdplLigUkYxhG+YKVT2bxVZSUY2yyi5OkM29s7oc+gAgemPb6XZunvB31g85vgeI+Y3V6jb7MzdQ5mlYjCrDoU4VAAASIz315PegIKkgkkEieIBiapg4ubQtPDcOpPztBcNZodpwerQcrNW12itpUoUpJ0yJGv605G1nJMqKhvCukPAzWRzgOomnpUN0juqjii6ky0u4ElSUlCuKCQPcMiq6bk5SG1wIEgpMf8AEgGo1oPWqEp7a5SwIS6ousaa6M4ti5wjKcXYTAA3ERnxqzbXSxCjiKRlJPDMxO6KoYCk5THaCJqcIGH0iTOYAy35g+0ivOy2b7G3t0p3QFIAGqiSTGufZUdu3mMkkDMkyE6aad1WmWC8sJEndJBIEA64RkO2rh2UGikPLSoxIbZWlREx/EVOFGXeeyrKPYh7lXZOzXH1hDaVLVqcwEARmVE5JA41uMWjLQwKl92ZHNqi3QZ3qAxOHu6PbUQeUoc2mENxm23KUKI/mXPpqz3+AqdCAB9x4b60Rw33M88dLSJKEKUoFayogACTMAaJTwHZW2q75kAJgK1PEdqjx7KxfzEGU68TE+zhTOc4613SMspt6l03JUZJJJz3kk/uakurgoSG984ldh0CY3QNe09lVy5zUR/EInsSFJI9qoM9kjfVPHUp2VbotBw1dtViZXJCRu60HD848Kym1EkAAknIAayeyuy2LyeJGcrI6Zb3TkM4HS7piqYuNHDVs0cNw2JjyqC9+y+8ztn7OXcKxKOFEyVbzxgD9a63Z23U2iVFGDCEgFKwpKzgyEdDpEzWLtW7DJCHUNiVAJAK0OSRkEgCue2ztT8sgLdOK4IVzTRUtSUJJ9NUmeGep0ry54+JjypaLY+lw+AwOFwm5avf9v8AW513KnliUcyXkpS/mttCCrEkHLEvdGUds1wK7/GSonM6muX/ADy3XS44orUrMqOvZ3CtNvtr0uHjkjueBxcoylfRGrz/AG04PVnpXTw7WmzBZe5ynh2Kz0u0/nfv7zpZKZdL1IXpqmpz731HzvfSy1mfdWYzU46hok4jjJW8qRubbB38Yot2W4PQU4TMKcUUJ7DgSSfFXCi3sQgzkZq7HHKvPjhPua58R4ojzgJkxphHQb9xMBXeaY2yE6AdwFdNb8lXOb524Ui1YjJTkla+AQ2M1fKsG/SlCsCHErykkJUkg9UhW/SukFHscMR4jVsXFH9hpSqdmoGkEyQJAzJ3CdJO6pmClJSpwFQ1wAwVAcTuHdXazhqSW7RWcoA3qM4UgCSSe7205biEnodOP5iIT7En9/Cor7aSnMoShsSUtoEITOcgbzl6Rk6Z1UEkgASSYHechS9x9EWFukmTJJ7ZJNWdn2S31YUDLeTkkcZPj21pbI5IvOrAWAlJ3zIOWKJHo5DfFb2LmU4WkpCB/LABPbInOsePxsYKoav8j2f6f/RsTHleJ9lL8Ruz7Zq2gJUC7vUoCe5M7qR/a62VpHODGqcIGJLhjPLD3dlZ+1NqBTcJaUpSskpPRGf8xMg4ePGs7aN2ixHOLDarlaQEpAyA9uYRMnXOvNWfGnu389kfU1g8Lh5YpJL57t/9J9rbYNsC8+vnbtw4kp3CBCVHOcIAAnU5ivPb27W8pTjiipSjmTvPAcAKLu4W8tS1qKlHNSj8gOHYKhaSSfvIV6WFhqKpfjv/AB8Z85xXE53S0S7fO5fskRnWgldU2zFS4q2Q0R4mLPMyzzv3/gUoc+9BVaaMVXs40W0uU7nfuaqY6XnKWSWw59x/egq9vtqsDPE9+nhRi7vZ/mpssjf2Tsdy4kspKgNTEAHcCTkD7a9A2TyTbsm03DrjanNxUcDSV4SeicysjupNucqGLBBbQhC3EgFKUwGE4hwGuntmuF2vt968WTcOBCDEJAKkoA0ShA+ek1heaa2RsWTDe7KPKDarrzpWXsajJxHEcIOgTjEJEaZaaxMU202W22kquXCjKUtgY3nFHec4QnipRnspBfhogspIUP8A9FwVg55pGiT25kcaz3CTmZJJzJMknUnPU511SpUcZ4tl9W0VFABCQhJybSIQV9dYBlao3mfZWet2czJPbUal00qq3Q4t2PUqprZs5OEK5sKEqzwnMSAd57qrNO4SDkeEiRPdvqa42g48sLdcWsgjNROQG4bgOwUtkxSR393di3Ul5S1tqzSUKOaEqEwpCTqQoZ57vZgucpmTIeeUvFKYabUhYTJGapnF89K6b8SUMDm3isIdcHON9GQpIAzkdp1ryO7xEjEewRlv4VmWHwc1eqe31+mj/U+lhxHGQVun9e9fWq/Q6VfKRhhH/wA6FFwgpAczwD/cd86wNd5rlnXFPLKlrJUc1LUZgfegq01slWDnHCGkDeuQT3DeaoXV2FDCgEI7dT29lWUIwX2VSe/V/sjNjcVPEpN9Nui/kLh5J6KBkN51PbUtumM8qrsN1cTXRHm4kuyJwaUmoZpZq9meiTFTgqoguiamyKJgulxVDNGKpsUTTS4u75VFNAVU2KN27dhSipQW6SSo6pCiczwUrTTIdtUCcjH2f3qPF8qaFEg7/wBu2uSJepNAiTlwj9NaiWudf/IpFLndpl3x+9MWqpsqAM0+1YW6rAgSczwgAEkk7hFQLMGpm7koQQmQXOiTuKMsh7aq2WitdR+0rhClANJwoSkJE+kogdJau0n5RVTHUc0k0slqzbVysf5lLKgy62nJAebSsoHBKjmBlpVW65VXC2y2lNu0kiCWWGkLj+sDEPHdWWqoyK4uKu0aI4sqqyFbRVmSSe0k/rSC3NWAKWrJDmSGtIipZplLVrOb1HzSTTZoBqbIofSzTMVLNTZFD5oxU0Ggmpsih+KjvNRzTgeFTYotKV8s4oTOfj99lRJWJnt/b/ynrURlpGWe7+1UsUGPKkKsqarKnYCTAzOQAAknu40sihzCAokq9FOajvjgO06VC88VcBGQA0A3AVO6SgFCiOMCDBPE8RFVKgsClUhpKSaiyaAmkigmkqCRaSlpKAWkmkmiaE0OpKSipA6lptLQgfNIaQKoqSBwomkpQamwlZ0ieTbfXd8UfRUieTbfXd8UfTRRXKzTJIf5ttkDpu+KPpq0nk82hGJKnQorKcUpxYcIyHRy1oopZSkVPNlrru+KPppfNlrru+KPpoopYpDfNlrru+KPppp5MtdZ3xR9NFFRZNIb5sNdd3xR9NL5sNdd3xR9NFFLJpCp5MNdd3xR9NIeTDXXd8UfTRRSxSE82Guu74o+mkHJhrru+KPpooo2TSF82Guu74o+mgcmGuu74o+mloqE2KQnmw113fFH007zYa67vij6aKKmyKQqeTDXXd8UfTXMuIgq16JgeNJRVkUkhgq7s21DhIJIgTlH7iiirHLuf//Z"/>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grpSp>
        <p:nvGrpSpPr>
          <p:cNvPr id="9" name="8 Grupo"/>
          <p:cNvGrpSpPr/>
          <p:nvPr/>
        </p:nvGrpSpPr>
        <p:grpSpPr>
          <a:xfrm rot="20778525">
            <a:off x="5266200" y="1635939"/>
            <a:ext cx="4926908" cy="2114809"/>
            <a:chOff x="5986125" y="1629164"/>
            <a:chExt cx="2423308" cy="2114809"/>
          </a:xfrm>
        </p:grpSpPr>
        <p:sp>
          <p:nvSpPr>
            <p:cNvPr id="7" name="6 Explosión 2"/>
            <p:cNvSpPr/>
            <p:nvPr/>
          </p:nvSpPr>
          <p:spPr>
            <a:xfrm rot="1214398">
              <a:off x="5986125" y="1629164"/>
              <a:ext cx="2423308" cy="2114809"/>
            </a:xfrm>
            <a:prstGeom prst="irregularSeal2">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CuadroTexto"/>
            <p:cNvSpPr txBox="1"/>
            <p:nvPr/>
          </p:nvSpPr>
          <p:spPr>
            <a:xfrm rot="821475">
              <a:off x="6168268" y="2193323"/>
              <a:ext cx="1809928" cy="880241"/>
            </a:xfrm>
            <a:prstGeom prst="rect">
              <a:avLst/>
            </a:prstGeom>
            <a:noFill/>
          </p:spPr>
          <p:txBody>
            <a:bodyPr wrap="square" rtlCol="0">
              <a:spAutoFit/>
            </a:bodyPr>
            <a:lstStyle/>
            <a:p>
              <a:pPr algn="ctr"/>
              <a:r>
                <a:rPr lang="en-US" sz="1600" dirty="0">
                  <a:latin typeface="Calibri" panose="020F0502020204030204" pitchFamily="34" charset="0"/>
                </a:rPr>
                <a:t>You are in this committee!</a:t>
              </a:r>
            </a:p>
            <a:p>
              <a:pPr algn="ctr"/>
              <a:r>
                <a:rPr lang="en-GB" sz="1600" dirty="0">
                  <a:latin typeface="Calibri" panose="020F0502020204030204" pitchFamily="34" charset="0"/>
                </a:rPr>
                <a:t>The more you contribute, the more you will get out of it.</a:t>
              </a:r>
              <a:endParaRPr lang="es-ES" sz="1600" dirty="0">
                <a:latin typeface="Calibri" panose="020F0502020204030204" pitchFamily="34" charset="0"/>
              </a:endParaRPr>
            </a:p>
          </p:txBody>
        </p:sp>
      </p:grpSp>
      <p:grpSp>
        <p:nvGrpSpPr>
          <p:cNvPr id="20" name="35 Grupo"/>
          <p:cNvGrpSpPr/>
          <p:nvPr/>
        </p:nvGrpSpPr>
        <p:grpSpPr>
          <a:xfrm>
            <a:off x="7353553" y="5142023"/>
            <a:ext cx="1842033" cy="954523"/>
            <a:chOff x="5796136" y="3775496"/>
            <a:chExt cx="1842033" cy="954523"/>
          </a:xfrm>
        </p:grpSpPr>
        <p:sp>
          <p:nvSpPr>
            <p:cNvPr id="22" name="18 CuadroTexto"/>
            <p:cNvSpPr txBox="1"/>
            <p:nvPr/>
          </p:nvSpPr>
          <p:spPr>
            <a:xfrm>
              <a:off x="5908097" y="4077057"/>
              <a:ext cx="1490123" cy="338554"/>
            </a:xfrm>
            <a:prstGeom prst="rect">
              <a:avLst/>
            </a:prstGeom>
            <a:noFill/>
          </p:spPr>
          <p:txBody>
            <a:bodyPr wrap="square" rtlCol="0">
              <a:spAutoFit/>
            </a:bodyPr>
            <a:lstStyle/>
            <a:p>
              <a:pPr algn="ctr"/>
              <a:r>
                <a:rPr lang="es-ES" sz="1600" dirty="0" err="1">
                  <a:latin typeface="Arial" pitchFamily="34" charset="0"/>
                  <a:cs typeface="Arial" pitchFamily="34" charset="0"/>
                </a:rPr>
                <a:t>Environment</a:t>
              </a:r>
              <a:endParaRPr lang="es-ES" sz="1600" dirty="0">
                <a:latin typeface="Arial" pitchFamily="34" charset="0"/>
                <a:cs typeface="Arial" pitchFamily="34" charset="0"/>
              </a:endParaRPr>
            </a:p>
          </p:txBody>
        </p:sp>
        <p:sp>
          <p:nvSpPr>
            <p:cNvPr id="23" name="32 Elipse"/>
            <p:cNvSpPr/>
            <p:nvPr/>
          </p:nvSpPr>
          <p:spPr>
            <a:xfrm>
              <a:off x="5796136" y="3775496"/>
              <a:ext cx="1842033" cy="9545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itchFamily="34" charset="0"/>
                <a:cs typeface="Arial" pitchFamily="34" charset="0"/>
              </a:endParaRPr>
            </a:p>
          </p:txBody>
        </p:sp>
      </p:grpSp>
      <p:grpSp>
        <p:nvGrpSpPr>
          <p:cNvPr id="24" name="35 Grupo"/>
          <p:cNvGrpSpPr/>
          <p:nvPr/>
        </p:nvGrpSpPr>
        <p:grpSpPr>
          <a:xfrm>
            <a:off x="5478488" y="4306267"/>
            <a:ext cx="1842033" cy="954523"/>
            <a:chOff x="5796136" y="3775496"/>
            <a:chExt cx="1842033" cy="954523"/>
          </a:xfrm>
        </p:grpSpPr>
        <p:sp>
          <p:nvSpPr>
            <p:cNvPr id="25" name="18 CuadroTexto"/>
            <p:cNvSpPr txBox="1"/>
            <p:nvPr/>
          </p:nvSpPr>
          <p:spPr>
            <a:xfrm>
              <a:off x="6099258" y="4077057"/>
              <a:ext cx="1186872" cy="338554"/>
            </a:xfrm>
            <a:prstGeom prst="rect">
              <a:avLst/>
            </a:prstGeom>
            <a:noFill/>
          </p:spPr>
          <p:txBody>
            <a:bodyPr wrap="square" rtlCol="0">
              <a:spAutoFit/>
            </a:bodyPr>
            <a:lstStyle/>
            <a:p>
              <a:pPr algn="ctr"/>
              <a:r>
                <a:rPr lang="es-ES" sz="1600" dirty="0" err="1">
                  <a:latin typeface="Arial" pitchFamily="34" charset="0"/>
                  <a:cs typeface="Arial" pitchFamily="34" charset="0"/>
                </a:rPr>
                <a:t>Equipment</a:t>
              </a:r>
              <a:endParaRPr lang="es-ES" sz="1600" dirty="0">
                <a:latin typeface="Arial" pitchFamily="34" charset="0"/>
                <a:cs typeface="Arial" pitchFamily="34" charset="0"/>
              </a:endParaRPr>
            </a:p>
          </p:txBody>
        </p:sp>
        <p:sp>
          <p:nvSpPr>
            <p:cNvPr id="26" name="32 Elipse"/>
            <p:cNvSpPr/>
            <p:nvPr/>
          </p:nvSpPr>
          <p:spPr>
            <a:xfrm>
              <a:off x="5796136" y="3775496"/>
              <a:ext cx="1842033" cy="9545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atin typeface="Arial" pitchFamily="34" charset="0"/>
                <a:cs typeface="Arial" pitchFamily="34" charset="0"/>
              </a:endParaRPr>
            </a:p>
          </p:txBody>
        </p:sp>
      </p:grpSp>
    </p:spTree>
    <p:extLst>
      <p:ext uri="{BB962C8B-B14F-4D97-AF65-F5344CB8AC3E}">
        <p14:creationId xmlns:p14="http://schemas.microsoft.com/office/powerpoint/2010/main" val="3988068337"/>
      </p:ext>
    </p:extLst>
  </p:cSld>
  <p:clrMapOvr>
    <a:masterClrMapping/>
  </p:clrMapOvr>
  <mc:AlternateContent xmlns:mc="http://schemas.openxmlformats.org/markup-compatibility/2006" xmlns:p14="http://schemas.microsoft.com/office/powerpoint/2010/main">
    <mc:Choice Requires="p14">
      <p:transition spd="slow" p14:dur="3000" advTm="10000">
        <p14:gallery dir="l"/>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4000" fill="hold"/>
                                        <p:tgtEl>
                                          <p:spTgt spid="9"/>
                                        </p:tgtEl>
                                        <p:attrNameLst>
                                          <p:attrName>ppt_w</p:attrName>
                                        </p:attrNameLst>
                                      </p:cBhvr>
                                      <p:tavLst>
                                        <p:tav tm="0">
                                          <p:val>
                                            <p:fltVal val="0"/>
                                          </p:val>
                                        </p:tav>
                                        <p:tav tm="100000">
                                          <p:val>
                                            <p:strVal val="#ppt_w"/>
                                          </p:val>
                                        </p:tav>
                                      </p:tavLst>
                                    </p:anim>
                                    <p:anim calcmode="lin" valueType="num">
                                      <p:cBhvr>
                                        <p:cTn id="8" dur="4000" fill="hold"/>
                                        <p:tgtEl>
                                          <p:spTgt spid="9"/>
                                        </p:tgtEl>
                                        <p:attrNameLst>
                                          <p:attrName>ppt_h</p:attrName>
                                        </p:attrNameLst>
                                      </p:cBhvr>
                                      <p:tavLst>
                                        <p:tav tm="0">
                                          <p:val>
                                            <p:fltVal val="0"/>
                                          </p:val>
                                        </p:tav>
                                        <p:tav tm="100000">
                                          <p:val>
                                            <p:strVal val="#ppt_h"/>
                                          </p:val>
                                        </p:tav>
                                      </p:tavLst>
                                    </p:anim>
                                    <p:anim calcmode="lin" valueType="num">
                                      <p:cBhvr>
                                        <p:cTn id="9" dur="4000" fill="hold"/>
                                        <p:tgtEl>
                                          <p:spTgt spid="9"/>
                                        </p:tgtEl>
                                        <p:attrNameLst>
                                          <p:attrName>style.rotation</p:attrName>
                                        </p:attrNameLst>
                                      </p:cBhvr>
                                      <p:tavLst>
                                        <p:tav tm="0">
                                          <p:val>
                                            <p:fltVal val="90"/>
                                          </p:val>
                                        </p:tav>
                                        <p:tav tm="100000">
                                          <p:val>
                                            <p:fltVal val="0"/>
                                          </p:val>
                                        </p:tav>
                                      </p:tavLst>
                                    </p:anim>
                                    <p:animEffect transition="in" filter="fade">
                                      <p:cBhvr>
                                        <p:cTn id="10" dur="4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1000"/>
                                  </p:stCondLst>
                                  <p:childTnLst>
                                    <p:animEffect transition="out" filter="fade">
                                      <p:cBhvr>
                                        <p:cTn id="14" dur="4000"/>
                                        <p:tgtEl>
                                          <p:spTgt spid="9"/>
                                        </p:tgtEl>
                                      </p:cBhvr>
                                    </p:animEffect>
                                    <p:set>
                                      <p:cBhvr>
                                        <p:cTn id="15" dur="1" fill="hold">
                                          <p:stCondLst>
                                            <p:cond delay="3999"/>
                                          </p:stCondLst>
                                        </p:cTn>
                                        <p:tgtEl>
                                          <p:spTgt spid="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3000"/>
                                        <p:tgtEl>
                                          <p:spTgt spid="2"/>
                                        </p:tgtEl>
                                      </p:cBhvr>
                                    </p:animEffect>
                                    <p:anim calcmode="lin" valueType="num">
                                      <p:cBhvr>
                                        <p:cTn id="21" dur="3000" fill="hold"/>
                                        <p:tgtEl>
                                          <p:spTgt spid="2"/>
                                        </p:tgtEl>
                                        <p:attrNameLst>
                                          <p:attrName>ppt_x</p:attrName>
                                        </p:attrNameLst>
                                      </p:cBhvr>
                                      <p:tavLst>
                                        <p:tav tm="0">
                                          <p:val>
                                            <p:strVal val="#ppt_x"/>
                                          </p:val>
                                        </p:tav>
                                        <p:tav tm="100000">
                                          <p:val>
                                            <p:strVal val="#ppt_x"/>
                                          </p:val>
                                        </p:tav>
                                      </p:tavLst>
                                    </p:anim>
                                    <p:anim calcmode="lin" valueType="num">
                                      <p:cBhvr>
                                        <p:cTn id="22" dur="3000" fill="hold"/>
                                        <p:tgtEl>
                                          <p:spTgt spid="2"/>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7" presetClass="entr" presetSubtype="0" fill="hold" nodeType="afterEffect">
                                  <p:stCondLst>
                                    <p:cond delay="200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3000"/>
                                        <p:tgtEl>
                                          <p:spTgt spid="35"/>
                                        </p:tgtEl>
                                      </p:cBhvr>
                                    </p:animEffect>
                                    <p:anim calcmode="lin" valueType="num">
                                      <p:cBhvr>
                                        <p:cTn id="27" dur="3000" fill="hold"/>
                                        <p:tgtEl>
                                          <p:spTgt spid="35"/>
                                        </p:tgtEl>
                                        <p:attrNameLst>
                                          <p:attrName>ppt_x</p:attrName>
                                        </p:attrNameLst>
                                      </p:cBhvr>
                                      <p:tavLst>
                                        <p:tav tm="0">
                                          <p:val>
                                            <p:strVal val="#ppt_x"/>
                                          </p:val>
                                        </p:tav>
                                        <p:tav tm="100000">
                                          <p:val>
                                            <p:strVal val="#ppt_x"/>
                                          </p:val>
                                        </p:tav>
                                      </p:tavLst>
                                    </p:anim>
                                    <p:anim calcmode="lin" valueType="num">
                                      <p:cBhvr>
                                        <p:cTn id="28" dur="3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8000"/>
                            </p:stCondLst>
                            <p:childTnLst>
                              <p:par>
                                <p:cTn id="30" presetID="47"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3000"/>
                                        <p:tgtEl>
                                          <p:spTgt spid="36"/>
                                        </p:tgtEl>
                                      </p:cBhvr>
                                    </p:animEffect>
                                    <p:anim calcmode="lin" valueType="num">
                                      <p:cBhvr>
                                        <p:cTn id="33" dur="3000" fill="hold"/>
                                        <p:tgtEl>
                                          <p:spTgt spid="36"/>
                                        </p:tgtEl>
                                        <p:attrNameLst>
                                          <p:attrName>ppt_x</p:attrName>
                                        </p:attrNameLst>
                                      </p:cBhvr>
                                      <p:tavLst>
                                        <p:tav tm="0">
                                          <p:val>
                                            <p:strVal val="#ppt_x"/>
                                          </p:val>
                                        </p:tav>
                                        <p:tav tm="100000">
                                          <p:val>
                                            <p:strVal val="#ppt_x"/>
                                          </p:val>
                                        </p:tav>
                                      </p:tavLst>
                                    </p:anim>
                                    <p:anim calcmode="lin" valueType="num">
                                      <p:cBhvr>
                                        <p:cTn id="34" dur="3000" fill="hold"/>
                                        <p:tgtEl>
                                          <p:spTgt spid="36"/>
                                        </p:tgtEl>
                                        <p:attrNameLst>
                                          <p:attrName>ppt_y</p:attrName>
                                        </p:attrNameLst>
                                      </p:cBhvr>
                                      <p:tavLst>
                                        <p:tav tm="0">
                                          <p:val>
                                            <p:strVal val="#ppt_y-.1"/>
                                          </p:val>
                                        </p:tav>
                                        <p:tav tm="100000">
                                          <p:val>
                                            <p:strVal val="#ppt_y"/>
                                          </p:val>
                                        </p:tav>
                                      </p:tavLst>
                                    </p:anim>
                                  </p:childTnLst>
                                </p:cTn>
                              </p:par>
                            </p:childTnLst>
                          </p:cTn>
                        </p:par>
                        <p:par>
                          <p:cTn id="35" fill="hold">
                            <p:stCondLst>
                              <p:cond delay="11000"/>
                            </p:stCondLst>
                            <p:childTnLst>
                              <p:par>
                                <p:cTn id="36" presetID="47" presetClass="entr" presetSubtype="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3000"/>
                                        <p:tgtEl>
                                          <p:spTgt spid="13"/>
                                        </p:tgtEl>
                                      </p:cBhvr>
                                    </p:animEffect>
                                    <p:anim calcmode="lin" valueType="num">
                                      <p:cBhvr>
                                        <p:cTn id="39" dur="3000" fill="hold"/>
                                        <p:tgtEl>
                                          <p:spTgt spid="13"/>
                                        </p:tgtEl>
                                        <p:attrNameLst>
                                          <p:attrName>ppt_x</p:attrName>
                                        </p:attrNameLst>
                                      </p:cBhvr>
                                      <p:tavLst>
                                        <p:tav tm="0">
                                          <p:val>
                                            <p:strVal val="#ppt_x"/>
                                          </p:val>
                                        </p:tav>
                                        <p:tav tm="100000">
                                          <p:val>
                                            <p:strVal val="#ppt_x"/>
                                          </p:val>
                                        </p:tav>
                                      </p:tavLst>
                                    </p:anim>
                                    <p:anim calcmode="lin" valueType="num">
                                      <p:cBhvr>
                                        <p:cTn id="40" dur="3000" fill="hold"/>
                                        <p:tgtEl>
                                          <p:spTgt spid="13"/>
                                        </p:tgtEl>
                                        <p:attrNameLst>
                                          <p:attrName>ppt_y</p:attrName>
                                        </p:attrNameLst>
                                      </p:cBhvr>
                                      <p:tavLst>
                                        <p:tav tm="0">
                                          <p:val>
                                            <p:strVal val="#ppt_y-.1"/>
                                          </p:val>
                                        </p:tav>
                                        <p:tav tm="100000">
                                          <p:val>
                                            <p:strVal val="#ppt_y"/>
                                          </p:val>
                                        </p:tav>
                                      </p:tavLst>
                                    </p:anim>
                                  </p:childTnLst>
                                </p:cTn>
                              </p:par>
                            </p:childTnLst>
                          </p:cTn>
                        </p:par>
                        <p:par>
                          <p:cTn id="41" fill="hold">
                            <p:stCondLst>
                              <p:cond delay="14000"/>
                            </p:stCondLst>
                            <p:childTnLst>
                              <p:par>
                                <p:cTn id="42" presetID="47" presetClass="entr" presetSubtype="0"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3000"/>
                                        <p:tgtEl>
                                          <p:spTgt spid="20"/>
                                        </p:tgtEl>
                                      </p:cBhvr>
                                    </p:animEffect>
                                    <p:anim calcmode="lin" valueType="num">
                                      <p:cBhvr>
                                        <p:cTn id="45" dur="3000" fill="hold"/>
                                        <p:tgtEl>
                                          <p:spTgt spid="20"/>
                                        </p:tgtEl>
                                        <p:attrNameLst>
                                          <p:attrName>ppt_x</p:attrName>
                                        </p:attrNameLst>
                                      </p:cBhvr>
                                      <p:tavLst>
                                        <p:tav tm="0">
                                          <p:val>
                                            <p:strVal val="#ppt_x"/>
                                          </p:val>
                                        </p:tav>
                                        <p:tav tm="100000">
                                          <p:val>
                                            <p:strVal val="#ppt_x"/>
                                          </p:val>
                                        </p:tav>
                                      </p:tavLst>
                                    </p:anim>
                                    <p:anim calcmode="lin" valueType="num">
                                      <p:cBhvr>
                                        <p:cTn id="46" dur="3000" fill="hold"/>
                                        <p:tgtEl>
                                          <p:spTgt spid="20"/>
                                        </p:tgtEl>
                                        <p:attrNameLst>
                                          <p:attrName>ppt_y</p:attrName>
                                        </p:attrNameLst>
                                      </p:cBhvr>
                                      <p:tavLst>
                                        <p:tav tm="0">
                                          <p:val>
                                            <p:strVal val="#ppt_y-.1"/>
                                          </p:val>
                                        </p:tav>
                                        <p:tav tm="100000">
                                          <p:val>
                                            <p:strVal val="#ppt_y"/>
                                          </p:val>
                                        </p:tav>
                                      </p:tavLst>
                                    </p:anim>
                                  </p:childTnLst>
                                </p:cTn>
                              </p:par>
                            </p:childTnLst>
                          </p:cTn>
                        </p:par>
                        <p:par>
                          <p:cTn id="47" fill="hold">
                            <p:stCondLst>
                              <p:cond delay="17000"/>
                            </p:stCondLst>
                            <p:childTnLst>
                              <p:par>
                                <p:cTn id="48" presetID="47" presetClass="entr" presetSubtype="0"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3000"/>
                                        <p:tgtEl>
                                          <p:spTgt spid="24"/>
                                        </p:tgtEl>
                                      </p:cBhvr>
                                    </p:animEffect>
                                    <p:anim calcmode="lin" valueType="num">
                                      <p:cBhvr>
                                        <p:cTn id="51" dur="3000" fill="hold"/>
                                        <p:tgtEl>
                                          <p:spTgt spid="24"/>
                                        </p:tgtEl>
                                        <p:attrNameLst>
                                          <p:attrName>ppt_x</p:attrName>
                                        </p:attrNameLst>
                                      </p:cBhvr>
                                      <p:tavLst>
                                        <p:tav tm="0">
                                          <p:val>
                                            <p:strVal val="#ppt_x"/>
                                          </p:val>
                                        </p:tav>
                                        <p:tav tm="100000">
                                          <p:val>
                                            <p:strVal val="#ppt_x"/>
                                          </p:val>
                                        </p:tav>
                                      </p:tavLst>
                                    </p:anim>
                                    <p:anim calcmode="lin" valueType="num">
                                      <p:cBhvr>
                                        <p:cTn id="52" dur="3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redondeado"/>
          <p:cNvSpPr/>
          <p:nvPr/>
        </p:nvSpPr>
        <p:spPr>
          <a:xfrm>
            <a:off x="2331308" y="508900"/>
            <a:ext cx="7725132" cy="54006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GB" sz="2000" dirty="0">
                <a:latin typeface="Calibri" panose="020F0502020204030204" pitchFamily="34" charset="0"/>
              </a:rPr>
              <a:t>Brief overview of ENG</a:t>
            </a:r>
            <a:r>
              <a:rPr lang="tr-TR" sz="2000" dirty="0">
                <a:latin typeface="Calibri" panose="020F0502020204030204" pitchFamily="34" charset="0"/>
              </a:rPr>
              <a:t> </a:t>
            </a:r>
            <a:r>
              <a:rPr lang="tr-TR" sz="2000" dirty="0">
                <a:solidFill>
                  <a:srgbClr val="FFCC00"/>
                </a:solidFill>
                <a:latin typeface="Calibri" panose="020F0502020204030204" pitchFamily="34" charset="0"/>
              </a:rPr>
              <a:t>Committee</a:t>
            </a:r>
            <a:endParaRPr lang="es-ES" altLang="es-ES" sz="2000" dirty="0">
              <a:solidFill>
                <a:srgbClr val="FFCC00"/>
              </a:solidFill>
              <a:latin typeface="Calibri" panose="020F0502020204030204" pitchFamily="34" charset="0"/>
              <a:cs typeface="Arial" pitchFamily="34" charset="0"/>
            </a:endParaRPr>
          </a:p>
        </p:txBody>
      </p:sp>
      <p:sp>
        <p:nvSpPr>
          <p:cNvPr id="3" name="AutoShape 2" descr="data:image/jpeg;base64,/9j/4AAQSkZJRgABAQAAAQABAAD/2wCEAAkGBxQREhUUEhQSFRQXGBoUFhcVFxQYFBcUFRQYFhUVFxcYHCggGBolHRYUITIiJyorLi4uGB8zODMsNygtLisBCgoKDg0OGhAQGy0kICQsLCw0LCwsLCwsLCwsLCwsLDQuLCwtLCwsLCwsLCwsLCwsLCwsLCwsLCwtLCwtLCw0Lv/AABEIAPQArgMBIgACEQEDEQH/xAAcAAABBQEBAQAAAAAAAAAAAAAAAQIDBAUGBwj/xABAEAABAwIDAwcKBAUFAQEAAAABAgMRAAQSITEFQVEGEyJSYXGRFRYyU4GSk6HS8AcUscEzQnLR4SNigrLxJEP/xAAaAQEAAwEBAQAAAAAAAAAAAAAAAQIEAwUG/8QAMBEAAgIABAUDAQcFAAAAAAAAAAECEQMSIVEEEzFBUhSB8GEicZGhsdHhBTJCwfH/2gAMAwEAAhEDEQA/APaCY1qh5ZY9ajxqxf8A8Nf9J/SucYsXksrcWCcCnMgDiKULUEhKQM5AAHGu0VF9WcXfY2/LTHrUeNHlpj1qPGsHYljcKQQ+MC0HpYsgUqAUCCJECSnX+Xto2VbOLtw6ozhCseSsUpmQExmct2tWqG5H2tjpLXaDbphC0qI4GrVcnyWRcBf/ANKChckgGPQcGJIBBIOGFJO/ogxnXViqOr0LfeLRRRUAKKKKAKKSaWKAKKSigFooooAooooAooooAooooCvtD+Gv+k/pV+qG0P4S/wCk/pV1aojhv/wN9VkXiclyw2xcsYQlpotOLQ1/qFJB5xYSvECRkEyY7Dpvs8jUNlVy4wkJYU4lLRSZS4G04VOJO8FUid+EVyvLy2bKzcXTSnkpdDaYcWEssLZzCkpnm0qlUqIBJw8E12nJvbzd0yhxkDms0gp9HoKw4Upics8oEVUsaN56bfer/rUlR3npt96v+tSVddCkuoUUURUlQoiikxDiKARaJBFVlIw+konhFWecHdTqAqBSj6Mx28ew1Mwo5hQzFOcQIz3fKobZAzmJoCzRRRQBRRRQBRRRQCUtFFAQbQ/hL/pP6U5q/bW6tkGVthKlAjLpTEHeRGcaSniKL1MtrA1KT+lcSwyEOc4OfC5UVGHJVjjEDlp0Ux/SKmMMwzZSxthlxkXL9u2ytJlKiVlpSVNjDKjgIWlROYMDogzwu8ktnN7Mskc6UpKlAqISEpSt0pQEpEmE+jnMZTpWeHCEqSFXCcRKiQFyFKMmJSR7CDUQZTzSWjzxQnOClcGZkEBMR0jkABVuR9RzUdcL5DrkIM824tpfYsISSPBQq9XJ8lbUIXCedwxJx481BOHFKgJUYzO+K6yqNZdCbvUKSaWkKe+oBC4oDLMd2X660g0nTPfT+ay+/wB6Y22RIg8fuBpQEC3SdNB86uNDLvzrPnOATByrSQIAFSCK6VCe/KktRr3kffjUT6sSwOED276sMb/6jUAkooooAooooAooooAoomigPNfOG967nw0/RR5wXnXc+Gn6K9Omia78+PgvnsVyPc8w84LzrufDT9FL5fvOu58NP0UciOUi07O2hcOOLWWXHAkrUVQQ0nCM9BJFL+F+1HhcKt7hxay5btXLeNSiQDMxiOWSs+6nPh4L57E8t7iecF513Php+ijzhveu58NP0Vp/hFtJb7FyXHFrKblSAVKKiAG0GBPfWT+KG2HvzPM27i0fl7Zdy5gUoTKhrBzgJB9ppz4+C+ewyPcf5w3vXc+Gn6KPOG967nw0/RXfbFvhdWrToOTraVSOKk5x7Zry2y5TOs7L2ghx1wvMXAZCypWMBeFOSpkegvxpz4eC+ewyPc1fOC967nw0/RSecF713Php+is7lfavWdoxcfm7rG5zaFILhwhS25JBmZkVNyxU7s5Fq0u6uiw+8S88o9NCYaTgSobsPOKAzkzrEU58PBEct7lhO3Lsfzue4n6Kf5w3vrHPhp+itzkMytJeU3dpurNUcyrnOcWlQ1CiBAPZ2DIVy34qbYeZu2g044mLZTxSlagCG1rKlQDnkPAU58fBE8t7lkbau5nG5Ov8NP0VJ5wXvXc+Gn6KyvxB5UOquW+ZcWltLDCl4FqSMdwpRGhzyCa1/wAT9rvc+1bW7i0rTbvXbmBRBKG0kpGR34FjvIpz4+C+ew5b3G+cF713Php+ijzgvfWOfDT9FR8r+UbjmyrF9lxYU6pCSUKIJUUKSUyDn0h40y35UOP3GyP9RaS4l9t5IUQC6wlSVhSZzMpnPiKc+PgvnsOW9yfzgveu58NP0UecN713Php+iqWydtOq2FevF1wrQ9hCytWIAKYkBUyBmfGr3KHbDqrHZjDTqg/dc30sSsRAbBJJBkiSCe6nPh4IZHuJ5wXvXc+Gn6KPOC967nw0/RVd7lI4vk+XucWl5pwMLUFELlFwE5qmc0lM16RsJwqtmSSSS0gkk5klAzNOfDwQyPc8/wDOG967nw0/RR5wXvrHPhp+ivTpomnPh4IjI9woooNZzofOzVvcp2Rc26GXucudolAGBc83hQSs5ejIAntro1bFvtnbV2c8+7+aQoG0KmmSkNtDClIXhnKVgyeqa9moqCbPEPw35U+TG7lp+0vVKXcrdBbZWRhKUp1j/aaktdh321L7aT7LptW1Rbf6zKlc4yUlJCcUQMtR1hXtdIKCzgvwVed8nBl9C0OW7i2YWCCU5LSROo6RH/GuC5Z7BuDtpVs224ba7ftnnFBCsAAPSOICBHTNe90hT2mgs82/Gq2W5ZNhtC1kXDZhCSogDFuA0FX/AMSNqvW/5abVNzYrVguxzSnVoTlBAByEYsyN0b67VJGe6MzHDjXI2fLoLWyVsLbZfUtLTilCSW5kqRqkZGgOX/CzZ0bSvHrRl9jZ60hKEupWgLckE4EqzgdLuBir3LPZKrjbdqkoWWl2b7K1BJwjnEPpgqiAelW3s7l2HVNY2VNtPpcWw5ixFYZBKpQBIMDIZzU1jy0bdbu3QlwN2wB0ha5BywEApMiIPGgPIrPZF0dmOreadL35y3twMCsXNWyQAQIkpz10yNdM5sW+2hti+et3fyyW0JtUrcZKkuNkQpKcXaCZHGu+2DyoU8/+XdZU04poXCJWF4mlGATEYT2V0xoLPnm2tLhOzmrRbTpVa7TASebXm0TixjL0cQWZ7RWw7sB5jlK0lKFm2LjlwhQSrm0G4ZPOSoZDpJ+5r20TvpaCz58bddttmX2yl210bp25JaCWllC0qW0cQUBEQ2T7RWs7sO9f2lZ27KywqwskDnltKW3zxQA4ATkokLSP+J4V7bRFBZ89XmzLq3stsWS0uOrDzLyFpbWA4VPIKy2AO4wNK9L5E8tUP8xa/lrxtYbCStxpSWwW25MqPHDl7K7qigsKSloipICaJrybyfd+quvdco8n3fqrr3XK0+nj5I553seszRNeTeT7v1V17rlHk+79Vde65T08fJDO9j1maJrybyfd+quvdco8n3fqrr3V09PHzQzvY9YKqDXk/k+79Vde6uk/I3Xqrr3XKenj5IZ3ser5ATwzrxuw2uNpXS3bpNyhwh23sWeYdDLQcQUB5xeGMap1OnhV0WV16q691ynfk7s5c3dn/i5T08fNDmPYz+SWN57YzKW3kqskvm6xtrSGzhwIBUoQSTpBNdBsW+Xav7cuFNuKCXErQnCr/UhowlOWcmBlxrONhd+quvdXSKs7oatXXuuU9PHyQ5j2Ln4YXyLh9b9wbhV+8iVYmXG2WWkkQw2VCMp45/r6Xh4k15Qq0ut7d17rlL5Pu/VXXuuU9PHzQ5j2PWKMYryfyfd+quvdco8n3fqbr3V09PHyQzvY9Zmia8m8n3fqrr3V0eT7v1V17rlPTx8189xnex6zNE15N5Pu/VXXuuUeT7v1V17rlPTx8kM72PWZomvJvJ936q691yjyfd+quvdcp6ePkhnex6xRRRWYuFFFFAFFFFAFRoWDlB8Kkpq1ga5UBAECYg68O7+1TLXG4nuFVynEThI+9anDnWgfp40JGfmOskjtimOQvMESOIyz3Z1Op0cRVJ1YUZ3DdvPbQA4wQMx7SR4ACrzYyHdVNhmT2Dfu7AKvUICiiigCiiigCiiigCiiigCiuUt+VQVpJPYJq2jlCgj0wN2YI/arZRZ0FFYqdsg6KSe6Kgc2+BvPsE0yizoaK53zgTMY/l/ipFbY4LBFMos3qSQa59zbgGUj50re1p0jPtGv2KZSLN3mk8B7KrqtOB9hrKO1F7k/Mf3pPLJBzT86nILNXmFdg4Z6ce+nNWsZk+FZI24J31KnaRP699MjGY2k5aUTWH5SMwdfvhS+Uz2eNTy2RmRtzRNY/lPtFJ5RzzV4VPKYzo2cVGKsU7UjU/pUg2gOun21Dw2hmTNbFRirGVtYDVSaQ7YHWTVcpJs4qXFWMnaoKccpwzE7p4VB5eT3+w1OUWeOL28SlIAQncVAnWfSImrKtslEohC535g8ZGfdXLuXDcRhA390cTwrXtWJacfCiShSAkDSFAknTTLdU5kFdm35VCZWMkggEKMk7zA1y76qsbbUHMlK5uRJyOEEmCR45VSTfc4AFITrII1GecDeTxqJ7aSsKcKlYZVh0EFe8xBVwz4VHeiWbY26tKwlWZJgThjskjLSKsP7RCVlLiygiIzTBkz2AZRrXNtAYSgxkMspIkyoydcsqq7YvUurkCSYM8YSBGemf71CabHY7Nd1hBK1nIiITKY/mVMaf2q2u9ebjmwcBAMrSRlrOIiR4RXnVptR5gCPQJjL0tB0ddBwrdt+VKlrUhfSSsTlMpAzJE6VamgnF9TrLXa3OEBatQNE7zp0kiNd3dVv8yhQzVi03j2aVwrT6XSYUZCgBzgygGQmUgmN0Vt2TOBa1AkTolPRSB3a+NasHXsZ8Z0rTOiD6ZFXluhI1KiNc4y36VzME5kwO0mrJdIgEqJjPu3CtGVGXO+5stX+uZiCcszMZRNRLutIUe3dnWVz0Cc+Bz+f61IUzBBmchBEd08anLGxnZbN4Z1Pyp7t30RhcwnfKZGZ4jMDSsJ26SDBxeNR/mkbwrxH9qSw1JUTHEaZeXcLUk4VIJE+kopkJBUYn70qBxDoQSpMgwSQsEwRO7TxmkYumyCk84EkzEJUJ0mMs9NKmW8G4DTxORIlJTBORyO/tFZZ8O/8Xr9f3NMcdP8AuRni/I1xBPFStctwqC42w3kJViJgAAkkjgBVu6Q64EpCAszrhKlHPQEyB31LsvYDSXClxK2F9VUBcqPpFahEROlZpwnDV/kdoyjLo/xI0bVPNpQErGeUxiPpKkgTGavAVA7tTDkVKMbuE1JfqRbOgISVAjIqjEciDCurr4jjWPdKSv0knsOQkDKSR6R7eys+ds6ONHCrSSQMzPsmf8Vrt38IwIVCMhgxKzzJBJGYPDvqtaq5wkawBIKZGXAka51O1ZYM4JQojEU9EhqYPpaETnlwrrLXRlUU33nJEHQyII36CZk6VINqKkBQwq06U4YnLLdWjdLbQgOBSFKBKThCsemUggSmMQk1iX20AsqIEyAOlqAJ37tfkKvem5XobNxtJUECMR1jLXfmJINRsMYDiWAYOIgEgCCP5id/7ViW1zEhQxJOXaO6tVS2kgdJRSoAEnLONFAbhBqHFpUibLvKHZmApS3iJACtRotIVkMgKismHC2YTKEiFlInMkwJJg7shw7KkYDlxhcclLScKZBSFqjIBtJIxZAaCBvreYSpYShMlKfREdI8FLMwVfIV1w4OSplMScY6j9gNKabCVHIqx4f90QJ/xWuq4j/FT3to3bsAKXL6iDhASQlAzIM5iT7T3VkpXiV+pOg7TwFbYNVoYpt3qX2nv5iNxwznKtNOzOlC5Oufbr951n/m8UAnTIHskkD5mkU7H61dHOy/fmcI4CN0amav2agkhM5Hdu/waxNou4SBv1IzyJzroeTWxBdplLigUkYxhG+YKVT2bxVZSUY2yyi5OkM29s7oc+gAgemPb6XZunvB31g85vgeI+Y3V6jb7MzdQ5mlYjCrDoU4VAAASIz315PegIKkgkkEieIBiapg4ubQtPDcOpPztBcNZodpwerQcrNW12itpUoUpJ0yJGv605G1nJMqKhvCukPAzWRzgOomnpUN0juqjii6ky0u4ElSUlCuKCQPcMiq6bk5SG1wIEgpMf8AEgGo1oPWqEp7a5SwIS6ousaa6M4ti5wjKcXYTAA3ERnxqzbXSxCjiKRlJPDMxO6KoYCk5THaCJqcIGH0iTOYAy35g+0ivOy2b7G3t0p3QFIAGqiSTGufZUdu3mMkkDMkyE6aad1WmWC8sJEndJBIEA64RkO2rh2UGikPLSoxIbZWlREx/EVOFGXeeyrKPYh7lXZOzXH1hDaVLVqcwEARmVE5JA41uMWjLQwKl92ZHNqi3QZ3qAxOHu6PbUQeUoc2mENxm23KUKI/mXPpqz3+AqdCAB9x4b60Rw33M88dLSJKEKUoFayogACTMAaJTwHZW2q75kAJgK1PEdqjx7KxfzEGU68TE+zhTOc4613SMspt6l03JUZJJJz3kk/uakurgoSG984ldh0CY3QNe09lVy5zUR/EInsSFJI9qoM9kjfVPHUp2VbotBw1dtViZXJCRu60HD848Kym1EkAAknIAayeyuy2LyeJGcrI6Zb3TkM4HS7piqYuNHDVs0cNw2JjyqC9+y+8ztn7OXcKxKOFEyVbzxgD9a63Z23U2iVFGDCEgFKwpKzgyEdDpEzWLtW7DJCHUNiVAJAK0OSRkEgCue2ztT8sgLdOK4IVzTRUtSUJJ9NUmeGep0ry54+JjypaLY+lw+AwOFwm5avf9v8AW513KnliUcyXkpS/mttCCrEkHLEvdGUds1wK7/GSonM6muX/ADy3XS44orUrMqOvZ3CtNvtr0uHjkjueBxcoylfRGrz/AG04PVnpXTw7WmzBZe5ynh2Kz0u0/nfv7zpZKZdL1IXpqmpz731HzvfSy1mfdWYzU46hok4jjJW8qRubbB38Yot2W4PQU4TMKcUUJ7DgSSfFXCi3sQgzkZq7HHKvPjhPua58R4ojzgJkxphHQb9xMBXeaY2yE6AdwFdNb8lXOb524Ui1YjJTkla+AQ2M1fKsG/SlCsCHErykkJUkg9UhW/SukFHscMR4jVsXFH9hpSqdmoGkEyQJAzJ3CdJO6pmClJSpwFQ1wAwVAcTuHdXazhqSW7RWcoA3qM4UgCSSe7205biEnodOP5iIT7En9/Cor7aSnMoShsSUtoEITOcgbzl6Rk6Z1UEkgASSYHechS9x9EWFukmTJJ7ZJNWdn2S31YUDLeTkkcZPj21pbI5IvOrAWAlJ3zIOWKJHo5DfFb2LmU4WkpCB/LABPbInOsePxsYKoav8j2f6f/RsTHleJ9lL8Ruz7Zq2gJUC7vUoCe5M7qR/a62VpHODGqcIGJLhjPLD3dlZ+1NqBTcJaUpSskpPRGf8xMg4ePGs7aN2ixHOLDarlaQEpAyA9uYRMnXOvNWfGnu389kfU1g8Lh5YpJL57t/9J9rbYNsC8+vnbtw4kp3CBCVHOcIAAnU5ivPb27W8pTjiipSjmTvPAcAKLu4W8tS1qKlHNSj8gOHYKhaSSfvIV6WFhqKpfjv/AB8Z85xXE53S0S7fO5fskRnWgldU2zFS4q2Q0R4mLPMyzzv3/gUoc+9BVaaMVXs40W0uU7nfuaqY6XnKWSWw59x/egq9vtqsDPE9+nhRi7vZ/mpssjf2Tsdy4kspKgNTEAHcCTkD7a9A2TyTbsm03DrjanNxUcDSV4SeicysjupNucqGLBBbQhC3EgFKUwGE4hwGuntmuF2vt968WTcOBCDEJAKkoA0ShA+ek1heaa2RsWTDe7KPKDarrzpWXsajJxHEcIOgTjEJEaZaaxMU202W22kquXCjKUtgY3nFHec4QnipRnspBfhogspIUP8A9FwVg55pGiT25kcaz3CTmZJJzJMknUnPU511SpUcZ4tl9W0VFABCQhJybSIQV9dYBlao3mfZWet2czJPbUal00qq3Q4t2PUqprZs5OEK5sKEqzwnMSAd57qrNO4SDkeEiRPdvqa42g48sLdcWsgjNROQG4bgOwUtkxSR393di3Ul5S1tqzSUKOaEqEwpCTqQoZ57vZgucpmTIeeUvFKYabUhYTJGapnF89K6b8SUMDm3isIdcHON9GQpIAzkdp1ryO7xEjEewRlv4VmWHwc1eqe31+mj/U+lhxHGQVun9e9fWq/Q6VfKRhhH/wA6FFwgpAczwD/cd86wNd5rlnXFPLKlrJUc1LUZgfegq01slWDnHCGkDeuQT3DeaoXV2FDCgEI7dT29lWUIwX2VSe/V/sjNjcVPEpN9Nui/kLh5J6KBkN51PbUtumM8qrsN1cTXRHm4kuyJwaUmoZpZq9meiTFTgqoguiamyKJgulxVDNGKpsUTTS4u75VFNAVU2KN27dhSipQW6SSo6pCiczwUrTTIdtUCcjH2f3qPF8qaFEg7/wBu2uSJepNAiTlwj9NaiWudf/IpFLndpl3x+9MWqpsqAM0+1YW6rAgSczwgAEkk7hFQLMGpm7koQQmQXOiTuKMsh7aq2WitdR+0rhClANJwoSkJE+kogdJau0n5RVTHUc0k0slqzbVysf5lLKgy62nJAebSsoHBKjmBlpVW65VXC2y2lNu0kiCWWGkLj+sDEPHdWWqoyK4uKu0aI4sqqyFbRVmSSe0k/rSC3NWAKWrJDmSGtIipZplLVrOb1HzSTTZoBqbIofSzTMVLNTZFD5oxU0Ggmpsih+KjvNRzTgeFTYotKV8s4oTOfj99lRJWJnt/b/ynrURlpGWe7+1UsUGPKkKsqarKnYCTAzOQAAknu40sihzCAokq9FOajvjgO06VC88VcBGQA0A3AVO6SgFCiOMCDBPE8RFVKgsClUhpKSaiyaAmkigmkqCRaSlpKAWkmkmiaE0OpKSipA6lptLQgfNIaQKoqSBwomkpQamwlZ0ieTbfXd8UfRUieTbfXd8UfTRRXKzTJIf5ttkDpu+KPpq0nk82hGJKnQorKcUpxYcIyHRy1oopZSkVPNlrru+KPppfNlrru+KPpoopYpDfNlrru+KPppp5MtdZ3xR9NFFRZNIb5sNdd3xR9NL5sNdd3xR9NFFLJpCp5MNdd3xR9NIeTDXXd8UfTRRSxSE82Guu74o+mkHJhrru+KPpooo2TSF82Guu74o+mgcmGuu74o+mloqE2KQnmw113fFH007zYa67vij6aKKmyKQqeTDXXd8UfTXMuIgq16JgeNJRVkUkhgq7s21DhIJIgTlH7iiirHLuf//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4" descr="data:image/jpeg;base64,/9j/4AAQSkZJRgABAQAAAQABAAD/2wCEAAkGBxQREhUUEhQSFRQXGBoUFhcVFxQYFBcUFRQYFhUVFxcYHCggGBolHRYUITIiJyorLi4uGB8zODMsNygtLisBCgoKDg0OGhAQGy0kICQsLCw0LCwsLCwsLCwsLCwsLDQuLCwtLCwsLCwsLCwsLCwsLCwsLCwsLCwtLCwtLCw0Lv/AABEIAPQArgMBIgACEQEDEQH/xAAcAAABBQEBAQAAAAAAAAAAAAAAAQIDBAUGBwj/xABAEAABAwIDAwcKBAUFAQEAAAABAgMRAAQSITEFQVEGEyJSYXGRFRYyU4GSk6HS8AcUscEzQnLR4SNigrLxJEP/xAAaAQEAAwEBAQAAAAAAAAAAAAAAAQIEAwUG/8QAMBEAAgIABAUDAQcFAAAAAAAAAAECEQMSIVEEEzFBUhSB8GEicZGhsdHhBTJCwfH/2gAMAwEAAhEDEQA/APaCY1qh5ZY9ajxqxf8A8Nf9J/SucYsXksrcWCcCnMgDiKULUEhKQM5AAHGu0VF9WcXfY2/LTHrUeNHlpj1qPGsHYljcKQQ+MC0HpYsgUqAUCCJECSnX+Xto2VbOLtw6ozhCseSsUpmQExmct2tWqG5H2tjpLXaDbphC0qI4GrVcnyWRcBf/ANKChckgGPQcGJIBBIOGFJO/ogxnXViqOr0LfeLRRRUAKKKKAKKSaWKAKKSigFooooAooooAooooAooooCvtD+Gv+k/pV+qG0P4S/wCk/pV1aojhv/wN9VkXiclyw2xcsYQlpotOLQ1/qFJB5xYSvECRkEyY7Dpvs8jUNlVy4wkJYU4lLRSZS4G04VOJO8FUid+EVyvLy2bKzcXTSnkpdDaYcWEssLZzCkpnm0qlUqIBJw8E12nJvbzd0yhxkDms0gp9HoKw4Upics8oEVUsaN56bfer/rUlR3npt96v+tSVddCkuoUUURUlQoiikxDiKARaJBFVlIw+konhFWecHdTqAqBSj6Mx28ew1Mwo5hQzFOcQIz3fKobZAzmJoCzRRRQBRRRQBRRRQCUtFFAQbQ/hL/pP6U5q/bW6tkGVthKlAjLpTEHeRGcaSniKL1MtrA1KT+lcSwyEOc4OfC5UVGHJVjjEDlp0Ux/SKmMMwzZSxthlxkXL9u2ytJlKiVlpSVNjDKjgIWlROYMDogzwu8ktnN7Mskc6UpKlAqISEpSt0pQEpEmE+jnMZTpWeHCEqSFXCcRKiQFyFKMmJSR7CDUQZTzSWjzxQnOClcGZkEBMR0jkABVuR9RzUdcL5DrkIM824tpfYsISSPBQq9XJ8lbUIXCedwxJx481BOHFKgJUYzO+K6yqNZdCbvUKSaWkKe+oBC4oDLMd2X660g0nTPfT+ay+/wB6Y22RIg8fuBpQEC3SdNB86uNDLvzrPnOATByrSQIAFSCK6VCe/KktRr3kffjUT6sSwOED276sMb/6jUAkooooAooooAooooAoomigPNfOG967nw0/RR5wXnXc+Gn6K9Omia78+PgvnsVyPc8w84LzrufDT9FL5fvOu58NP0UciOUi07O2hcOOLWWXHAkrUVQQ0nCM9BJFL+F+1HhcKt7hxay5btXLeNSiQDMxiOWSs+6nPh4L57E8t7iecF513Php+ijzhveu58NP0Vp/hFtJb7FyXHFrKblSAVKKiAG0GBPfWT+KG2HvzPM27i0fl7Zdy5gUoTKhrBzgJB9ppz4+C+ewyPcf5w3vXc+Gn6KPOG967nw0/RXfbFvhdWrToOTraVSOKk5x7Zry2y5TOs7L2ghx1wvMXAZCypWMBeFOSpkegvxpz4eC+ewyPc1fOC967nw0/RSecF713Php+is7lfavWdoxcfm7rG5zaFILhwhS25JBmZkVNyxU7s5Fq0u6uiw+8S88o9NCYaTgSobsPOKAzkzrEU58PBEct7lhO3Lsfzue4n6Kf5w3vrHPhp+itzkMytJeU3dpurNUcyrnOcWlQ1CiBAPZ2DIVy34qbYeZu2g044mLZTxSlagCG1rKlQDnkPAU58fBE8t7lkbau5nG5Ov8NP0VJ5wXvXc+Gn6KyvxB5UOquW+ZcWltLDCl4FqSMdwpRGhzyCa1/wAT9rvc+1bW7i0rTbvXbmBRBKG0kpGR34FjvIpz4+C+ew5b3G+cF713Php+ijzgvfWOfDT9FR8r+UbjmyrF9lxYU6pCSUKIJUUKSUyDn0h40y35UOP3GyP9RaS4l9t5IUQC6wlSVhSZzMpnPiKc+PgvnsOW9yfzgveu58NP0UecN713Php+iqWydtOq2FevF1wrQ9hCytWIAKYkBUyBmfGr3KHbDqrHZjDTqg/dc30sSsRAbBJJBkiSCe6nPh4IZHuJ5wXvXc+Gn6KPOC967nw0/RVd7lI4vk+XucWl5pwMLUFELlFwE5qmc0lM16RsJwqtmSSSS0gkk5klAzNOfDwQyPc8/wDOG967nw0/RR5wXvrHPhp+ivTpomnPh4IjI9woooNZzofOzVvcp2Rc26GXucudolAGBc83hQSs5ejIAntro1bFvtnbV2c8+7+aQoG0KmmSkNtDClIXhnKVgyeqa9moqCbPEPw35U+TG7lp+0vVKXcrdBbZWRhKUp1j/aaktdh321L7aT7LptW1Rbf6zKlc4yUlJCcUQMtR1hXtdIKCzgvwVed8nBl9C0OW7i2YWCCU5LSROo6RH/GuC5Z7BuDtpVs224ba7ftnnFBCsAAPSOICBHTNe90hT2mgs82/Gq2W5ZNhtC1kXDZhCSogDFuA0FX/AMSNqvW/5abVNzYrVguxzSnVoTlBAByEYsyN0b67VJGe6MzHDjXI2fLoLWyVsLbZfUtLTilCSW5kqRqkZGgOX/CzZ0bSvHrRl9jZ60hKEupWgLckE4EqzgdLuBir3LPZKrjbdqkoWWl2b7K1BJwjnEPpgqiAelW3s7l2HVNY2VNtPpcWw5ixFYZBKpQBIMDIZzU1jy0bdbu3QlwN2wB0ha5BywEApMiIPGgPIrPZF0dmOreadL35y3twMCsXNWyQAQIkpz10yNdM5sW+2hti+et3fyyW0JtUrcZKkuNkQpKcXaCZHGu+2DyoU8/+XdZU04poXCJWF4mlGATEYT2V0xoLPnm2tLhOzmrRbTpVa7TASebXm0TixjL0cQWZ7RWw7sB5jlK0lKFm2LjlwhQSrm0G4ZPOSoZDpJ+5r20TvpaCz58bddttmX2yl210bp25JaCWllC0qW0cQUBEQ2T7RWs7sO9f2lZ27KywqwskDnltKW3zxQA4ATkokLSP+J4V7bRFBZ89XmzLq3stsWS0uOrDzLyFpbWA4VPIKy2AO4wNK9L5E8tUP8xa/lrxtYbCStxpSWwW25MqPHDl7K7qigsKSloipICaJrybyfd+quvdco8n3fqrr3XK0+nj5I553seszRNeTeT7v1V17rlHk+79Vde65T08fJDO9j1maJrybyfd+quvdco8n3fqrr3V09PHzQzvY9YKqDXk/k+79Vde6uk/I3Xqrr3XKenj5IZ3ser5ATwzrxuw2uNpXS3bpNyhwh23sWeYdDLQcQUB5xeGMap1OnhV0WV16q691ynfk7s5c3dn/i5T08fNDmPYz+SWN57YzKW3kqskvm6xtrSGzhwIBUoQSTpBNdBsW+Xav7cuFNuKCXErQnCr/UhowlOWcmBlxrONhd+quvdXSKs7oatXXuuU9PHyQ5j2Ln4YXyLh9b9wbhV+8iVYmXG2WWkkQw2VCMp45/r6Xh4k15Qq0ut7d17rlL5Pu/VXXuuU9PHzQ5j2PWKMYryfyfd+quvdco8n3fqbr3V09PHyQzvY9Zmia8m8n3fqrr3V0eT7v1V17rlPTx8189xnex6zNE15N5Pu/VXXuuUeT7v1V17rlPTx8kM72PWZomvJvJ936q691yjyfd+quvdcp6ePkhnex6xRRRWYuFFFFAFFFFAFRoWDlB8Kkpq1ga5UBAECYg68O7+1TLXG4nuFVynEThI+9anDnWgfp40JGfmOskjtimOQvMESOIyz3Z1Op0cRVJ1YUZ3DdvPbQA4wQMx7SR4ACrzYyHdVNhmT2Dfu7AKvUICiiigCiiigCiiigCiiigCiuUt+VQVpJPYJq2jlCgj0wN2YI/arZRZ0FFYqdsg6KSe6Kgc2+BvPsE0yizoaK53zgTMY/l/ipFbY4LBFMos3qSQa59zbgGUj50re1p0jPtGv2KZSLN3mk8B7KrqtOB9hrKO1F7k/Mf3pPLJBzT86nILNXmFdg4Z6ce+nNWsZk+FZI24J31KnaRP699MjGY2k5aUTWH5SMwdfvhS+Uz2eNTy2RmRtzRNY/lPtFJ5RzzV4VPKYzo2cVGKsU7UjU/pUg2gOun21Dw2hmTNbFRirGVtYDVSaQ7YHWTVcpJs4qXFWMnaoKccpwzE7p4VB5eT3+w1OUWeOL28SlIAQncVAnWfSImrKtslEohC535g8ZGfdXLuXDcRhA390cTwrXtWJacfCiShSAkDSFAknTTLdU5kFdm35VCZWMkggEKMk7zA1y76qsbbUHMlK5uRJyOEEmCR45VSTfc4AFITrII1GecDeTxqJ7aSsKcKlYZVh0EFe8xBVwz4VHeiWbY26tKwlWZJgThjskjLSKsP7RCVlLiygiIzTBkz2AZRrXNtAYSgxkMspIkyoydcsqq7YvUurkCSYM8YSBGemf71CabHY7Nd1hBK1nIiITKY/mVMaf2q2u9ebjmwcBAMrSRlrOIiR4RXnVptR5gCPQJjL0tB0ddBwrdt+VKlrUhfSSsTlMpAzJE6VamgnF9TrLXa3OEBatQNE7zp0kiNd3dVv8yhQzVi03j2aVwrT6XSYUZCgBzgygGQmUgmN0Vt2TOBa1AkTolPRSB3a+NasHXsZ8Z0rTOiD6ZFXluhI1KiNc4y36VzME5kwO0mrJdIgEqJjPu3CtGVGXO+5stX+uZiCcszMZRNRLutIUe3dnWVz0Cc+Bz+f61IUzBBmchBEd08anLGxnZbN4Z1Pyp7t30RhcwnfKZGZ4jMDSsJ26SDBxeNR/mkbwrxH9qSw1JUTHEaZeXcLUk4VIJE+kopkJBUYn70qBxDoQSpMgwSQsEwRO7TxmkYumyCk84EkzEJUJ0mMs9NKmW8G4DTxORIlJTBORyO/tFZZ8O/8Xr9f3NMcdP8AuRni/I1xBPFStctwqC42w3kJViJgAAkkjgBVu6Q64EpCAszrhKlHPQEyB31LsvYDSXClxK2F9VUBcqPpFahEROlZpwnDV/kdoyjLo/xI0bVPNpQErGeUxiPpKkgTGavAVA7tTDkVKMbuE1JfqRbOgISVAjIqjEciDCurr4jjWPdKSv0knsOQkDKSR6R7eys+ds6ONHCrSSQMzPsmf8Vrt38IwIVCMhgxKzzJBJGYPDvqtaq5wkawBIKZGXAka51O1ZYM4JQojEU9EhqYPpaETnlwrrLXRlUU33nJEHQyII36CZk6VINqKkBQwq06U4YnLLdWjdLbQgOBSFKBKThCsemUggSmMQk1iX20AsqIEyAOlqAJ37tfkKvem5XobNxtJUECMR1jLXfmJINRsMYDiWAYOIgEgCCP5id/7ViW1zEhQxJOXaO6tVS2kgdJRSoAEnLONFAbhBqHFpUibLvKHZmApS3iJACtRotIVkMgKismHC2YTKEiFlInMkwJJg7shw7KkYDlxhcclLScKZBSFqjIBtJIxZAaCBvreYSpYShMlKfREdI8FLMwVfIV1w4OSplMScY6j9gNKabCVHIqx4f90QJ/xWuq4j/FT3to3bsAKXL6iDhASQlAzIM5iT7T3VkpXiV+pOg7TwFbYNVoYpt3qX2nv5iNxwznKtNOzOlC5Oufbr951n/m8UAnTIHskkD5mkU7H61dHOy/fmcI4CN0amav2agkhM5Hdu/waxNou4SBv1IzyJzroeTWxBdplLigUkYxhG+YKVT2bxVZSUY2yyi5OkM29s7oc+gAgemPb6XZunvB31g85vgeI+Y3V6jb7MzdQ5mlYjCrDoU4VAAASIz315PegIKkgkkEieIBiapg4ubQtPDcOpPztBcNZodpwerQcrNW12itpUoUpJ0yJGv605G1nJMqKhvCukPAzWRzgOomnpUN0juqjii6ky0u4ElSUlCuKCQPcMiq6bk5SG1wIEgpMf8AEgGo1oPWqEp7a5SwIS6ousaa6M4ti5wjKcXYTAA3ERnxqzbXSxCjiKRlJPDMxO6KoYCk5THaCJqcIGH0iTOYAy35g+0ivOy2b7G3t0p3QFIAGqiSTGufZUdu3mMkkDMkyE6aad1WmWC8sJEndJBIEA64RkO2rh2UGikPLSoxIbZWlREx/EVOFGXeeyrKPYh7lXZOzXH1hDaVLVqcwEARmVE5JA41uMWjLQwKl92ZHNqi3QZ3qAxOHu6PbUQeUoc2mENxm23KUKI/mXPpqz3+AqdCAB9x4b60Rw33M88dLSJKEKUoFayogACTMAaJTwHZW2q75kAJgK1PEdqjx7KxfzEGU68TE+zhTOc4613SMspt6l03JUZJJJz3kk/uakurgoSG984ldh0CY3QNe09lVy5zUR/EInsSFJI9qoM9kjfVPHUp2VbotBw1dtViZXJCRu60HD848Kym1EkAAknIAayeyuy2LyeJGcrI6Zb3TkM4HS7piqYuNHDVs0cNw2JjyqC9+y+8ztn7OXcKxKOFEyVbzxgD9a63Z23U2iVFGDCEgFKwpKzgyEdDpEzWLtW7DJCHUNiVAJAK0OSRkEgCue2ztT8sgLdOK4IVzTRUtSUJJ9NUmeGep0ry54+JjypaLY+lw+AwOFwm5avf9v8AW513KnliUcyXkpS/mttCCrEkHLEvdGUds1wK7/GSonM6muX/ADy3XS44orUrMqOvZ3CtNvtr0uHjkjueBxcoylfRGrz/AG04PVnpXTw7WmzBZe5ynh2Kz0u0/nfv7zpZKZdL1IXpqmpz731HzvfSy1mfdWYzU46hok4jjJW8qRubbB38Yot2W4PQU4TMKcUUJ7DgSSfFXCi3sQgzkZq7HHKvPjhPua58R4ojzgJkxphHQb9xMBXeaY2yE6AdwFdNb8lXOb524Ui1YjJTkla+AQ2M1fKsG/SlCsCHErykkJUkg9UhW/SukFHscMR4jVsXFH9hpSqdmoGkEyQJAzJ3CdJO6pmClJSpwFQ1wAwVAcTuHdXazhqSW7RWcoA3qM4UgCSSe7205biEnodOP5iIT7En9/Cor7aSnMoShsSUtoEITOcgbzl6Rk6Z1UEkgASSYHechS9x9EWFukmTJJ7ZJNWdn2S31YUDLeTkkcZPj21pbI5IvOrAWAlJ3zIOWKJHo5DfFb2LmU4WkpCB/LABPbInOsePxsYKoav8j2f6f/RsTHleJ9lL8Ruz7Zq2gJUC7vUoCe5M7qR/a62VpHODGqcIGJLhjPLD3dlZ+1NqBTcJaUpSskpPRGf8xMg4ePGs7aN2ixHOLDarlaQEpAyA9uYRMnXOvNWfGnu389kfU1g8Lh5YpJL57t/9J9rbYNsC8+vnbtw4kp3CBCVHOcIAAnU5ivPb27W8pTjiipSjmTvPAcAKLu4W8tS1qKlHNSj8gOHYKhaSSfvIV6WFhqKpfjv/AB8Z85xXE53S0S7fO5fskRnWgldU2zFS4q2Q0R4mLPMyzzv3/gUoc+9BVaaMVXs40W0uU7nfuaqY6XnKWSWw59x/egq9vtqsDPE9+nhRi7vZ/mpssjf2Tsdy4kspKgNTEAHcCTkD7a9A2TyTbsm03DrjanNxUcDSV4SeicysjupNucqGLBBbQhC3EgFKUwGE4hwGuntmuF2vt968WTcOBCDEJAKkoA0ShA+ek1heaa2RsWTDe7KPKDarrzpWXsajJxHEcIOgTjEJEaZaaxMU202W22kquXCjKUtgY3nFHec4QnipRnspBfhogspIUP8A9FwVg55pGiT25kcaz3CTmZJJzJMknUnPU511SpUcZ4tl9W0VFABCQhJybSIQV9dYBlao3mfZWet2czJPbUal00qq3Q4t2PUqprZs5OEK5sKEqzwnMSAd57qrNO4SDkeEiRPdvqa42g48sLdcWsgjNROQG4bgOwUtkxSR393di3Ul5S1tqzSUKOaEqEwpCTqQoZ57vZgucpmTIeeUvFKYabUhYTJGapnF89K6b8SUMDm3isIdcHON9GQpIAzkdp1ryO7xEjEewRlv4VmWHwc1eqe31+mj/U+lhxHGQVun9e9fWq/Q6VfKRhhH/wA6FFwgpAczwD/cd86wNd5rlnXFPLKlrJUc1LUZgfegq01slWDnHCGkDeuQT3DeaoXV2FDCgEI7dT29lWUIwX2VSe/V/sjNjcVPEpN9Nui/kLh5J6KBkN51PbUtumM8qrsN1cTXRHm4kuyJwaUmoZpZq9meiTFTgqoguiamyKJgulxVDNGKpsUTTS4u75VFNAVU2KN27dhSipQW6SSo6pCiczwUrTTIdtUCcjH2f3qPF8qaFEg7/wBu2uSJepNAiTlwj9NaiWudf/IpFLndpl3x+9MWqpsqAM0+1YW6rAgSczwgAEkk7hFQLMGpm7koQQmQXOiTuKMsh7aq2WitdR+0rhClANJwoSkJE+kogdJau0n5RVTHUc0k0slqzbVysf5lLKgy62nJAebSsoHBKjmBlpVW65VXC2y2lNu0kiCWWGkLj+sDEPHdWWqoyK4uKu0aI4sqqyFbRVmSSe0k/rSC3NWAKWrJDmSGtIipZplLVrOb1HzSTTZoBqbIofSzTMVLNTZFD5oxU0Ggmpsih+KjvNRzTgeFTYotKV8s4oTOfj99lRJWJnt/b/ynrURlpGWe7+1UsUGPKkKsqarKnYCTAzOQAAknu40sihzCAokq9FOajvjgO06VC88VcBGQA0A3AVO6SgFCiOMCDBPE8RFVKgsClUhpKSaiyaAmkigmkqCRaSlpKAWkmkmiaE0OpKSipA6lptLQgfNIaQKoqSBwomkpQamwlZ0ieTbfXd8UfRUieTbfXd8UfTRRXKzTJIf5ttkDpu+KPpq0nk82hGJKnQorKcUpxYcIyHRy1oopZSkVPNlrru+KPppfNlrru+KPpoopYpDfNlrru+KPppp5MtdZ3xR9NFFRZNIb5sNdd3xR9NL5sNdd3xR9NFFLJpCp5MNdd3xR9NIeTDXXd8UfTRRSxSE82Guu74o+mkHJhrru+KPpooo2TSF82Guu74o+mgcmGuu74o+mloqE2KQnmw113fFH007zYa67vij6aKKmyKQqeTDXXd8UfTXMuIgq16JgeNJRVkUkhgq7s21DhIJIgTlH7iiirHLuf//Z"/>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9" name="TextBox 3"/>
          <p:cNvSpPr txBox="1">
            <a:spLocks noChangeArrowheads="1"/>
          </p:cNvSpPr>
          <p:nvPr/>
        </p:nvSpPr>
        <p:spPr bwMode="auto">
          <a:xfrm>
            <a:off x="2388116" y="1646219"/>
            <a:ext cx="7668325" cy="1618905"/>
          </a:xfrm>
          <a:prstGeom prst="rect">
            <a:avLst/>
          </a:prstGeom>
          <a:noFill/>
          <a:ln w="9525">
            <a:noFill/>
            <a:miter lim="800000"/>
            <a:headEnd/>
            <a:tailEnd/>
          </a:ln>
        </p:spPr>
        <p:txBody>
          <a:bodyPr wrap="square">
            <a:spAutoFit/>
          </a:bodyPr>
          <a:lstStyle/>
          <a:p>
            <a:pPr marL="354013" indent="-354013">
              <a:spcAft>
                <a:spcPts val="1200"/>
              </a:spcAft>
              <a:buSzPct val="120000"/>
              <a:buFont typeface="Wingdings" panose="05000000000000000000" pitchFamily="2" charset="2"/>
              <a:buChar char="ü"/>
            </a:pPr>
            <a:r>
              <a:rPr lang="en-US" sz="1800" dirty="0">
                <a:latin typeface="Calibri" panose="020F0502020204030204" pitchFamily="34" charset="0"/>
                <a:cs typeface="Arial" charset="0"/>
              </a:rPr>
              <a:t>The Committee’s work programme is decided on a 4-yearly basis, to match the strategies and policy set by the IALA</a:t>
            </a:r>
            <a:r>
              <a:rPr lang="tr-TR" sz="1800" dirty="0">
                <a:latin typeface="Calibri" panose="020F0502020204030204" pitchFamily="34" charset="0"/>
                <a:cs typeface="Arial" charset="0"/>
              </a:rPr>
              <a:t> </a:t>
            </a:r>
            <a:r>
              <a:rPr lang="en-US" sz="1800" dirty="0">
                <a:latin typeface="Calibri" panose="020F0502020204030204" pitchFamily="34" charset="0"/>
                <a:cs typeface="Arial" charset="0"/>
              </a:rPr>
              <a:t>Council</a:t>
            </a:r>
            <a:r>
              <a:rPr lang="es-ES" sz="1800" dirty="0">
                <a:latin typeface="Calibri" panose="020F0502020204030204" pitchFamily="34" charset="0"/>
                <a:cs typeface="Arial" charset="0"/>
              </a:rPr>
              <a:t>.</a:t>
            </a:r>
            <a:endParaRPr lang="tr-TR" sz="1800" dirty="0">
              <a:latin typeface="Calibri" panose="020F0502020204030204" pitchFamily="34" charset="0"/>
              <a:cs typeface="Arial" charset="0"/>
            </a:endParaRPr>
          </a:p>
          <a:p>
            <a:pPr marL="354013" indent="-354013">
              <a:spcAft>
                <a:spcPts val="1200"/>
              </a:spcAft>
              <a:buSzPct val="120000"/>
              <a:buFont typeface="Wingdings" panose="05000000000000000000" pitchFamily="2" charset="2"/>
              <a:buChar char="ü"/>
            </a:pPr>
            <a:r>
              <a:rPr lang="en-US" sz="1800" dirty="0">
                <a:latin typeface="Calibri" panose="020F0502020204030204" pitchFamily="34" charset="0"/>
                <a:cs typeface="Arial" charset="0"/>
              </a:rPr>
              <a:t>ENG Committee meets every </a:t>
            </a:r>
            <a:r>
              <a:rPr lang="tr-TR" sz="1800" dirty="0">
                <a:latin typeface="Calibri" panose="020F0502020204030204" pitchFamily="34" charset="0"/>
                <a:cs typeface="Arial" charset="0"/>
              </a:rPr>
              <a:t>s</a:t>
            </a:r>
            <a:r>
              <a:rPr lang="es-ES" sz="1800" dirty="0">
                <a:latin typeface="Calibri" panose="020F0502020204030204" pitchFamily="34" charset="0"/>
                <a:cs typeface="Arial" charset="0"/>
              </a:rPr>
              <a:t>ix</a:t>
            </a:r>
            <a:r>
              <a:rPr lang="en-US" sz="1800" dirty="0">
                <a:latin typeface="Calibri" panose="020F0502020204030204" pitchFamily="34" charset="0"/>
                <a:cs typeface="Arial" charset="0"/>
              </a:rPr>
              <a:t> months usually at IALA </a:t>
            </a:r>
            <a:r>
              <a:rPr lang="es-ES" sz="1800" dirty="0" err="1" smtClean="0">
                <a:latin typeface="Calibri" panose="020F0502020204030204" pitchFamily="34" charset="0"/>
                <a:cs typeface="Arial" charset="0"/>
              </a:rPr>
              <a:t>headquarters</a:t>
            </a:r>
            <a:r>
              <a:rPr lang="tr-TR" sz="1800" dirty="0">
                <a:latin typeface="Calibri" panose="020F0502020204030204" pitchFamily="34" charset="0"/>
                <a:cs typeface="Arial" charset="0"/>
              </a:rPr>
              <a:t>.</a:t>
            </a:r>
            <a:endParaRPr lang="en-GB" sz="1800" dirty="0">
              <a:latin typeface="Calibri" panose="020F0502020204030204" pitchFamily="34" charset="0"/>
              <a:cs typeface="Arial" charset="0"/>
            </a:endParaRPr>
          </a:p>
          <a:p>
            <a:pPr marL="354013" indent="-354013">
              <a:spcAft>
                <a:spcPts val="1200"/>
              </a:spcAft>
              <a:buSzPct val="120000"/>
              <a:buFont typeface="Wingdings" panose="05000000000000000000" pitchFamily="2" charset="2"/>
              <a:buChar char="ü"/>
            </a:pPr>
            <a:r>
              <a:rPr lang="en-GB" sz="1800" dirty="0">
                <a:latin typeface="Calibri" panose="020F0502020204030204" pitchFamily="34" charset="0"/>
                <a:cs typeface="Arial" charset="0"/>
              </a:rPr>
              <a:t>The committee organises technical workshops during the work </a:t>
            </a:r>
            <a:r>
              <a:rPr lang="en-GB" sz="1800" dirty="0" smtClean="0">
                <a:latin typeface="Calibri" panose="020F0502020204030204" pitchFamily="34" charset="0"/>
                <a:cs typeface="Arial" charset="0"/>
              </a:rPr>
              <a:t>plan</a:t>
            </a:r>
            <a:endParaRPr lang="en-US" sz="1800" dirty="0">
              <a:latin typeface="Calibri" panose="020F0502020204030204" pitchFamily="34"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31308" y="3573016"/>
            <a:ext cx="4176464" cy="3132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07697" y="3573016"/>
            <a:ext cx="2088371" cy="3132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2820267"/>
      </p:ext>
    </p:extLst>
  </p:cSld>
  <p:clrMapOvr>
    <a:masterClrMapping/>
  </p:clrMapOvr>
  <mc:AlternateContent xmlns:mc="http://schemas.openxmlformats.org/markup-compatibility/2006" xmlns:p14="http://schemas.microsoft.com/office/powerpoint/2010/main">
    <mc:Choice Requires="p14">
      <p:transition spd="slow" p14:dur="3000" advTm="10000">
        <p14:gallery dir="l"/>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Effect transition="in" filter="fade">
                                      <p:cBhvr>
                                        <p:cTn id="9" dur="1000"/>
                                        <p:tgtEl>
                                          <p:spTgt spid="21"/>
                                        </p:tgtEl>
                                      </p:cBhvr>
                                    </p:animEffect>
                                  </p:childTnLst>
                                </p:cTn>
                              </p:par>
                            </p:childTnLst>
                          </p:cTn>
                        </p:par>
                        <p:par>
                          <p:cTn id="10" fill="hold">
                            <p:stCondLst>
                              <p:cond delay="1000"/>
                            </p:stCondLst>
                            <p:childTnLst>
                              <p:par>
                                <p:cTn id="11" presetID="42" presetClass="entr" presetSubtype="0" fill="hold" grpId="0" nodeType="afterEffect">
                                  <p:stCondLst>
                                    <p:cond delay="3000"/>
                                  </p:stCondLst>
                                  <p:childTnLst>
                                    <p:set>
                                      <p:cBhvr>
                                        <p:cTn id="12" dur="1" fill="hold">
                                          <p:stCondLst>
                                            <p:cond delay="0"/>
                                          </p:stCondLst>
                                        </p:cTn>
                                        <p:tgtEl>
                                          <p:spTgt spid="29">
                                            <p:txEl>
                                              <p:pRg st="0" end="0"/>
                                            </p:txEl>
                                          </p:spTgt>
                                        </p:tgtEl>
                                        <p:attrNameLst>
                                          <p:attrName>style.visibility</p:attrName>
                                        </p:attrNameLst>
                                      </p:cBhvr>
                                      <p:to>
                                        <p:strVal val="visible"/>
                                      </p:to>
                                    </p:set>
                                    <p:animEffect transition="in" filter="fade">
                                      <p:cBhvr>
                                        <p:cTn id="13" dur="4000"/>
                                        <p:tgtEl>
                                          <p:spTgt spid="29">
                                            <p:txEl>
                                              <p:pRg st="0" end="0"/>
                                            </p:txEl>
                                          </p:spTgt>
                                        </p:tgtEl>
                                      </p:cBhvr>
                                    </p:animEffect>
                                    <p:anim calcmode="lin" valueType="num">
                                      <p:cBhvr>
                                        <p:cTn id="14" dur="4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5" dur="4000" fill="hold"/>
                                        <p:tgtEl>
                                          <p:spTgt spid="29">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29">
                                            <p:txEl>
                                              <p:pRg st="0" end="0"/>
                                            </p:txEl>
                                          </p:spTgt>
                                        </p:tgtEl>
                                        <p:attrNameLst>
                                          <p:attrName>ppt_c</p:attrName>
                                        </p:attrNameLst>
                                      </p:cBhvr>
                                      <p:to>
                                        <a:schemeClr val="tx2"/>
                                      </p:to>
                                    </p:animClr>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3000"/>
                                  </p:stCondLst>
                                  <p:childTnLst>
                                    <p:set>
                                      <p:cBhvr>
                                        <p:cTn id="19" dur="1" fill="hold">
                                          <p:stCondLst>
                                            <p:cond delay="0"/>
                                          </p:stCondLst>
                                        </p:cTn>
                                        <p:tgtEl>
                                          <p:spTgt spid="29">
                                            <p:txEl>
                                              <p:pRg st="1" end="1"/>
                                            </p:txEl>
                                          </p:spTgt>
                                        </p:tgtEl>
                                        <p:attrNameLst>
                                          <p:attrName>style.visibility</p:attrName>
                                        </p:attrNameLst>
                                      </p:cBhvr>
                                      <p:to>
                                        <p:strVal val="visible"/>
                                      </p:to>
                                    </p:set>
                                    <p:animEffect transition="in" filter="fade">
                                      <p:cBhvr>
                                        <p:cTn id="20" dur="4000"/>
                                        <p:tgtEl>
                                          <p:spTgt spid="29">
                                            <p:txEl>
                                              <p:pRg st="1" end="1"/>
                                            </p:txEl>
                                          </p:spTgt>
                                        </p:tgtEl>
                                      </p:cBhvr>
                                    </p:animEffect>
                                    <p:anim calcmode="lin" valueType="num">
                                      <p:cBhvr>
                                        <p:cTn id="21" dur="4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22" dur="4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3000"/>
                                  </p:stCondLst>
                                  <p:childTnLst>
                                    <p:set>
                                      <p:cBhvr>
                                        <p:cTn id="26" dur="1" fill="hold">
                                          <p:stCondLst>
                                            <p:cond delay="0"/>
                                          </p:stCondLst>
                                        </p:cTn>
                                        <p:tgtEl>
                                          <p:spTgt spid="29">
                                            <p:txEl>
                                              <p:pRg st="2" end="2"/>
                                            </p:txEl>
                                          </p:spTgt>
                                        </p:tgtEl>
                                        <p:attrNameLst>
                                          <p:attrName>style.visibility</p:attrName>
                                        </p:attrNameLst>
                                      </p:cBhvr>
                                      <p:to>
                                        <p:strVal val="visible"/>
                                      </p:to>
                                    </p:set>
                                    <p:animEffect transition="in" filter="fade">
                                      <p:cBhvr>
                                        <p:cTn id="27" dur="4000"/>
                                        <p:tgtEl>
                                          <p:spTgt spid="29">
                                            <p:txEl>
                                              <p:pRg st="2" end="2"/>
                                            </p:txEl>
                                          </p:spTgt>
                                        </p:tgtEl>
                                      </p:cBhvr>
                                    </p:animEffect>
                                    <p:anim calcmode="lin" valueType="num">
                                      <p:cBhvr>
                                        <p:cTn id="28" dur="4000" fill="hold"/>
                                        <p:tgtEl>
                                          <p:spTgt spid="29">
                                            <p:txEl>
                                              <p:pRg st="2" end="2"/>
                                            </p:txEl>
                                          </p:spTgt>
                                        </p:tgtEl>
                                        <p:attrNameLst>
                                          <p:attrName>ppt_x</p:attrName>
                                        </p:attrNameLst>
                                      </p:cBhvr>
                                      <p:tavLst>
                                        <p:tav tm="0">
                                          <p:val>
                                            <p:strVal val="#ppt_x"/>
                                          </p:val>
                                        </p:tav>
                                        <p:tav tm="100000">
                                          <p:val>
                                            <p:strVal val="#ppt_x"/>
                                          </p:val>
                                        </p:tav>
                                      </p:tavLst>
                                    </p:anim>
                                    <p:anim calcmode="lin" valueType="num">
                                      <p:cBhvr>
                                        <p:cTn id="29" dur="4000" fill="hold"/>
                                        <p:tgtEl>
                                          <p:spTgt spid="2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9"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redondeado"/>
          <p:cNvSpPr/>
          <p:nvPr/>
        </p:nvSpPr>
        <p:spPr>
          <a:xfrm>
            <a:off x="2331308" y="508900"/>
            <a:ext cx="7725132" cy="54006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s-ES" sz="2000" dirty="0" err="1">
                <a:solidFill>
                  <a:schemeClr val="tx1"/>
                </a:solidFill>
                <a:latin typeface="Calibri" panose="020F0502020204030204" pitchFamily="34" charset="0"/>
              </a:rPr>
              <a:t>Aim</a:t>
            </a:r>
            <a:r>
              <a:rPr lang="es-ES" sz="2000" dirty="0">
                <a:solidFill>
                  <a:schemeClr val="tx1"/>
                </a:solidFill>
                <a:latin typeface="Calibri" panose="020F0502020204030204" pitchFamily="34" charset="0"/>
              </a:rPr>
              <a:t> of </a:t>
            </a:r>
            <a:r>
              <a:rPr lang="es-ES" sz="2000" dirty="0">
                <a:solidFill>
                  <a:srgbClr val="FFC000"/>
                </a:solidFill>
                <a:latin typeface="Calibri" panose="020F0502020204030204" pitchFamily="34" charset="0"/>
              </a:rPr>
              <a:t>ENG</a:t>
            </a:r>
            <a:r>
              <a:rPr lang="es-ES" sz="2000" dirty="0">
                <a:solidFill>
                  <a:schemeClr val="tx1"/>
                </a:solidFill>
                <a:latin typeface="Calibri" panose="020F0502020204030204" pitchFamily="34" charset="0"/>
              </a:rPr>
              <a:t> </a:t>
            </a:r>
            <a:r>
              <a:rPr lang="es-ES" sz="2000" dirty="0" err="1">
                <a:solidFill>
                  <a:schemeClr val="tx1"/>
                </a:solidFill>
                <a:latin typeface="Calibri" panose="020F0502020204030204" pitchFamily="34" charset="0"/>
              </a:rPr>
              <a:t>Committee</a:t>
            </a:r>
            <a:endParaRPr lang="es-ES" altLang="es-ES" sz="2000" dirty="0">
              <a:solidFill>
                <a:schemeClr val="tx1"/>
              </a:solidFill>
              <a:latin typeface="Calibri" panose="020F0502020204030204" pitchFamily="34" charset="0"/>
              <a:cs typeface="Arial" pitchFamily="34" charset="0"/>
            </a:endParaRPr>
          </a:p>
        </p:txBody>
      </p:sp>
      <p:sp>
        <p:nvSpPr>
          <p:cNvPr id="3" name="AutoShape 2" descr="data:image/jpeg;base64,/9j/4AAQSkZJRgABAQAAAQABAAD/2wCEAAkGBxQREhUUEhQSFRQXGBoUFhcVFxQYFBcUFRQYFhUVFxcYHCggGBolHRYUITIiJyorLi4uGB8zODMsNygtLisBCgoKDg0OGhAQGy0kICQsLCw0LCwsLCwsLCwsLCwsLDQuLCwtLCwsLCwsLCwsLCwsLCwsLCwsLCwtLCwtLCw0Lv/AABEIAPQArgMBIgACEQEDEQH/xAAcAAABBQEBAQAAAAAAAAAAAAAAAQIDBAUGBwj/xABAEAABAwIDAwcKBAUFAQEAAAABAgMRAAQSITEFQVEGEyJSYXGRFRYyU4GSk6HS8AcUscEzQnLR4SNigrLxJEP/xAAaAQEAAwEBAQAAAAAAAAAAAAAAAQIEAwUG/8QAMBEAAgIABAUDAQcFAAAAAAAAAAECEQMSIVEEEzFBUhSB8GEicZGhsdHhBTJCwfH/2gAMAwEAAhEDEQA/APaCY1qh5ZY9ajxqxf8A8Nf9J/SucYsXksrcWCcCnMgDiKULUEhKQM5AAHGu0VF9WcXfY2/LTHrUeNHlpj1qPGsHYljcKQQ+MC0HpYsgUqAUCCJECSnX+Xto2VbOLtw6ozhCseSsUpmQExmct2tWqG5H2tjpLXaDbphC0qI4GrVcnyWRcBf/ANKChckgGPQcGJIBBIOGFJO/ogxnXViqOr0LfeLRRRUAKKKKAKKSaWKAKKSigFooooAooooAooooAooooCvtD+Gv+k/pV+qG0P4S/wCk/pV1aojhv/wN9VkXiclyw2xcsYQlpotOLQ1/qFJB5xYSvECRkEyY7Dpvs8jUNlVy4wkJYU4lLRSZS4G04VOJO8FUid+EVyvLy2bKzcXTSnkpdDaYcWEssLZzCkpnm0qlUqIBJw8E12nJvbzd0yhxkDms0gp9HoKw4Upics8oEVUsaN56bfer/rUlR3npt96v+tSVddCkuoUUURUlQoiikxDiKARaJBFVlIw+konhFWecHdTqAqBSj6Mx28ew1Mwo5hQzFOcQIz3fKobZAzmJoCzRRRQBRRRQBRRRQCUtFFAQbQ/hL/pP6U5q/bW6tkGVthKlAjLpTEHeRGcaSniKL1MtrA1KT+lcSwyEOc4OfC5UVGHJVjjEDlp0Ux/SKmMMwzZSxthlxkXL9u2ytJlKiVlpSVNjDKjgIWlROYMDogzwu8ktnN7Mskc6UpKlAqISEpSt0pQEpEmE+jnMZTpWeHCEqSFXCcRKiQFyFKMmJSR7CDUQZTzSWjzxQnOClcGZkEBMR0jkABVuR9RzUdcL5DrkIM824tpfYsISSPBQq9XJ8lbUIXCedwxJx481BOHFKgJUYzO+K6yqNZdCbvUKSaWkKe+oBC4oDLMd2X660g0nTPfT+ay+/wB6Y22RIg8fuBpQEC3SdNB86uNDLvzrPnOATByrSQIAFSCK6VCe/KktRr3kffjUT6sSwOED276sMb/6jUAkooooAooooAooooAoomigPNfOG967nw0/RR5wXnXc+Gn6K9Omia78+PgvnsVyPc8w84LzrufDT9FL5fvOu58NP0UciOUi07O2hcOOLWWXHAkrUVQQ0nCM9BJFL+F+1HhcKt7hxay5btXLeNSiQDMxiOWSs+6nPh4L57E8t7iecF513Php+ijzhveu58NP0Vp/hFtJb7FyXHFrKblSAVKKiAG0GBPfWT+KG2HvzPM27i0fl7Zdy5gUoTKhrBzgJB9ppz4+C+ewyPcf5w3vXc+Gn6KPOG967nw0/RXfbFvhdWrToOTraVSOKk5x7Zry2y5TOs7L2ghx1wvMXAZCypWMBeFOSpkegvxpz4eC+ewyPc1fOC967nw0/RSecF713Php+is7lfavWdoxcfm7rG5zaFILhwhS25JBmZkVNyxU7s5Fq0u6uiw+8S88o9NCYaTgSobsPOKAzkzrEU58PBEct7lhO3Lsfzue4n6Kf5w3vrHPhp+itzkMytJeU3dpurNUcyrnOcWlQ1CiBAPZ2DIVy34qbYeZu2g044mLZTxSlagCG1rKlQDnkPAU58fBE8t7lkbau5nG5Ov8NP0VJ5wXvXc+Gn6KyvxB5UOquW+ZcWltLDCl4FqSMdwpRGhzyCa1/wAT9rvc+1bW7i0rTbvXbmBRBKG0kpGR34FjvIpz4+C+ew5b3G+cF713Php+ijzgvfWOfDT9FR8r+UbjmyrF9lxYU6pCSUKIJUUKSUyDn0h40y35UOP3GyP9RaS4l9t5IUQC6wlSVhSZzMpnPiKc+PgvnsOW9yfzgveu58NP0UecN713Php+iqWydtOq2FevF1wrQ9hCytWIAKYkBUyBmfGr3KHbDqrHZjDTqg/dc30sSsRAbBJJBkiSCe6nPh4IZHuJ5wXvXc+Gn6KPOC967nw0/RVd7lI4vk+XucWl5pwMLUFELlFwE5qmc0lM16RsJwqtmSSSS0gkk5klAzNOfDwQyPc8/wDOG967nw0/RR5wXvrHPhp+ivTpomnPh4IjI9woooNZzofOzVvcp2Rc26GXucudolAGBc83hQSs5ejIAntro1bFvtnbV2c8+7+aQoG0KmmSkNtDClIXhnKVgyeqa9moqCbPEPw35U+TG7lp+0vVKXcrdBbZWRhKUp1j/aaktdh321L7aT7LptW1Rbf6zKlc4yUlJCcUQMtR1hXtdIKCzgvwVed8nBl9C0OW7i2YWCCU5LSROo6RH/GuC5Z7BuDtpVs224ba7ftnnFBCsAAPSOICBHTNe90hT2mgs82/Gq2W5ZNhtC1kXDZhCSogDFuA0FX/AMSNqvW/5abVNzYrVguxzSnVoTlBAByEYsyN0b67VJGe6MzHDjXI2fLoLWyVsLbZfUtLTilCSW5kqRqkZGgOX/CzZ0bSvHrRl9jZ60hKEupWgLckE4EqzgdLuBir3LPZKrjbdqkoWWl2b7K1BJwjnEPpgqiAelW3s7l2HVNY2VNtPpcWw5ixFYZBKpQBIMDIZzU1jy0bdbu3QlwN2wB0ha5BywEApMiIPGgPIrPZF0dmOreadL35y3twMCsXNWyQAQIkpz10yNdM5sW+2hti+et3fyyW0JtUrcZKkuNkQpKcXaCZHGu+2DyoU8/+XdZU04poXCJWF4mlGATEYT2V0xoLPnm2tLhOzmrRbTpVa7TASebXm0TixjL0cQWZ7RWw7sB5jlK0lKFm2LjlwhQSrm0G4ZPOSoZDpJ+5r20TvpaCz58bddttmX2yl210bp25JaCWllC0qW0cQUBEQ2T7RWs7sO9f2lZ27KywqwskDnltKW3zxQA4ATkokLSP+J4V7bRFBZ89XmzLq3stsWS0uOrDzLyFpbWA4VPIKy2AO4wNK9L5E8tUP8xa/lrxtYbCStxpSWwW25MqPHDl7K7qigsKSloipICaJrybyfd+quvdco8n3fqrr3XK0+nj5I553seszRNeTeT7v1V17rlHk+79Vde65T08fJDO9j1maJrybyfd+quvdco8n3fqrr3V09PHzQzvY9YKqDXk/k+79Vde6uk/I3Xqrr3XKenj5IZ3ser5ATwzrxuw2uNpXS3bpNyhwh23sWeYdDLQcQUB5xeGMap1OnhV0WV16q691ynfk7s5c3dn/i5T08fNDmPYz+SWN57YzKW3kqskvm6xtrSGzhwIBUoQSTpBNdBsW+Xav7cuFNuKCXErQnCr/UhowlOWcmBlxrONhd+quvdXSKs7oatXXuuU9PHyQ5j2Ln4YXyLh9b9wbhV+8iVYmXG2WWkkQw2VCMp45/r6Xh4k15Qq0ut7d17rlL5Pu/VXXuuU9PHzQ5j2PWKMYryfyfd+quvdco8n3fqbr3V09PHyQzvY9Zmia8m8n3fqrr3V0eT7v1V17rlPTx8189xnex6zNE15N5Pu/VXXuuUeT7v1V17rlPTx8kM72PWZomvJvJ936q691yjyfd+quvdcp6ePkhnex6xRRRWYuFFFFAFFFFAFRoWDlB8Kkpq1ga5UBAECYg68O7+1TLXG4nuFVynEThI+9anDnWgfp40JGfmOskjtimOQvMESOIyz3Z1Op0cRVJ1YUZ3DdvPbQA4wQMx7SR4ACrzYyHdVNhmT2Dfu7AKvUICiiigCiiigCiiigCiiigCiuUt+VQVpJPYJq2jlCgj0wN2YI/arZRZ0FFYqdsg6KSe6Kgc2+BvPsE0yizoaK53zgTMY/l/ipFbY4LBFMos3qSQa59zbgGUj50re1p0jPtGv2KZSLN3mk8B7KrqtOB9hrKO1F7k/Mf3pPLJBzT86nILNXmFdg4Z6ce+nNWsZk+FZI24J31KnaRP699MjGY2k5aUTWH5SMwdfvhS+Uz2eNTy2RmRtzRNY/lPtFJ5RzzV4VPKYzo2cVGKsU7UjU/pUg2gOun21Dw2hmTNbFRirGVtYDVSaQ7YHWTVcpJs4qXFWMnaoKccpwzE7p4VB5eT3+w1OUWeOL28SlIAQncVAnWfSImrKtslEohC535g8ZGfdXLuXDcRhA390cTwrXtWJacfCiShSAkDSFAknTTLdU5kFdm35VCZWMkggEKMk7zA1y76qsbbUHMlK5uRJyOEEmCR45VSTfc4AFITrII1GecDeTxqJ7aSsKcKlYZVh0EFe8xBVwz4VHeiWbY26tKwlWZJgThjskjLSKsP7RCVlLiygiIzTBkz2AZRrXNtAYSgxkMspIkyoydcsqq7YvUurkCSYM8YSBGemf71CabHY7Nd1hBK1nIiITKY/mVMaf2q2u9ebjmwcBAMrSRlrOIiR4RXnVptR5gCPQJjL0tB0ddBwrdt+VKlrUhfSSsTlMpAzJE6VamgnF9TrLXa3OEBatQNE7zp0kiNd3dVv8yhQzVi03j2aVwrT6XSYUZCgBzgygGQmUgmN0Vt2TOBa1AkTolPRSB3a+NasHXsZ8Z0rTOiD6ZFXluhI1KiNc4y36VzME5kwO0mrJdIgEqJjPu3CtGVGXO+5stX+uZiCcszMZRNRLutIUe3dnWVz0Cc+Bz+f61IUzBBmchBEd08anLGxnZbN4Z1Pyp7t30RhcwnfKZGZ4jMDSsJ26SDBxeNR/mkbwrxH9qSw1JUTHEaZeXcLUk4VIJE+kopkJBUYn70qBxDoQSpMgwSQsEwRO7TxmkYumyCk84EkzEJUJ0mMs9NKmW8G4DTxORIlJTBORyO/tFZZ8O/8Xr9f3NMcdP8AuRni/I1xBPFStctwqC42w3kJViJgAAkkjgBVu6Q64EpCAszrhKlHPQEyB31LsvYDSXClxK2F9VUBcqPpFahEROlZpwnDV/kdoyjLo/xI0bVPNpQErGeUxiPpKkgTGavAVA7tTDkVKMbuE1JfqRbOgISVAjIqjEciDCurr4jjWPdKSv0knsOQkDKSR6R7eys+ds6ONHCrSSQMzPsmf8Vrt38IwIVCMhgxKzzJBJGYPDvqtaq5wkawBIKZGXAka51O1ZYM4JQojEU9EhqYPpaETnlwrrLXRlUU33nJEHQyII36CZk6VINqKkBQwq06U4YnLLdWjdLbQgOBSFKBKThCsemUggSmMQk1iX20AsqIEyAOlqAJ37tfkKvem5XobNxtJUECMR1jLXfmJINRsMYDiWAYOIgEgCCP5id/7ViW1zEhQxJOXaO6tVS2kgdJRSoAEnLONFAbhBqHFpUibLvKHZmApS3iJACtRotIVkMgKismHC2YTKEiFlInMkwJJg7shw7KkYDlxhcclLScKZBSFqjIBtJIxZAaCBvreYSpYShMlKfREdI8FLMwVfIV1w4OSplMScY6j9gNKabCVHIqx4f90QJ/xWuq4j/FT3to3bsAKXL6iDhASQlAzIM5iT7T3VkpXiV+pOg7TwFbYNVoYpt3qX2nv5iNxwznKtNOzOlC5Oufbr951n/m8UAnTIHskkD5mkU7H61dHOy/fmcI4CN0amav2agkhM5Hdu/waxNou4SBv1IzyJzroeTWxBdplLigUkYxhG+YKVT2bxVZSUY2yyi5OkM29s7oc+gAgemPb6XZunvB31g85vgeI+Y3V6jb7MzdQ5mlYjCrDoU4VAAASIz315PegIKkgkkEieIBiapg4ubQtPDcOpPztBcNZodpwerQcrNW12itpUoUpJ0yJGv605G1nJMqKhvCukPAzWRzgOomnpUN0juqjii6ky0u4ElSUlCuKCQPcMiq6bk5SG1wIEgpMf8AEgGo1oPWqEp7a5SwIS6ousaa6M4ti5wjKcXYTAA3ERnxqzbXSxCjiKRlJPDMxO6KoYCk5THaCJqcIGH0iTOYAy35g+0ivOy2b7G3t0p3QFIAGqiSTGufZUdu3mMkkDMkyE6aad1WmWC8sJEndJBIEA64RkO2rh2UGikPLSoxIbZWlREx/EVOFGXeeyrKPYh7lXZOzXH1hDaVLVqcwEARmVE5JA41uMWjLQwKl92ZHNqi3QZ3qAxOHu6PbUQeUoc2mENxm23KUKI/mXPpqz3+AqdCAB9x4b60Rw33M88dLSJKEKUoFayogACTMAaJTwHZW2q75kAJgK1PEdqjx7KxfzEGU68TE+zhTOc4613SMspt6l03JUZJJJz3kk/uakurgoSG984ldh0CY3QNe09lVy5zUR/EInsSFJI9qoM9kjfVPHUp2VbotBw1dtViZXJCRu60HD848Kym1EkAAknIAayeyuy2LyeJGcrI6Zb3TkM4HS7piqYuNHDVs0cNw2JjyqC9+y+8ztn7OXcKxKOFEyVbzxgD9a63Z23U2iVFGDCEgFKwpKzgyEdDpEzWLtW7DJCHUNiVAJAK0OSRkEgCue2ztT8sgLdOK4IVzTRUtSUJJ9NUmeGep0ry54+JjypaLY+lw+AwOFwm5avf9v8AW513KnliUcyXkpS/mttCCrEkHLEvdGUds1wK7/GSonM6muX/ADy3XS44orUrMqOvZ3CtNvtr0uHjkjueBxcoylfRGrz/AG04PVnpXTw7WmzBZe5ynh2Kz0u0/nfv7zpZKZdL1IXpqmpz731HzvfSy1mfdWYzU46hok4jjJW8qRubbB38Yot2W4PQU4TMKcUUJ7DgSSfFXCi3sQgzkZq7HHKvPjhPua58R4ojzgJkxphHQb9xMBXeaY2yE6AdwFdNb8lXOb524Ui1YjJTkla+AQ2M1fKsG/SlCsCHErykkJUkg9UhW/SukFHscMR4jVsXFH9hpSqdmoGkEyQJAzJ3CdJO6pmClJSpwFQ1wAwVAcTuHdXazhqSW7RWcoA3qM4UgCSSe7205biEnodOP5iIT7En9/Cor7aSnMoShsSUtoEITOcgbzl6Rk6Z1UEkgASSYHechS9x9EWFukmTJJ7ZJNWdn2S31YUDLeTkkcZPj21pbI5IvOrAWAlJ3zIOWKJHo5DfFb2LmU4WkpCB/LABPbInOsePxsYKoav8j2f6f/RsTHleJ9lL8Ruz7Zq2gJUC7vUoCe5M7qR/a62VpHODGqcIGJLhjPLD3dlZ+1NqBTcJaUpSskpPRGf8xMg4ePGs7aN2ixHOLDarlaQEpAyA9uYRMnXOvNWfGnu389kfU1g8Lh5YpJL57t/9J9rbYNsC8+vnbtw4kp3CBCVHOcIAAnU5ivPb27W8pTjiipSjmTvPAcAKLu4W8tS1qKlHNSj8gOHYKhaSSfvIV6WFhqKpfjv/AB8Z85xXE53S0S7fO5fskRnWgldU2zFS4q2Q0R4mLPMyzzv3/gUoc+9BVaaMVXs40W0uU7nfuaqY6XnKWSWw59x/egq9vtqsDPE9+nhRi7vZ/mpssjf2Tsdy4kspKgNTEAHcCTkD7a9A2TyTbsm03DrjanNxUcDSV4SeicysjupNucqGLBBbQhC3EgFKUwGE4hwGuntmuF2vt968WTcOBCDEJAKkoA0ShA+ek1heaa2RsWTDe7KPKDarrzpWXsajJxHEcIOgTjEJEaZaaxMU202W22kquXCjKUtgY3nFHec4QnipRnspBfhogspIUP8A9FwVg55pGiT25kcaz3CTmZJJzJMknUnPU511SpUcZ4tl9W0VFABCQhJybSIQV9dYBlao3mfZWet2czJPbUal00qq3Q4t2PUqprZs5OEK5sKEqzwnMSAd57qrNO4SDkeEiRPdvqa42g48sLdcWsgjNROQG4bgOwUtkxSR393di3Ul5S1tqzSUKOaEqEwpCTqQoZ57vZgucpmTIeeUvFKYabUhYTJGapnF89K6b8SUMDm3isIdcHON9GQpIAzkdp1ryO7xEjEewRlv4VmWHwc1eqe31+mj/U+lhxHGQVun9e9fWq/Q6VfKRhhH/wA6FFwgpAczwD/cd86wNd5rlnXFPLKlrJUc1LUZgfegq01slWDnHCGkDeuQT3DeaoXV2FDCgEI7dT29lWUIwX2VSe/V/sjNjcVPEpN9Nui/kLh5J6KBkN51PbUtumM8qrsN1cTXRHm4kuyJwaUmoZpZq9meiTFTgqoguiamyKJgulxVDNGKpsUTTS4u75VFNAVU2KN27dhSipQW6SSo6pCiczwUrTTIdtUCcjH2f3qPF8qaFEg7/wBu2uSJepNAiTlwj9NaiWudf/IpFLndpl3x+9MWqpsqAM0+1YW6rAgSczwgAEkk7hFQLMGpm7koQQmQXOiTuKMsh7aq2WitdR+0rhClANJwoSkJE+kogdJau0n5RVTHUc0k0slqzbVysf5lLKgy62nJAebSsoHBKjmBlpVW65VXC2y2lNu0kiCWWGkLj+sDEPHdWWqoyK4uKu0aI4sqqyFbRVmSSe0k/rSC3NWAKWrJDmSGtIipZplLVrOb1HzSTTZoBqbIofSzTMVLNTZFD5oxU0Ggmpsih+KjvNRzTgeFTYotKV8s4oTOfj99lRJWJnt/b/ynrURlpGWe7+1UsUGPKkKsqarKnYCTAzOQAAknu40sihzCAokq9FOajvjgO06VC88VcBGQA0A3AVO6SgFCiOMCDBPE8RFVKgsClUhpKSaiyaAmkigmkqCRaSlpKAWkmkmiaE0OpKSipA6lptLQgfNIaQKoqSBwomkpQamwlZ0ieTbfXd8UfRUieTbfXd8UfTRRXKzTJIf5ttkDpu+KPpq0nk82hGJKnQorKcUpxYcIyHRy1oopZSkVPNlrru+KPppfNlrru+KPpoopYpDfNlrru+KPppp5MtdZ3xR9NFFRZNIb5sNdd3xR9NL5sNdd3xR9NFFLJpCp5MNdd3xR9NIeTDXXd8UfTRRSxSE82Guu74o+mkHJhrru+KPpooo2TSF82Guu74o+mgcmGuu74o+mloqE2KQnmw113fFH007zYa67vij6aKKmyKQqeTDXXd8UfTXMuIgq16JgeNJRVkUkhgq7s21DhIJIgTlH7iiirHLuf//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4" descr="data:image/jpeg;base64,/9j/4AAQSkZJRgABAQAAAQABAAD/2wCEAAkGBxQREhUUEhQSFRQXGBoUFhcVFxQYFBcUFRQYFhUVFxcYHCggGBolHRYUITIiJyorLi4uGB8zODMsNygtLisBCgoKDg0OGhAQGy0kICQsLCw0LCwsLCwsLCwsLCwsLDQuLCwtLCwsLCwsLCwsLCwsLCwsLCwsLCwtLCwtLCw0Lv/AABEIAPQArgMBIgACEQEDEQH/xAAcAAABBQEBAQAAAAAAAAAAAAAAAQIDBAUGBwj/xABAEAABAwIDAwcKBAUFAQEAAAABAgMRAAQSITEFQVEGEyJSYXGRFRYyU4GSk6HS8AcUscEzQnLR4SNigrLxJEP/xAAaAQEAAwEBAQAAAAAAAAAAAAAAAQIEAwUG/8QAMBEAAgIABAUDAQcFAAAAAAAAAAECEQMSIVEEEzFBUhSB8GEicZGhsdHhBTJCwfH/2gAMAwEAAhEDEQA/APaCY1qh5ZY9ajxqxf8A8Nf9J/SucYsXksrcWCcCnMgDiKULUEhKQM5AAHGu0VF9WcXfY2/LTHrUeNHlpj1qPGsHYljcKQQ+MC0HpYsgUqAUCCJECSnX+Xto2VbOLtw6ozhCseSsUpmQExmct2tWqG5H2tjpLXaDbphC0qI4GrVcnyWRcBf/ANKChckgGPQcGJIBBIOGFJO/ogxnXViqOr0LfeLRRRUAKKKKAKKSaWKAKKSigFooooAooooAooooAooooCvtD+Gv+k/pV+qG0P4S/wCk/pV1aojhv/wN9VkXiclyw2xcsYQlpotOLQ1/qFJB5xYSvECRkEyY7Dpvs8jUNlVy4wkJYU4lLRSZS4G04VOJO8FUid+EVyvLy2bKzcXTSnkpdDaYcWEssLZzCkpnm0qlUqIBJw8E12nJvbzd0yhxkDms0gp9HoKw4Upics8oEVUsaN56bfer/rUlR3npt96v+tSVddCkuoUUURUlQoiikxDiKARaJBFVlIw+konhFWecHdTqAqBSj6Mx28ew1Mwo5hQzFOcQIz3fKobZAzmJoCzRRRQBRRRQBRRRQCUtFFAQbQ/hL/pP6U5q/bW6tkGVthKlAjLpTEHeRGcaSniKL1MtrA1KT+lcSwyEOc4OfC5UVGHJVjjEDlp0Ux/SKmMMwzZSxthlxkXL9u2ytJlKiVlpSVNjDKjgIWlROYMDogzwu8ktnN7Mskc6UpKlAqISEpSt0pQEpEmE+jnMZTpWeHCEqSFXCcRKiQFyFKMmJSR7CDUQZTzSWjzxQnOClcGZkEBMR0jkABVuR9RzUdcL5DrkIM824tpfYsISSPBQq9XJ8lbUIXCedwxJx481BOHFKgJUYzO+K6yqNZdCbvUKSaWkKe+oBC4oDLMd2X660g0nTPfT+ay+/wB6Y22RIg8fuBpQEC3SdNB86uNDLvzrPnOATByrSQIAFSCK6VCe/KktRr3kffjUT6sSwOED276sMb/6jUAkooooAooooAooooAoomigPNfOG967nw0/RR5wXnXc+Gn6K9Omia78+PgvnsVyPc8w84LzrufDT9FL5fvOu58NP0UciOUi07O2hcOOLWWXHAkrUVQQ0nCM9BJFL+F+1HhcKt7hxay5btXLeNSiQDMxiOWSs+6nPh4L57E8t7iecF513Php+ijzhveu58NP0Vp/hFtJb7FyXHFrKblSAVKKiAG0GBPfWT+KG2HvzPM27i0fl7Zdy5gUoTKhrBzgJB9ppz4+C+ewyPcf5w3vXc+Gn6KPOG967nw0/RXfbFvhdWrToOTraVSOKk5x7Zry2y5TOs7L2ghx1wvMXAZCypWMBeFOSpkegvxpz4eC+ewyPc1fOC967nw0/RSecF713Php+is7lfavWdoxcfm7rG5zaFILhwhS25JBmZkVNyxU7s5Fq0u6uiw+8S88o9NCYaTgSobsPOKAzkzrEU58PBEct7lhO3Lsfzue4n6Kf5w3vrHPhp+itzkMytJeU3dpurNUcyrnOcWlQ1CiBAPZ2DIVy34qbYeZu2g044mLZTxSlagCG1rKlQDnkPAU58fBE8t7lkbau5nG5Ov8NP0VJ5wXvXc+Gn6KyvxB5UOquW+ZcWltLDCl4FqSMdwpRGhzyCa1/wAT9rvc+1bW7i0rTbvXbmBRBKG0kpGR34FjvIpz4+C+ew5b3G+cF713Php+ijzgvfWOfDT9FR8r+UbjmyrF9lxYU6pCSUKIJUUKSUyDn0h40y35UOP3GyP9RaS4l9t5IUQC6wlSVhSZzMpnPiKc+PgvnsOW9yfzgveu58NP0UecN713Php+iqWydtOq2FevF1wrQ9hCytWIAKYkBUyBmfGr3KHbDqrHZjDTqg/dc30sSsRAbBJJBkiSCe6nPh4IZHuJ5wXvXc+Gn6KPOC967nw0/RVd7lI4vk+XucWl5pwMLUFELlFwE5qmc0lM16RsJwqtmSSSS0gkk5klAzNOfDwQyPc8/wDOG967nw0/RR5wXvrHPhp+ivTpomnPh4IjI9woooNZzofOzVvcp2Rc26GXucudolAGBc83hQSs5ejIAntro1bFvtnbV2c8+7+aQoG0KmmSkNtDClIXhnKVgyeqa9moqCbPEPw35U+TG7lp+0vVKXcrdBbZWRhKUp1j/aaktdh321L7aT7LptW1Rbf6zKlc4yUlJCcUQMtR1hXtdIKCzgvwVed8nBl9C0OW7i2YWCCU5LSROo6RH/GuC5Z7BuDtpVs224ba7ftnnFBCsAAPSOICBHTNe90hT2mgs82/Gq2W5ZNhtC1kXDZhCSogDFuA0FX/AMSNqvW/5abVNzYrVguxzSnVoTlBAByEYsyN0b67VJGe6MzHDjXI2fLoLWyVsLbZfUtLTilCSW5kqRqkZGgOX/CzZ0bSvHrRl9jZ60hKEupWgLckE4EqzgdLuBir3LPZKrjbdqkoWWl2b7K1BJwjnEPpgqiAelW3s7l2HVNY2VNtPpcWw5ixFYZBKpQBIMDIZzU1jy0bdbu3QlwN2wB0ha5BywEApMiIPGgPIrPZF0dmOreadL35y3twMCsXNWyQAQIkpz10yNdM5sW+2hti+et3fyyW0JtUrcZKkuNkQpKcXaCZHGu+2DyoU8/+XdZU04poXCJWF4mlGATEYT2V0xoLPnm2tLhOzmrRbTpVa7TASebXm0TixjL0cQWZ7RWw7sB5jlK0lKFm2LjlwhQSrm0G4ZPOSoZDpJ+5r20TvpaCz58bddttmX2yl210bp25JaCWllC0qW0cQUBEQ2T7RWs7sO9f2lZ27KywqwskDnltKW3zxQA4ATkokLSP+J4V7bRFBZ89XmzLq3stsWS0uOrDzLyFpbWA4VPIKy2AO4wNK9L5E8tUP8xa/lrxtYbCStxpSWwW25MqPHDl7K7qigsKSloipICaJrybyfd+quvdco8n3fqrr3XK0+nj5I553seszRNeTeT7v1V17rlHk+79Vde65T08fJDO9j1maJrybyfd+quvdco8n3fqrr3V09PHzQzvY9YKqDXk/k+79Vde6uk/I3Xqrr3XKenj5IZ3ser5ATwzrxuw2uNpXS3bpNyhwh23sWeYdDLQcQUB5xeGMap1OnhV0WV16q691ynfk7s5c3dn/i5T08fNDmPYz+SWN57YzKW3kqskvm6xtrSGzhwIBUoQSTpBNdBsW+Xav7cuFNuKCXErQnCr/UhowlOWcmBlxrONhd+quvdXSKs7oatXXuuU9PHyQ5j2Ln4YXyLh9b9wbhV+8iVYmXG2WWkkQw2VCMp45/r6Xh4k15Qq0ut7d17rlL5Pu/VXXuuU9PHzQ5j2PWKMYryfyfd+quvdco8n3fqbr3V09PHyQzvY9Zmia8m8n3fqrr3V0eT7v1V17rlPTx8189xnex6zNE15N5Pu/VXXuuUeT7v1V17rlPTx8kM72PWZomvJvJ936q691yjyfd+quvdcp6ePkhnex6xRRRWYuFFFFAFFFFAFRoWDlB8Kkpq1ga5UBAECYg68O7+1TLXG4nuFVynEThI+9anDnWgfp40JGfmOskjtimOQvMESOIyz3Z1Op0cRVJ1YUZ3DdvPbQA4wQMx7SR4ACrzYyHdVNhmT2Dfu7AKvUICiiigCiiigCiiigCiiigCiuUt+VQVpJPYJq2jlCgj0wN2YI/arZRZ0FFYqdsg6KSe6Kgc2+BvPsE0yizoaK53zgTMY/l/ipFbY4LBFMos3qSQa59zbgGUj50re1p0jPtGv2KZSLN3mk8B7KrqtOB9hrKO1F7k/Mf3pPLJBzT86nILNXmFdg4Z6ce+nNWsZk+FZI24J31KnaRP699MjGY2k5aUTWH5SMwdfvhS+Uz2eNTy2RmRtzRNY/lPtFJ5RzzV4VPKYzo2cVGKsU7UjU/pUg2gOun21Dw2hmTNbFRirGVtYDVSaQ7YHWTVcpJs4qXFWMnaoKccpwzE7p4VB5eT3+w1OUWeOL28SlIAQncVAnWfSImrKtslEohC535g8ZGfdXLuXDcRhA390cTwrXtWJacfCiShSAkDSFAknTTLdU5kFdm35VCZWMkggEKMk7zA1y76qsbbUHMlK5uRJyOEEmCR45VSTfc4AFITrII1GecDeTxqJ7aSsKcKlYZVh0EFe8xBVwz4VHeiWbY26tKwlWZJgThjskjLSKsP7RCVlLiygiIzTBkz2AZRrXNtAYSgxkMspIkyoydcsqq7YvUurkCSYM8YSBGemf71CabHY7Nd1hBK1nIiITKY/mVMaf2q2u9ebjmwcBAMrSRlrOIiR4RXnVptR5gCPQJjL0tB0ddBwrdt+VKlrUhfSSsTlMpAzJE6VamgnF9TrLXa3OEBatQNE7zp0kiNd3dVv8yhQzVi03j2aVwrT6XSYUZCgBzgygGQmUgmN0Vt2TOBa1AkTolPRSB3a+NasHXsZ8Z0rTOiD6ZFXluhI1KiNc4y36VzME5kwO0mrJdIgEqJjPu3CtGVGXO+5stX+uZiCcszMZRNRLutIUe3dnWVz0Cc+Bz+f61IUzBBmchBEd08anLGxnZbN4Z1Pyp7t30RhcwnfKZGZ4jMDSsJ26SDBxeNR/mkbwrxH9qSw1JUTHEaZeXcLUk4VIJE+kopkJBUYn70qBxDoQSpMgwSQsEwRO7TxmkYumyCk84EkzEJUJ0mMs9NKmW8G4DTxORIlJTBORyO/tFZZ8O/8Xr9f3NMcdP8AuRni/I1xBPFStctwqC42w3kJViJgAAkkjgBVu6Q64EpCAszrhKlHPQEyB31LsvYDSXClxK2F9VUBcqPpFahEROlZpwnDV/kdoyjLo/xI0bVPNpQErGeUxiPpKkgTGavAVA7tTDkVKMbuE1JfqRbOgISVAjIqjEciDCurr4jjWPdKSv0knsOQkDKSR6R7eys+ds6ONHCrSSQMzPsmf8Vrt38IwIVCMhgxKzzJBJGYPDvqtaq5wkawBIKZGXAka51O1ZYM4JQojEU9EhqYPpaETnlwrrLXRlUU33nJEHQyII36CZk6VINqKkBQwq06U4YnLLdWjdLbQgOBSFKBKThCsemUggSmMQk1iX20AsqIEyAOlqAJ37tfkKvem5XobNxtJUECMR1jLXfmJINRsMYDiWAYOIgEgCCP5id/7ViW1zEhQxJOXaO6tVS2kgdJRSoAEnLONFAbhBqHFpUibLvKHZmApS3iJACtRotIVkMgKismHC2YTKEiFlInMkwJJg7shw7KkYDlxhcclLScKZBSFqjIBtJIxZAaCBvreYSpYShMlKfREdI8FLMwVfIV1w4OSplMScY6j9gNKabCVHIqx4f90QJ/xWuq4j/FT3to3bsAKXL6iDhASQlAzIM5iT7T3VkpXiV+pOg7TwFbYNVoYpt3qX2nv5iNxwznKtNOzOlC5Oufbr951n/m8UAnTIHskkD5mkU7H61dHOy/fmcI4CN0amav2agkhM5Hdu/waxNou4SBv1IzyJzroeTWxBdplLigUkYxhG+YKVT2bxVZSUY2yyi5OkM29s7oc+gAgemPb6XZunvB31g85vgeI+Y3V6jb7MzdQ5mlYjCrDoU4VAAASIz315PegIKkgkkEieIBiapg4ubQtPDcOpPztBcNZodpwerQcrNW12itpUoUpJ0yJGv605G1nJMqKhvCukPAzWRzgOomnpUN0juqjii6ky0u4ElSUlCuKCQPcMiq6bk5SG1wIEgpMf8AEgGo1oPWqEp7a5SwIS6ousaa6M4ti5wjKcXYTAA3ERnxqzbXSxCjiKRlJPDMxO6KoYCk5THaCJqcIGH0iTOYAy35g+0ivOy2b7G3t0p3QFIAGqiSTGufZUdu3mMkkDMkyE6aad1WmWC8sJEndJBIEA64RkO2rh2UGikPLSoxIbZWlREx/EVOFGXeeyrKPYh7lXZOzXH1hDaVLVqcwEARmVE5JA41uMWjLQwKl92ZHNqi3QZ3qAxOHu6PbUQeUoc2mENxm23KUKI/mXPpqz3+AqdCAB9x4b60Rw33M88dLSJKEKUoFayogACTMAaJTwHZW2q75kAJgK1PEdqjx7KxfzEGU68TE+zhTOc4613SMspt6l03JUZJJJz3kk/uakurgoSG984ldh0CY3QNe09lVy5zUR/EInsSFJI9qoM9kjfVPHUp2VbotBw1dtViZXJCRu60HD848Kym1EkAAknIAayeyuy2LyeJGcrI6Zb3TkM4HS7piqYuNHDVs0cNw2JjyqC9+y+8ztn7OXcKxKOFEyVbzxgD9a63Z23U2iVFGDCEgFKwpKzgyEdDpEzWLtW7DJCHUNiVAJAK0OSRkEgCue2ztT8sgLdOK4IVzTRUtSUJJ9NUmeGep0ry54+JjypaLY+lw+AwOFwm5avf9v8AW513KnliUcyXkpS/mttCCrEkHLEvdGUds1wK7/GSonM6muX/ADy3XS44orUrMqOvZ3CtNvtr0uHjkjueBxcoylfRGrz/AG04PVnpXTw7WmzBZe5ynh2Kz0u0/nfv7zpZKZdL1IXpqmpz731HzvfSy1mfdWYzU46hok4jjJW8qRubbB38Yot2W4PQU4TMKcUUJ7DgSSfFXCi3sQgzkZq7HHKvPjhPua58R4ojzgJkxphHQb9xMBXeaY2yE6AdwFdNb8lXOb524Ui1YjJTkla+AQ2M1fKsG/SlCsCHErykkJUkg9UhW/SukFHscMR4jVsXFH9hpSqdmoGkEyQJAzJ3CdJO6pmClJSpwFQ1wAwVAcTuHdXazhqSW7RWcoA3qM4UgCSSe7205biEnodOP5iIT7En9/Cor7aSnMoShsSUtoEITOcgbzl6Rk6Z1UEkgASSYHechS9x9EWFukmTJJ7ZJNWdn2S31YUDLeTkkcZPj21pbI5IvOrAWAlJ3zIOWKJHo5DfFb2LmU4WkpCB/LABPbInOsePxsYKoav8j2f6f/RsTHleJ9lL8Ruz7Zq2gJUC7vUoCe5M7qR/a62VpHODGqcIGJLhjPLD3dlZ+1NqBTcJaUpSskpPRGf8xMg4ePGs7aN2ixHOLDarlaQEpAyA9uYRMnXOvNWfGnu389kfU1g8Lh5YpJL57t/9J9rbYNsC8+vnbtw4kp3CBCVHOcIAAnU5ivPb27W8pTjiipSjmTvPAcAKLu4W8tS1qKlHNSj8gOHYKhaSSfvIV6WFhqKpfjv/AB8Z85xXE53S0S7fO5fskRnWgldU2zFS4q2Q0R4mLPMyzzv3/gUoc+9BVaaMVXs40W0uU7nfuaqY6XnKWSWw59x/egq9vtqsDPE9+nhRi7vZ/mpssjf2Tsdy4kspKgNTEAHcCTkD7a9A2TyTbsm03DrjanNxUcDSV4SeicysjupNucqGLBBbQhC3EgFKUwGE4hwGuntmuF2vt968WTcOBCDEJAKkoA0ShA+ek1heaa2RsWTDe7KPKDarrzpWXsajJxHEcIOgTjEJEaZaaxMU202W22kquXCjKUtgY3nFHec4QnipRnspBfhogspIUP8A9FwVg55pGiT25kcaz3CTmZJJzJMknUnPU511SpUcZ4tl9W0VFABCQhJybSIQV9dYBlao3mfZWet2czJPbUal00qq3Q4t2PUqprZs5OEK5sKEqzwnMSAd57qrNO4SDkeEiRPdvqa42g48sLdcWsgjNROQG4bgOwUtkxSR393di3Ul5S1tqzSUKOaEqEwpCTqQoZ57vZgucpmTIeeUvFKYabUhYTJGapnF89K6b8SUMDm3isIdcHON9GQpIAzkdp1ryO7xEjEewRlv4VmWHwc1eqe31+mj/U+lhxHGQVun9e9fWq/Q6VfKRhhH/wA6FFwgpAczwD/cd86wNd5rlnXFPLKlrJUc1LUZgfegq01slWDnHCGkDeuQT3DeaoXV2FDCgEI7dT29lWUIwX2VSe/V/sjNjcVPEpN9Nui/kLh5J6KBkN51PbUtumM8qrsN1cTXRHm4kuyJwaUmoZpZq9meiTFTgqoguiamyKJgulxVDNGKpsUTTS4u75VFNAVU2KN27dhSipQW6SSo6pCiczwUrTTIdtUCcjH2f3qPF8qaFEg7/wBu2uSJepNAiTlwj9NaiWudf/IpFLndpl3x+9MWqpsqAM0+1YW6rAgSczwgAEkk7hFQLMGpm7koQQmQXOiTuKMsh7aq2WitdR+0rhClANJwoSkJE+kogdJau0n5RVTHUc0k0slqzbVysf5lLKgy62nJAebSsoHBKjmBlpVW65VXC2y2lNu0kiCWWGkLj+sDEPHdWWqoyK4uKu0aI4sqqyFbRVmSSe0k/rSC3NWAKWrJDmSGtIipZplLVrOb1HzSTTZoBqbIofSzTMVLNTZFD5oxU0Ggmpsih+KjvNRzTgeFTYotKV8s4oTOfj99lRJWJnt/b/ynrURlpGWe7+1UsUGPKkKsqarKnYCTAzOQAAknu40sihzCAokq9FOajvjgO06VC88VcBGQA0A3AVO6SgFCiOMCDBPE8RFVKgsClUhpKSaiyaAmkigmkqCRaSlpKAWkmkmiaE0OpKSipA6lptLQgfNIaQKoqSBwomkpQamwlZ0ieTbfXd8UfRUieTbfXd8UfTRRXKzTJIf5ttkDpu+KPpq0nk82hGJKnQorKcUpxYcIyHRy1oopZSkVPNlrru+KPppfNlrru+KPpoopYpDfNlrru+KPppp5MtdZ3xR9NFFRZNIb5sNdd3xR9NL5sNdd3xR9NFFLJpCp5MNdd3xR9NIeTDXXd8UfTRRSxSE82Guu74o+mkHJhrru+KPpooo2TSF82Guu74o+mgcmGuu74o+mloqE2KQnmw113fFH007zYa67vij6aKKmyKQqeTDXXd8UfTXMuIgq16JgeNJRVkUkhgq7s21DhIJIgTlH7iiirHLuf//Z"/>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24" name="23 CuadroTexto"/>
          <p:cNvSpPr txBox="1"/>
          <p:nvPr/>
        </p:nvSpPr>
        <p:spPr>
          <a:xfrm>
            <a:off x="2639616" y="1628801"/>
            <a:ext cx="7134366" cy="923330"/>
          </a:xfrm>
          <a:prstGeom prst="rect">
            <a:avLst/>
          </a:prstGeom>
          <a:noFill/>
          <a:ln w="19050">
            <a:noFill/>
          </a:ln>
        </p:spPr>
        <p:txBody>
          <a:bodyPr wrap="square" rtlCol="0">
            <a:spAutoFit/>
          </a:bodyPr>
          <a:lstStyle/>
          <a:p>
            <a:pPr algn="just"/>
            <a:r>
              <a:rPr lang="es-ES" sz="1800" dirty="0">
                <a:latin typeface="Calibri" panose="020F0502020204030204" pitchFamily="34" charset="0"/>
              </a:rPr>
              <a:t>The </a:t>
            </a:r>
            <a:r>
              <a:rPr lang="es-ES" sz="1800" dirty="0" err="1">
                <a:latin typeface="Calibri" panose="020F0502020204030204" pitchFamily="34" charset="0"/>
              </a:rPr>
              <a:t>aim</a:t>
            </a:r>
            <a:r>
              <a:rPr lang="es-ES" sz="1800" dirty="0">
                <a:latin typeface="Calibri" panose="020F0502020204030204" pitchFamily="34" charset="0"/>
              </a:rPr>
              <a:t> of </a:t>
            </a:r>
            <a:r>
              <a:rPr lang="es-ES" sz="1800" dirty="0">
                <a:solidFill>
                  <a:srgbClr val="FFC000"/>
                </a:solidFill>
                <a:latin typeface="Calibri" panose="020F0502020204030204" pitchFamily="34" charset="0"/>
              </a:rPr>
              <a:t>ENG </a:t>
            </a:r>
            <a:r>
              <a:rPr lang="es-ES" sz="1800" dirty="0" err="1">
                <a:latin typeface="Calibri" panose="020F0502020204030204" pitchFamily="34" charset="0"/>
              </a:rPr>
              <a:t>Committee</a:t>
            </a:r>
            <a:r>
              <a:rPr lang="es-ES" sz="1800" dirty="0">
                <a:latin typeface="Calibri" panose="020F0502020204030204" pitchFamily="34" charset="0"/>
              </a:rPr>
              <a:t> </a:t>
            </a:r>
            <a:r>
              <a:rPr lang="es-ES" sz="1800" dirty="0" err="1">
                <a:latin typeface="Calibri" panose="020F0502020204030204" pitchFamily="34" charset="0"/>
              </a:rPr>
              <a:t>is</a:t>
            </a:r>
            <a:r>
              <a:rPr lang="es-ES" sz="1800" dirty="0">
                <a:latin typeface="Calibri" panose="020F0502020204030204" pitchFamily="34" charset="0"/>
              </a:rPr>
              <a:t> to prepare </a:t>
            </a:r>
            <a:r>
              <a:rPr lang="en-US" sz="1800" dirty="0">
                <a:latin typeface="Calibri" panose="020F0502020204030204" pitchFamily="34" charset="0"/>
              </a:rPr>
              <a:t>Recommendations, </a:t>
            </a:r>
            <a:r>
              <a:rPr lang="en-US" sz="1800" dirty="0" smtClean="0">
                <a:latin typeface="Calibri" panose="020F0502020204030204" pitchFamily="34" charset="0"/>
              </a:rPr>
              <a:t>Guidelines, Model Courses </a:t>
            </a:r>
            <a:r>
              <a:rPr lang="en-US" sz="1800" dirty="0">
                <a:latin typeface="Calibri" panose="020F0502020204030204" pitchFamily="34" charset="0"/>
              </a:rPr>
              <a:t>and Manuals for IALA members and submissions to other </a:t>
            </a:r>
            <a:r>
              <a:rPr lang="en-US" sz="1800" dirty="0" smtClean="0">
                <a:latin typeface="Calibri" panose="020F0502020204030204" pitchFamily="34" charset="0"/>
              </a:rPr>
              <a:t>organisations</a:t>
            </a:r>
            <a:r>
              <a:rPr lang="en-US" sz="1800" dirty="0">
                <a:latin typeface="Calibri" panose="020F0502020204030204" pitchFamily="34" charset="0"/>
              </a:rPr>
              <a:t>. </a:t>
            </a:r>
          </a:p>
        </p:txBody>
      </p:sp>
      <p:sp>
        <p:nvSpPr>
          <p:cNvPr id="2" name="1 Rectángulo"/>
          <p:cNvSpPr/>
          <p:nvPr/>
        </p:nvSpPr>
        <p:spPr>
          <a:xfrm>
            <a:off x="-149225" y="5085185"/>
            <a:ext cx="4572000" cy="461665"/>
          </a:xfrm>
          <a:prstGeom prst="rect">
            <a:avLst/>
          </a:prstGeom>
        </p:spPr>
        <p:txBody>
          <a:bodyPr>
            <a:spAutoFit/>
          </a:bodyPr>
          <a:lstStyle/>
          <a:p>
            <a:pPr marL="457200" indent="-457200" algn="just">
              <a:buFont typeface="Wingdings" panose="05000000000000000000" pitchFamily="2" charset="2"/>
              <a:buChar char="ü"/>
            </a:pPr>
            <a:endParaRPr lang="en-US" dirty="0">
              <a:solidFill>
                <a:schemeClr val="bg2"/>
              </a:solidFill>
              <a:latin typeface="Calibri" panose="020F0502020204030204" pitchFamily="34" charset="0"/>
            </a:endParaRPr>
          </a:p>
        </p:txBody>
      </p:sp>
      <p:pic>
        <p:nvPicPr>
          <p:cNvPr id="6146" name="Picture 2" descr="http://trabajaralemania.com/wp-content/uploads/2013/08/solicitar-trabajo-en-alemania.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940161" y="2866529"/>
            <a:ext cx="6572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174446"/>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anim calcmode="lin" valueType="num">
                                      <p:cBhvr>
                                        <p:cTn id="8" dur="2000" fill="hold"/>
                                        <p:tgtEl>
                                          <p:spTgt spid="21"/>
                                        </p:tgtEl>
                                        <p:attrNameLst>
                                          <p:attrName>ppt_x</p:attrName>
                                        </p:attrNameLst>
                                      </p:cBhvr>
                                      <p:tavLst>
                                        <p:tav tm="0">
                                          <p:val>
                                            <p:strVal val="#ppt_x"/>
                                          </p:val>
                                        </p:tav>
                                        <p:tav tm="100000">
                                          <p:val>
                                            <p:strVal val="#ppt_x"/>
                                          </p:val>
                                        </p:tav>
                                      </p:tavLst>
                                    </p:anim>
                                    <p:anim calcmode="lin" valueType="num">
                                      <p:cBhvr>
                                        <p:cTn id="9" dur="2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00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0"/>
                                        <p:tgtEl>
                                          <p:spTgt spid="24"/>
                                        </p:tgtEl>
                                      </p:cBhvr>
                                    </p:animEffect>
                                    <p:anim calcmode="lin" valueType="num">
                                      <p:cBhvr>
                                        <p:cTn id="15" dur="5000" fill="hold"/>
                                        <p:tgtEl>
                                          <p:spTgt spid="24"/>
                                        </p:tgtEl>
                                        <p:attrNameLst>
                                          <p:attrName>ppt_x</p:attrName>
                                        </p:attrNameLst>
                                      </p:cBhvr>
                                      <p:tavLst>
                                        <p:tav tm="0">
                                          <p:val>
                                            <p:strVal val="#ppt_x"/>
                                          </p:val>
                                        </p:tav>
                                        <p:tav tm="100000">
                                          <p:val>
                                            <p:strVal val="#ppt_x"/>
                                          </p:val>
                                        </p:tav>
                                      </p:tavLst>
                                    </p:anim>
                                    <p:anim calcmode="lin" valueType="num">
                                      <p:cBhvr>
                                        <p:cTn id="16" dur="5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gestiondocumentos.files.wordpress.com/2011/08/3-mesa-de-trabajo.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961322" y="1684238"/>
            <a:ext cx="8426493" cy="3616971"/>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redondeado"/>
          <p:cNvSpPr/>
          <p:nvPr/>
        </p:nvSpPr>
        <p:spPr>
          <a:xfrm>
            <a:off x="2630735" y="585844"/>
            <a:ext cx="6984776" cy="55399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74147" name="Text Box 3"/>
          <p:cNvSpPr txBox="1">
            <a:spLocks noChangeArrowheads="1"/>
          </p:cNvSpPr>
          <p:nvPr/>
        </p:nvSpPr>
        <p:spPr bwMode="auto">
          <a:xfrm>
            <a:off x="2135561" y="662788"/>
            <a:ext cx="79618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SzPct val="60000"/>
              <a:buFont typeface="Wingdings" pitchFamily="2" charset="2"/>
              <a:buChar char=""/>
              <a:defRPr sz="2100">
                <a:solidFill>
                  <a:schemeClr val="tx1"/>
                </a:solidFill>
                <a:latin typeface="Palatino Linotype" pitchFamily="18" charset="0"/>
              </a:defRPr>
            </a:lvl1pPr>
            <a:lvl2pPr marL="742950" indent="-285750" eaLnBrk="0" hangingPunct="0">
              <a:buSzPct val="60000"/>
              <a:buFont typeface="Wingdings" pitchFamily="2" charset="2"/>
              <a:buChar char=""/>
              <a:defRPr sz="1900">
                <a:solidFill>
                  <a:schemeClr val="tx1"/>
                </a:solidFill>
                <a:latin typeface="Palatino Linotype" pitchFamily="18" charset="0"/>
              </a:defRPr>
            </a:lvl2pPr>
            <a:lvl3pPr marL="1143000" indent="-228600" eaLnBrk="0" hangingPunct="0">
              <a:buSzPct val="60000"/>
              <a:buFont typeface="Wingdings" pitchFamily="2" charset="2"/>
              <a:buChar char=""/>
              <a:defRPr sz="1700">
                <a:solidFill>
                  <a:schemeClr val="tx1"/>
                </a:solidFill>
                <a:latin typeface="Palatino Linotype" pitchFamily="18" charset="0"/>
              </a:defRPr>
            </a:lvl3pPr>
            <a:lvl4pPr marL="1600200" indent="-228600" eaLnBrk="0" hangingPunct="0">
              <a:buSzPct val="60000"/>
              <a:buFont typeface="Wingdings" pitchFamily="2" charset="2"/>
              <a:buChar char=""/>
              <a:defRPr sz="1600">
                <a:solidFill>
                  <a:schemeClr val="tx1"/>
                </a:solidFill>
                <a:latin typeface="Palatino Linotype" pitchFamily="18" charset="0"/>
              </a:defRPr>
            </a:lvl4pPr>
            <a:lvl5pPr marL="2057400" indent="-228600" eaLnBrk="0" hangingPunct="0">
              <a:buSzPct val="60000"/>
              <a:buFont typeface="Wingdings" pitchFamily="2" charset="2"/>
              <a:buChar char=""/>
              <a:defRPr sz="1500">
                <a:solidFill>
                  <a:schemeClr val="tx1"/>
                </a:solidFill>
                <a:latin typeface="Palatino Linotype" pitchFamily="18" charset="0"/>
              </a:defRPr>
            </a:lvl5pPr>
            <a:lvl6pPr marL="25146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6pPr>
            <a:lvl7pPr marL="29718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7pPr>
            <a:lvl8pPr marL="34290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8pPr>
            <a:lvl9pPr marL="38862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9pPr>
          </a:lstStyle>
          <a:p>
            <a:pPr algn="ctr" eaLnBrk="1" hangingPunct="1">
              <a:spcBef>
                <a:spcPct val="50000"/>
              </a:spcBef>
              <a:buSzTx/>
              <a:buFontTx/>
              <a:buNone/>
            </a:pPr>
            <a:r>
              <a:rPr lang="es-ES" altLang="es-ES" sz="2000" dirty="0">
                <a:latin typeface="Calibri" panose="020F0502020204030204" pitchFamily="34" charset="0"/>
                <a:cs typeface="Arial" pitchFamily="34" charset="0"/>
              </a:rPr>
              <a:t>ENG </a:t>
            </a:r>
            <a:r>
              <a:rPr lang="es-ES" altLang="es-ES" sz="2000" dirty="0" err="1">
                <a:latin typeface="Calibri" panose="020F0502020204030204" pitchFamily="34" charset="0"/>
                <a:cs typeface="Arial" pitchFamily="34" charset="0"/>
              </a:rPr>
              <a:t>Committee</a:t>
            </a:r>
            <a:r>
              <a:rPr lang="es-ES" altLang="es-ES" sz="2000" dirty="0">
                <a:solidFill>
                  <a:srgbClr val="FFC000"/>
                </a:solidFill>
                <a:latin typeface="Calibri" panose="020F0502020204030204" pitchFamily="34" charset="0"/>
                <a:cs typeface="Arial" pitchFamily="34" charset="0"/>
              </a:rPr>
              <a:t> </a:t>
            </a:r>
            <a:r>
              <a:rPr lang="es-ES" altLang="es-ES" sz="2000" dirty="0" err="1">
                <a:solidFill>
                  <a:srgbClr val="FFC000"/>
                </a:solidFill>
                <a:latin typeface="Calibri" panose="020F0502020204030204" pitchFamily="34" charset="0"/>
                <a:cs typeface="Arial" pitchFamily="34" charset="0"/>
              </a:rPr>
              <a:t>documents</a:t>
            </a:r>
            <a:endParaRPr lang="es-ES" altLang="es-ES" sz="2000" b="1" dirty="0">
              <a:solidFill>
                <a:srgbClr val="FFC000"/>
              </a:solidFill>
              <a:latin typeface="Calibri" panose="020F0502020204030204" pitchFamily="34" charset="0"/>
              <a:cs typeface="Arial" pitchFamily="34" charset="0"/>
            </a:endParaRPr>
          </a:p>
        </p:txBody>
      </p:sp>
      <p:sp>
        <p:nvSpPr>
          <p:cNvPr id="6" name="5 CuadroTexto"/>
          <p:cNvSpPr txBox="1"/>
          <p:nvPr/>
        </p:nvSpPr>
        <p:spPr>
          <a:xfrm>
            <a:off x="2145529" y="1556793"/>
            <a:ext cx="7874746" cy="923330"/>
          </a:xfrm>
          <a:prstGeom prst="rect">
            <a:avLst/>
          </a:prstGeom>
          <a:solidFill>
            <a:srgbClr val="080808">
              <a:alpha val="78039"/>
            </a:srgbClr>
          </a:solidFill>
          <a:ln w="19050">
            <a:solidFill>
              <a:srgbClr val="006699"/>
            </a:solidFill>
          </a:ln>
        </p:spPr>
        <p:txBody>
          <a:bodyPr wrap="square" rtlCol="0">
            <a:spAutoFit/>
          </a:bodyPr>
          <a:lstStyle/>
          <a:p>
            <a:pPr algn="just"/>
            <a:r>
              <a:rPr lang="en-US" sz="1800" dirty="0">
                <a:solidFill>
                  <a:srgbClr val="FFCC00"/>
                </a:solidFill>
                <a:latin typeface="Calibri" panose="020F0502020204030204" pitchFamily="34" charset="0"/>
              </a:rPr>
              <a:t>Recommendations </a:t>
            </a:r>
            <a:r>
              <a:rPr lang="en-US" sz="1800" dirty="0">
                <a:latin typeface="Calibri" panose="020F0502020204030204" pitchFamily="34" charset="0"/>
              </a:rPr>
              <a:t>represent the highest level of IALA </a:t>
            </a:r>
            <a:r>
              <a:rPr lang="en-US" sz="1800" dirty="0" smtClean="0">
                <a:latin typeface="Calibri" panose="020F0502020204030204" pitchFamily="34" charset="0"/>
              </a:rPr>
              <a:t>documentation and link to a new Standard. </a:t>
            </a:r>
            <a:r>
              <a:rPr lang="en-US" sz="1800" dirty="0">
                <a:latin typeface="Calibri" panose="020F0502020204030204" pitchFamily="34" charset="0"/>
              </a:rPr>
              <a:t>They contain information on </a:t>
            </a:r>
            <a:r>
              <a:rPr lang="en-US" sz="1800" dirty="0" smtClean="0">
                <a:solidFill>
                  <a:srgbClr val="FFCC00"/>
                </a:solidFill>
                <a:latin typeface="Calibri" panose="020F0502020204030204" pitchFamily="34" charset="0"/>
              </a:rPr>
              <a:t>what </a:t>
            </a:r>
            <a:r>
              <a:rPr lang="en-US" sz="1800" dirty="0">
                <a:latin typeface="Calibri" panose="020F0502020204030204" pitchFamily="34" charset="0"/>
              </a:rPr>
              <a:t>members should </a:t>
            </a:r>
            <a:r>
              <a:rPr lang="en-US" sz="1800" dirty="0" smtClean="0">
                <a:latin typeface="Calibri" panose="020F0502020204030204" pitchFamily="34" charset="0"/>
              </a:rPr>
              <a:t>do to comply with the Standards.</a:t>
            </a:r>
            <a:endParaRPr lang="en-US" sz="1800" dirty="0">
              <a:latin typeface="Calibri" panose="020F0502020204030204" pitchFamily="34" charset="0"/>
            </a:endParaRPr>
          </a:p>
        </p:txBody>
      </p:sp>
      <p:sp>
        <p:nvSpPr>
          <p:cNvPr id="7" name="6 CuadroTexto"/>
          <p:cNvSpPr txBox="1"/>
          <p:nvPr/>
        </p:nvSpPr>
        <p:spPr>
          <a:xfrm>
            <a:off x="2170047" y="2636913"/>
            <a:ext cx="7859239" cy="646331"/>
          </a:xfrm>
          <a:prstGeom prst="rect">
            <a:avLst/>
          </a:prstGeom>
          <a:solidFill>
            <a:srgbClr val="080808">
              <a:alpha val="78039"/>
            </a:srgbClr>
          </a:solidFill>
          <a:ln w="19050">
            <a:solidFill>
              <a:srgbClr val="006699"/>
            </a:solidFill>
          </a:ln>
        </p:spPr>
        <p:txBody>
          <a:bodyPr wrap="square" rtlCol="0">
            <a:spAutoFit/>
          </a:bodyPr>
          <a:lstStyle>
            <a:defPPr>
              <a:defRPr lang="es-ES"/>
            </a:defPPr>
            <a:lvl1pPr>
              <a:defRPr sz="1800">
                <a:solidFill>
                  <a:srgbClr val="FFCC00"/>
                </a:solidFill>
                <a:latin typeface="Calibri" panose="020F0502020204030204" pitchFamily="34" charset="0"/>
              </a:defRPr>
            </a:lvl1pPr>
          </a:lstStyle>
          <a:p>
            <a:pPr algn="just"/>
            <a:r>
              <a:rPr lang="en-US" dirty="0"/>
              <a:t>Guidelines</a:t>
            </a:r>
            <a:r>
              <a:rPr lang="en-US" dirty="0">
                <a:solidFill>
                  <a:schemeClr val="tx1"/>
                </a:solidFill>
              </a:rPr>
              <a:t> provide detailed, in depth information on an aspect of a </a:t>
            </a:r>
            <a:r>
              <a:rPr lang="en-US" dirty="0"/>
              <a:t>specific subject</a:t>
            </a:r>
            <a:r>
              <a:rPr lang="en-US" dirty="0">
                <a:solidFill>
                  <a:schemeClr val="tx1"/>
                </a:solidFill>
              </a:rPr>
              <a:t>, indicating options, best practices and suggestions for implementation.  </a:t>
            </a:r>
          </a:p>
        </p:txBody>
      </p:sp>
      <p:sp>
        <p:nvSpPr>
          <p:cNvPr id="8" name="7 CuadroTexto"/>
          <p:cNvSpPr txBox="1"/>
          <p:nvPr/>
        </p:nvSpPr>
        <p:spPr>
          <a:xfrm>
            <a:off x="2160088" y="3620923"/>
            <a:ext cx="7845629" cy="923330"/>
          </a:xfrm>
          <a:prstGeom prst="rect">
            <a:avLst/>
          </a:prstGeom>
          <a:solidFill>
            <a:srgbClr val="080808">
              <a:alpha val="78039"/>
            </a:srgbClr>
          </a:solidFill>
          <a:ln w="19050">
            <a:solidFill>
              <a:srgbClr val="006699"/>
            </a:solidFill>
          </a:ln>
        </p:spPr>
        <p:txBody>
          <a:bodyPr wrap="square" rtlCol="0">
            <a:spAutoFit/>
          </a:bodyPr>
          <a:lstStyle>
            <a:defPPr>
              <a:defRPr lang="es-ES"/>
            </a:defPPr>
            <a:lvl1pPr>
              <a:defRPr sz="1800">
                <a:solidFill>
                  <a:srgbClr val="FFCC00"/>
                </a:solidFill>
                <a:latin typeface="Calibri" panose="020F0502020204030204" pitchFamily="34" charset="0"/>
              </a:defRPr>
            </a:lvl1pPr>
          </a:lstStyle>
          <a:p>
            <a:r>
              <a:rPr lang="en-US" dirty="0"/>
              <a:t>Manuals</a:t>
            </a:r>
            <a:r>
              <a:rPr lang="en-US" dirty="0">
                <a:solidFill>
                  <a:schemeClr val="tx1"/>
                </a:solidFill>
              </a:rPr>
              <a:t> give a detailed overview of a </a:t>
            </a:r>
            <a:r>
              <a:rPr lang="en-US" dirty="0"/>
              <a:t>specific topic</a:t>
            </a:r>
            <a:r>
              <a:rPr lang="en-US" dirty="0">
                <a:solidFill>
                  <a:schemeClr val="tx1"/>
                </a:solidFill>
              </a:rPr>
              <a:t>.  This includes:  NAVGUIDE; VTS Manual (every four years a new edition is published); and Preservation Manual.  </a:t>
            </a:r>
          </a:p>
        </p:txBody>
      </p:sp>
      <p:sp>
        <p:nvSpPr>
          <p:cNvPr id="11" name="10 CuadroTexto"/>
          <p:cNvSpPr txBox="1"/>
          <p:nvPr/>
        </p:nvSpPr>
        <p:spPr>
          <a:xfrm>
            <a:off x="2135321" y="5805265"/>
            <a:ext cx="7928688" cy="701731"/>
          </a:xfrm>
          <a:prstGeom prst="rect">
            <a:avLst/>
          </a:prstGeom>
          <a:solidFill>
            <a:srgbClr val="080808">
              <a:alpha val="78039"/>
            </a:srgbClr>
          </a:solidFill>
          <a:ln w="19050">
            <a:solidFill>
              <a:srgbClr val="006699"/>
            </a:solidFill>
          </a:ln>
        </p:spPr>
        <p:txBody>
          <a:bodyPr wrap="square" rtlCol="0">
            <a:spAutoFit/>
          </a:bodyPr>
          <a:lstStyle>
            <a:defPPr>
              <a:defRPr lang="es-ES"/>
            </a:defPPr>
            <a:lvl1pPr>
              <a:defRPr sz="1800">
                <a:solidFill>
                  <a:srgbClr val="FFCC00"/>
                </a:solidFill>
                <a:latin typeface="Calibri" panose="020F0502020204030204" pitchFamily="34" charset="0"/>
              </a:defRPr>
            </a:lvl1pPr>
          </a:lstStyle>
          <a:p>
            <a:pPr algn="ctr"/>
            <a:r>
              <a:rPr lang="en-US" dirty="0"/>
              <a:t>Important:</a:t>
            </a:r>
          </a:p>
          <a:p>
            <a:pPr algn="ctr"/>
            <a:r>
              <a:rPr lang="en-US" dirty="0"/>
              <a:t> </a:t>
            </a:r>
            <a:r>
              <a:rPr lang="en-US" dirty="0">
                <a:solidFill>
                  <a:schemeClr val="tx1"/>
                </a:solidFill>
              </a:rPr>
              <a:t>All above documents require the </a:t>
            </a:r>
            <a:r>
              <a:rPr lang="es-ES" dirty="0" err="1">
                <a:solidFill>
                  <a:schemeClr val="tx1"/>
                </a:solidFill>
              </a:rPr>
              <a:t>approval</a:t>
            </a:r>
            <a:r>
              <a:rPr lang="es-ES" dirty="0">
                <a:solidFill>
                  <a:schemeClr val="tx1"/>
                </a:solidFill>
              </a:rPr>
              <a:t> of </a:t>
            </a:r>
            <a:r>
              <a:rPr lang="es-ES" dirty="0" err="1">
                <a:solidFill>
                  <a:schemeClr val="tx1"/>
                </a:solidFill>
              </a:rPr>
              <a:t>the</a:t>
            </a:r>
            <a:r>
              <a:rPr lang="es-ES" dirty="0">
                <a:solidFill>
                  <a:schemeClr val="tx1"/>
                </a:solidFill>
              </a:rPr>
              <a:t> Council.</a:t>
            </a:r>
            <a:endParaRPr lang="en-US" dirty="0">
              <a:solidFill>
                <a:schemeClr val="tx1"/>
              </a:solidFill>
            </a:endParaRPr>
          </a:p>
        </p:txBody>
      </p:sp>
      <p:sp>
        <p:nvSpPr>
          <p:cNvPr id="12" name="7 CuadroTexto"/>
          <p:cNvSpPr txBox="1"/>
          <p:nvPr/>
        </p:nvSpPr>
        <p:spPr>
          <a:xfrm>
            <a:off x="2145529" y="4811667"/>
            <a:ext cx="7831190" cy="923330"/>
          </a:xfrm>
          <a:prstGeom prst="rect">
            <a:avLst/>
          </a:prstGeom>
          <a:solidFill>
            <a:srgbClr val="080808">
              <a:alpha val="78039"/>
            </a:srgbClr>
          </a:solidFill>
          <a:ln w="19050">
            <a:solidFill>
              <a:srgbClr val="006699"/>
            </a:solidFill>
          </a:ln>
        </p:spPr>
        <p:txBody>
          <a:bodyPr wrap="square" rtlCol="0">
            <a:spAutoFit/>
          </a:bodyPr>
          <a:lstStyle>
            <a:defPPr>
              <a:defRPr lang="es-ES"/>
            </a:defPPr>
            <a:lvl1pPr>
              <a:defRPr sz="1800">
                <a:solidFill>
                  <a:srgbClr val="FFCC00"/>
                </a:solidFill>
                <a:latin typeface="Calibri" panose="020F0502020204030204" pitchFamily="34" charset="0"/>
              </a:defRPr>
            </a:lvl1pPr>
          </a:lstStyle>
          <a:p>
            <a:r>
              <a:rPr lang="en-US" dirty="0">
                <a:solidFill>
                  <a:srgbClr val="FFFFFF"/>
                </a:solidFill>
              </a:rPr>
              <a:t>IALA is progressing its change of status to be an Inter Governmental </a:t>
            </a:r>
            <a:r>
              <a:rPr lang="en-US" dirty="0" err="1">
                <a:solidFill>
                  <a:srgbClr val="FFFFFF"/>
                </a:solidFill>
              </a:rPr>
              <a:t>Organisation</a:t>
            </a:r>
            <a:r>
              <a:rPr lang="en-US" dirty="0">
                <a:solidFill>
                  <a:srgbClr val="FFFFFF"/>
                </a:solidFill>
              </a:rPr>
              <a:t> and  has produced </a:t>
            </a:r>
            <a:r>
              <a:rPr lang="en-US" dirty="0"/>
              <a:t>standards </a:t>
            </a:r>
            <a:r>
              <a:rPr lang="en-US" dirty="0">
                <a:solidFill>
                  <a:srgbClr val="FFFFFF"/>
                </a:solidFill>
              </a:rPr>
              <a:t>for international accreditation. All IALAs work is </a:t>
            </a:r>
            <a:r>
              <a:rPr lang="en-US" dirty="0" err="1">
                <a:solidFill>
                  <a:srgbClr val="FFFFFF"/>
                </a:solidFill>
              </a:rPr>
              <a:t>focussed</a:t>
            </a:r>
            <a:r>
              <a:rPr lang="en-US" dirty="0">
                <a:solidFill>
                  <a:srgbClr val="FFFFFF"/>
                </a:solidFill>
              </a:rPr>
              <a:t> towards these standards.</a:t>
            </a:r>
          </a:p>
        </p:txBody>
      </p:sp>
    </p:spTree>
    <p:extLst>
      <p:ext uri="{BB962C8B-B14F-4D97-AF65-F5344CB8AC3E}">
        <p14:creationId xmlns:p14="http://schemas.microsoft.com/office/powerpoint/2010/main" val="1186690922"/>
      </p:ext>
    </p:extLst>
  </p:cSld>
  <p:clrMapOvr>
    <a:masterClrMapping/>
  </p:clrMapOvr>
  <mc:AlternateContent xmlns:mc="http://schemas.openxmlformats.org/markup-compatibility/2006" xmlns:p14="http://schemas.microsoft.com/office/powerpoint/2010/main">
    <mc:Choice Requires="p14">
      <p:transition spd="slow" p14:dur="3000" advTm="10000">
        <p14:gallery dir="l"/>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9000"/>
                                        <p:tgtEl>
                                          <p:spTgt spid="6"/>
                                        </p:tgtEl>
                                      </p:cBhvr>
                                    </p:animEffect>
                                    <p:anim calcmode="lin" valueType="num">
                                      <p:cBhvr>
                                        <p:cTn id="8" dur="9000" fill="hold"/>
                                        <p:tgtEl>
                                          <p:spTgt spid="6"/>
                                        </p:tgtEl>
                                        <p:attrNameLst>
                                          <p:attrName>ppt_x</p:attrName>
                                        </p:attrNameLst>
                                      </p:cBhvr>
                                      <p:tavLst>
                                        <p:tav tm="0">
                                          <p:val>
                                            <p:strVal val="#ppt_x"/>
                                          </p:val>
                                        </p:tav>
                                        <p:tav tm="100000">
                                          <p:val>
                                            <p:strVal val="#ppt_x"/>
                                          </p:val>
                                        </p:tav>
                                      </p:tavLst>
                                    </p:anim>
                                    <p:anim calcmode="lin" valueType="num">
                                      <p:cBhvr>
                                        <p:cTn id="9" dur="9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6000"/>
                                        <p:tgtEl>
                                          <p:spTgt spid="7"/>
                                        </p:tgtEl>
                                      </p:cBhvr>
                                    </p:animEffect>
                                    <p:anim calcmode="lin" valueType="num">
                                      <p:cBhvr>
                                        <p:cTn id="15" dur="6000" fill="hold"/>
                                        <p:tgtEl>
                                          <p:spTgt spid="7"/>
                                        </p:tgtEl>
                                        <p:attrNameLst>
                                          <p:attrName>ppt_x</p:attrName>
                                        </p:attrNameLst>
                                      </p:cBhvr>
                                      <p:tavLst>
                                        <p:tav tm="0">
                                          <p:val>
                                            <p:strVal val="#ppt_x"/>
                                          </p:val>
                                        </p:tav>
                                        <p:tav tm="100000">
                                          <p:val>
                                            <p:strVal val="#ppt_x"/>
                                          </p:val>
                                        </p:tav>
                                      </p:tavLst>
                                    </p:anim>
                                    <p:anim calcmode="lin" valueType="num">
                                      <p:cBhvr>
                                        <p:cTn id="16" dur="6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6000"/>
                                        <p:tgtEl>
                                          <p:spTgt spid="8"/>
                                        </p:tgtEl>
                                      </p:cBhvr>
                                    </p:animEffect>
                                    <p:anim calcmode="lin" valueType="num">
                                      <p:cBhvr>
                                        <p:cTn id="22" dur="6000" fill="hold"/>
                                        <p:tgtEl>
                                          <p:spTgt spid="8"/>
                                        </p:tgtEl>
                                        <p:attrNameLst>
                                          <p:attrName>ppt_x</p:attrName>
                                        </p:attrNameLst>
                                      </p:cBhvr>
                                      <p:tavLst>
                                        <p:tav tm="0">
                                          <p:val>
                                            <p:strVal val="#ppt_x"/>
                                          </p:val>
                                        </p:tav>
                                        <p:tav tm="100000">
                                          <p:val>
                                            <p:strVal val="#ppt_x"/>
                                          </p:val>
                                        </p:tav>
                                      </p:tavLst>
                                    </p:anim>
                                    <p:anim calcmode="lin" valueType="num">
                                      <p:cBhvr>
                                        <p:cTn id="23" dur="6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6000"/>
                                        <p:tgtEl>
                                          <p:spTgt spid="12"/>
                                        </p:tgtEl>
                                      </p:cBhvr>
                                    </p:animEffect>
                                    <p:anim calcmode="lin" valueType="num">
                                      <p:cBhvr>
                                        <p:cTn id="29" dur="6000" fill="hold"/>
                                        <p:tgtEl>
                                          <p:spTgt spid="12"/>
                                        </p:tgtEl>
                                        <p:attrNameLst>
                                          <p:attrName>ppt_x</p:attrName>
                                        </p:attrNameLst>
                                      </p:cBhvr>
                                      <p:tavLst>
                                        <p:tav tm="0">
                                          <p:val>
                                            <p:strVal val="#ppt_x"/>
                                          </p:val>
                                        </p:tav>
                                        <p:tav tm="100000">
                                          <p:val>
                                            <p:strVal val="#ppt_x"/>
                                          </p:val>
                                        </p:tav>
                                      </p:tavLst>
                                    </p:anim>
                                    <p:anim calcmode="lin" valueType="num">
                                      <p:cBhvr>
                                        <p:cTn id="30" dur="6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0" fill="hold"/>
                                        <p:tgtEl>
                                          <p:spTgt spid="11"/>
                                        </p:tgtEl>
                                        <p:attrNameLst>
                                          <p:attrName>ppt_x</p:attrName>
                                        </p:attrNameLst>
                                      </p:cBhvr>
                                      <p:tavLst>
                                        <p:tav tm="0">
                                          <p:val>
                                            <p:strVal val="#ppt_x"/>
                                          </p:val>
                                        </p:tav>
                                        <p:tav tm="100000">
                                          <p:val>
                                            <p:strVal val="#ppt_x"/>
                                          </p:val>
                                        </p:tav>
                                      </p:tavLst>
                                    </p:anim>
                                    <p:anim calcmode="lin" valueType="num">
                                      <p:cBhvr additive="base">
                                        <p:cTn id="36" dur="5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redondeado"/>
          <p:cNvSpPr/>
          <p:nvPr/>
        </p:nvSpPr>
        <p:spPr>
          <a:xfrm>
            <a:off x="2331308" y="508900"/>
            <a:ext cx="7725132" cy="54006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GB" sz="2000" dirty="0">
                <a:solidFill>
                  <a:schemeClr val="tx1"/>
                </a:solidFill>
                <a:latin typeface="Calibri" panose="020F0502020204030204" pitchFamily="34" charset="0"/>
              </a:rPr>
              <a:t>ENG</a:t>
            </a:r>
            <a:r>
              <a:rPr lang="tr-TR" sz="2000" dirty="0">
                <a:solidFill>
                  <a:schemeClr val="tx1"/>
                </a:solidFill>
                <a:latin typeface="Calibri" panose="020F0502020204030204" pitchFamily="34" charset="0"/>
              </a:rPr>
              <a:t> Committee </a:t>
            </a:r>
            <a:r>
              <a:rPr lang="tr-TR" sz="2000" dirty="0">
                <a:solidFill>
                  <a:srgbClr val="FFC000"/>
                </a:solidFill>
                <a:latin typeface="Calibri" panose="020F0502020204030204" pitchFamily="34" charset="0"/>
              </a:rPr>
              <a:t>structure</a:t>
            </a:r>
            <a:endParaRPr lang="es-ES" altLang="es-ES" sz="2000" dirty="0">
              <a:solidFill>
                <a:srgbClr val="FFC000"/>
              </a:solidFill>
              <a:latin typeface="Calibri" panose="020F0502020204030204" pitchFamily="34" charset="0"/>
              <a:cs typeface="Arial" pitchFamily="34" charset="0"/>
            </a:endParaRPr>
          </a:p>
        </p:txBody>
      </p:sp>
      <p:sp>
        <p:nvSpPr>
          <p:cNvPr id="3" name="AutoShape 2" descr="data:image/jpeg;base64,/9j/4AAQSkZJRgABAQAAAQABAAD/2wCEAAkGBxQREhUUEhQSFRQXGBoUFhcVFxQYFBcUFRQYFhUVFxcYHCggGBolHRYUITIiJyorLi4uGB8zODMsNygtLisBCgoKDg0OGhAQGy0kICQsLCw0LCwsLCwsLCwsLCwsLDQuLCwtLCwsLCwsLCwsLCwsLCwsLCwsLCwtLCwtLCw0Lv/AABEIAPQArgMBIgACEQEDEQH/xAAcAAABBQEBAQAAAAAAAAAAAAAAAQIDBAUGBwj/xABAEAABAwIDAwcKBAUFAQEAAAABAgMRAAQSITEFQVEGEyJSYXGRFRYyU4GSk6HS8AcUscEzQnLR4SNigrLxJEP/xAAaAQEAAwEBAQAAAAAAAAAAAAAAAQIEAwUG/8QAMBEAAgIABAUDAQcFAAAAAAAAAAECEQMSIVEEEzFBUhSB8GEicZGhsdHhBTJCwfH/2gAMAwEAAhEDEQA/APaCY1qh5ZY9ajxqxf8A8Nf9J/SucYsXksrcWCcCnMgDiKULUEhKQM5AAHGu0VF9WcXfY2/LTHrUeNHlpj1qPGsHYljcKQQ+MC0HpYsgUqAUCCJECSnX+Xto2VbOLtw6ozhCseSsUpmQExmct2tWqG5H2tjpLXaDbphC0qI4GrVcnyWRcBf/ANKChckgGPQcGJIBBIOGFJO/ogxnXViqOr0LfeLRRRUAKKKKAKKSaWKAKKSigFooooAooooAooooAooooCvtD+Gv+k/pV+qG0P4S/wCk/pV1aojhv/wN9VkXiclyw2xcsYQlpotOLQ1/qFJB5xYSvECRkEyY7Dpvs8jUNlVy4wkJYU4lLRSZS4G04VOJO8FUid+EVyvLy2bKzcXTSnkpdDaYcWEssLZzCkpnm0qlUqIBJw8E12nJvbzd0yhxkDms0gp9HoKw4Upics8oEVUsaN56bfer/rUlR3npt96v+tSVddCkuoUUURUlQoiikxDiKARaJBFVlIw+konhFWecHdTqAqBSj6Mx28ew1Mwo5hQzFOcQIz3fKobZAzmJoCzRRRQBRRRQBRRRQCUtFFAQbQ/hL/pP6U5q/bW6tkGVthKlAjLpTEHeRGcaSniKL1MtrA1KT+lcSwyEOc4OfC5UVGHJVjjEDlp0Ux/SKmMMwzZSxthlxkXL9u2ytJlKiVlpSVNjDKjgIWlROYMDogzwu8ktnN7Mskc6UpKlAqISEpSt0pQEpEmE+jnMZTpWeHCEqSFXCcRKiQFyFKMmJSR7CDUQZTzSWjzxQnOClcGZkEBMR0jkABVuR9RzUdcL5DrkIM824tpfYsISSPBQq9XJ8lbUIXCedwxJx481BOHFKgJUYzO+K6yqNZdCbvUKSaWkKe+oBC4oDLMd2X660g0nTPfT+ay+/wB6Y22RIg8fuBpQEC3SdNB86uNDLvzrPnOATByrSQIAFSCK6VCe/KktRr3kffjUT6sSwOED276sMb/6jUAkooooAooooAooooAoomigPNfOG967nw0/RR5wXnXc+Gn6K9Omia78+PgvnsVyPc8w84LzrufDT9FL5fvOu58NP0UciOUi07O2hcOOLWWXHAkrUVQQ0nCM9BJFL+F+1HhcKt7hxay5btXLeNSiQDMxiOWSs+6nPh4L57E8t7iecF513Php+ijzhveu58NP0Vp/hFtJb7FyXHFrKblSAVKKiAG0GBPfWT+KG2HvzPM27i0fl7Zdy5gUoTKhrBzgJB9ppz4+C+ewyPcf5w3vXc+Gn6KPOG967nw0/RXfbFvhdWrToOTraVSOKk5x7Zry2y5TOs7L2ghx1wvMXAZCypWMBeFOSpkegvxpz4eC+ewyPc1fOC967nw0/RSecF713Php+is7lfavWdoxcfm7rG5zaFILhwhS25JBmZkVNyxU7s5Fq0u6uiw+8S88o9NCYaTgSobsPOKAzkzrEU58PBEct7lhO3Lsfzue4n6Kf5w3vrHPhp+itzkMytJeU3dpurNUcyrnOcWlQ1CiBAPZ2DIVy34qbYeZu2g044mLZTxSlagCG1rKlQDnkPAU58fBE8t7lkbau5nG5Ov8NP0VJ5wXvXc+Gn6KyvxB5UOquW+ZcWltLDCl4FqSMdwpRGhzyCa1/wAT9rvc+1bW7i0rTbvXbmBRBKG0kpGR34FjvIpz4+C+ew5b3G+cF713Php+ijzgvfWOfDT9FR8r+UbjmyrF9lxYU6pCSUKIJUUKSUyDn0h40y35UOP3GyP9RaS4l9t5IUQC6wlSVhSZzMpnPiKc+PgvnsOW9yfzgveu58NP0UecN713Php+iqWydtOq2FevF1wrQ9hCytWIAKYkBUyBmfGr3KHbDqrHZjDTqg/dc30sSsRAbBJJBkiSCe6nPh4IZHuJ5wXvXc+Gn6KPOC967nw0/RVd7lI4vk+XucWl5pwMLUFELlFwE5qmc0lM16RsJwqtmSSSS0gkk5klAzNOfDwQyPc8/wDOG967nw0/RR5wXvrHPhp+ivTpomnPh4IjI9woooNZzofOzVvcp2Rc26GXucudolAGBc83hQSs5ejIAntro1bFvtnbV2c8+7+aQoG0KmmSkNtDClIXhnKVgyeqa9moqCbPEPw35U+TG7lp+0vVKXcrdBbZWRhKUp1j/aaktdh321L7aT7LptW1Rbf6zKlc4yUlJCcUQMtR1hXtdIKCzgvwVed8nBl9C0OW7i2YWCCU5LSROo6RH/GuC5Z7BuDtpVs224ba7ftnnFBCsAAPSOICBHTNe90hT2mgs82/Gq2W5ZNhtC1kXDZhCSogDFuA0FX/AMSNqvW/5abVNzYrVguxzSnVoTlBAByEYsyN0b67VJGe6MzHDjXI2fLoLWyVsLbZfUtLTilCSW5kqRqkZGgOX/CzZ0bSvHrRl9jZ60hKEupWgLckE4EqzgdLuBir3LPZKrjbdqkoWWl2b7K1BJwjnEPpgqiAelW3s7l2HVNY2VNtPpcWw5ixFYZBKpQBIMDIZzU1jy0bdbu3QlwN2wB0ha5BywEApMiIPGgPIrPZF0dmOreadL35y3twMCsXNWyQAQIkpz10yNdM5sW+2hti+et3fyyW0JtUrcZKkuNkQpKcXaCZHGu+2DyoU8/+XdZU04poXCJWF4mlGATEYT2V0xoLPnm2tLhOzmrRbTpVa7TASebXm0TixjL0cQWZ7RWw7sB5jlK0lKFm2LjlwhQSrm0G4ZPOSoZDpJ+5r20TvpaCz58bddttmX2yl210bp25JaCWllC0qW0cQUBEQ2T7RWs7sO9f2lZ27KywqwskDnltKW3zxQA4ATkokLSP+J4V7bRFBZ89XmzLq3stsWS0uOrDzLyFpbWA4VPIKy2AO4wNK9L5E8tUP8xa/lrxtYbCStxpSWwW25MqPHDl7K7qigsKSloipICaJrybyfd+quvdco8n3fqrr3XK0+nj5I553seszRNeTeT7v1V17rlHk+79Vde65T08fJDO9j1maJrybyfd+quvdco8n3fqrr3V09PHzQzvY9YKqDXk/k+79Vde6uk/I3Xqrr3XKenj5IZ3ser5ATwzrxuw2uNpXS3bpNyhwh23sWeYdDLQcQUB5xeGMap1OnhV0WV16q691ynfk7s5c3dn/i5T08fNDmPYz+SWN57YzKW3kqskvm6xtrSGzhwIBUoQSTpBNdBsW+Xav7cuFNuKCXErQnCr/UhowlOWcmBlxrONhd+quvdXSKs7oatXXuuU9PHyQ5j2Ln4YXyLh9b9wbhV+8iVYmXG2WWkkQw2VCMp45/r6Xh4k15Qq0ut7d17rlL5Pu/VXXuuU9PHzQ5j2PWKMYryfyfd+quvdco8n3fqbr3V09PHyQzvY9Zmia8m8n3fqrr3V0eT7v1V17rlPTx8189xnex6zNE15N5Pu/VXXuuUeT7v1V17rlPTx8kM72PWZomvJvJ936q691yjyfd+quvdcp6ePkhnex6xRRRWYuFFFFAFFFFAFRoWDlB8Kkpq1ga5UBAECYg68O7+1TLXG4nuFVynEThI+9anDnWgfp40JGfmOskjtimOQvMESOIyz3Z1Op0cRVJ1YUZ3DdvPbQA4wQMx7SR4ACrzYyHdVNhmT2Dfu7AKvUICiiigCiiigCiiigCiiigCiuUt+VQVpJPYJq2jlCgj0wN2YI/arZRZ0FFYqdsg6KSe6Kgc2+BvPsE0yizoaK53zgTMY/l/ipFbY4LBFMos3qSQa59zbgGUj50re1p0jPtGv2KZSLN3mk8B7KrqtOB9hrKO1F7k/Mf3pPLJBzT86nILNXmFdg4Z6ce+nNWsZk+FZI24J31KnaRP699MjGY2k5aUTWH5SMwdfvhS+Uz2eNTy2RmRtzRNY/lPtFJ5RzzV4VPKYzo2cVGKsU7UjU/pUg2gOun21Dw2hmTNbFRirGVtYDVSaQ7YHWTVcpJs4qXFWMnaoKccpwzE7p4VB5eT3+w1OUWeOL28SlIAQncVAnWfSImrKtslEohC535g8ZGfdXLuXDcRhA390cTwrXtWJacfCiShSAkDSFAknTTLdU5kFdm35VCZWMkggEKMk7zA1y76qsbbUHMlK5uRJyOEEmCR45VSTfc4AFITrII1GecDeTxqJ7aSsKcKlYZVh0EFe8xBVwz4VHeiWbY26tKwlWZJgThjskjLSKsP7RCVlLiygiIzTBkz2AZRrXNtAYSgxkMspIkyoydcsqq7YvUurkCSYM8YSBGemf71CabHY7Nd1hBK1nIiITKY/mVMaf2q2u9ebjmwcBAMrSRlrOIiR4RXnVptR5gCPQJjL0tB0ddBwrdt+VKlrUhfSSsTlMpAzJE6VamgnF9TrLXa3OEBatQNE7zp0kiNd3dVv8yhQzVi03j2aVwrT6XSYUZCgBzgygGQmUgmN0Vt2TOBa1AkTolPRSB3a+NasHXsZ8Z0rTOiD6ZFXluhI1KiNc4y36VzME5kwO0mrJdIgEqJjPu3CtGVGXO+5stX+uZiCcszMZRNRLutIUe3dnWVz0Cc+Bz+f61IUzBBmchBEd08anLGxnZbN4Z1Pyp7t30RhcwnfKZGZ4jMDSsJ26SDBxeNR/mkbwrxH9qSw1JUTHEaZeXcLUk4VIJE+kopkJBUYn70qBxDoQSpMgwSQsEwRO7TxmkYumyCk84EkzEJUJ0mMs9NKmW8G4DTxORIlJTBORyO/tFZZ8O/8Xr9f3NMcdP8AuRni/I1xBPFStctwqC42w3kJViJgAAkkjgBVu6Q64EpCAszrhKlHPQEyB31LsvYDSXClxK2F9VUBcqPpFahEROlZpwnDV/kdoyjLo/xI0bVPNpQErGeUxiPpKkgTGavAVA7tTDkVKMbuE1JfqRbOgISVAjIqjEciDCurr4jjWPdKSv0knsOQkDKSR6R7eys+ds6ONHCrSSQMzPsmf8Vrt38IwIVCMhgxKzzJBJGYPDvqtaq5wkawBIKZGXAka51O1ZYM4JQojEU9EhqYPpaETnlwrrLXRlUU33nJEHQyII36CZk6VINqKkBQwq06U4YnLLdWjdLbQgOBSFKBKThCsemUggSmMQk1iX20AsqIEyAOlqAJ37tfkKvem5XobNxtJUECMR1jLXfmJINRsMYDiWAYOIgEgCCP5id/7ViW1zEhQxJOXaO6tVS2kgdJRSoAEnLONFAbhBqHFpUibLvKHZmApS3iJACtRotIVkMgKismHC2YTKEiFlInMkwJJg7shw7KkYDlxhcclLScKZBSFqjIBtJIxZAaCBvreYSpYShMlKfREdI8FLMwVfIV1w4OSplMScY6j9gNKabCVHIqx4f90QJ/xWuq4j/FT3to3bsAKXL6iDhASQlAzIM5iT7T3VkpXiV+pOg7TwFbYNVoYpt3qX2nv5iNxwznKtNOzOlC5Oufbr951n/m8UAnTIHskkD5mkU7H61dHOy/fmcI4CN0amav2agkhM5Hdu/waxNou4SBv1IzyJzroeTWxBdplLigUkYxhG+YKVT2bxVZSUY2yyi5OkM29s7oc+gAgemPb6XZunvB31g85vgeI+Y3V6jb7MzdQ5mlYjCrDoU4VAAASIz315PegIKkgkkEieIBiapg4ubQtPDcOpPztBcNZodpwerQcrNW12itpUoUpJ0yJGv605G1nJMqKhvCukPAzWRzgOomnpUN0juqjii6ky0u4ElSUlCuKCQPcMiq6bk5SG1wIEgpMf8AEgGo1oPWqEp7a5SwIS6ousaa6M4ti5wjKcXYTAA3ERnxqzbXSxCjiKRlJPDMxO6KoYCk5THaCJqcIGH0iTOYAy35g+0ivOy2b7G3t0p3QFIAGqiSTGufZUdu3mMkkDMkyE6aad1WmWC8sJEndJBIEA64RkO2rh2UGikPLSoxIbZWlREx/EVOFGXeeyrKPYh7lXZOzXH1hDaVLVqcwEARmVE5JA41uMWjLQwKl92ZHNqi3QZ3qAxOHu6PbUQeUoc2mENxm23KUKI/mXPpqz3+AqdCAB9x4b60Rw33M88dLSJKEKUoFayogACTMAaJTwHZW2q75kAJgK1PEdqjx7KxfzEGU68TE+zhTOc4613SMspt6l03JUZJJJz3kk/uakurgoSG984ldh0CY3QNe09lVy5zUR/EInsSFJI9qoM9kjfVPHUp2VbotBw1dtViZXJCRu60HD848Kym1EkAAknIAayeyuy2LyeJGcrI6Zb3TkM4HS7piqYuNHDVs0cNw2JjyqC9+y+8ztn7OXcKxKOFEyVbzxgD9a63Z23U2iVFGDCEgFKwpKzgyEdDpEzWLtW7DJCHUNiVAJAK0OSRkEgCue2ztT8sgLdOK4IVzTRUtSUJJ9NUmeGep0ry54+JjypaLY+lw+AwOFwm5avf9v8AW513KnliUcyXkpS/mttCCrEkHLEvdGUds1wK7/GSonM6muX/ADy3XS44orUrMqOvZ3CtNvtr0uHjkjueBxcoylfRGrz/AG04PVnpXTw7WmzBZe5ynh2Kz0u0/nfv7zpZKZdL1IXpqmpz731HzvfSy1mfdWYzU46hok4jjJW8qRubbB38Yot2W4PQU4TMKcUUJ7DgSSfFXCi3sQgzkZq7HHKvPjhPua58R4ojzgJkxphHQb9xMBXeaY2yE6AdwFdNb8lXOb524Ui1YjJTkla+AQ2M1fKsG/SlCsCHErykkJUkg9UhW/SukFHscMR4jVsXFH9hpSqdmoGkEyQJAzJ3CdJO6pmClJSpwFQ1wAwVAcTuHdXazhqSW7RWcoA3qM4UgCSSe7205biEnodOP5iIT7En9/Cor7aSnMoShsSUtoEITOcgbzl6Rk6Z1UEkgASSYHechS9x9EWFukmTJJ7ZJNWdn2S31YUDLeTkkcZPj21pbI5IvOrAWAlJ3zIOWKJHo5DfFb2LmU4WkpCB/LABPbInOsePxsYKoav8j2f6f/RsTHleJ9lL8Ruz7Zq2gJUC7vUoCe5M7qR/a62VpHODGqcIGJLhjPLD3dlZ+1NqBTcJaUpSskpPRGf8xMg4ePGs7aN2ixHOLDarlaQEpAyA9uYRMnXOvNWfGnu389kfU1g8Lh5YpJL57t/9J9rbYNsC8+vnbtw4kp3CBCVHOcIAAnU5ivPb27W8pTjiipSjmTvPAcAKLu4W8tS1qKlHNSj8gOHYKhaSSfvIV6WFhqKpfjv/AB8Z85xXE53S0S7fO5fskRnWgldU2zFS4q2Q0R4mLPMyzzv3/gUoc+9BVaaMVXs40W0uU7nfuaqY6XnKWSWw59x/egq9vtqsDPE9+nhRi7vZ/mpssjf2Tsdy4kspKgNTEAHcCTkD7a9A2TyTbsm03DrjanNxUcDSV4SeicysjupNucqGLBBbQhC3EgFKUwGE4hwGuntmuF2vt968WTcOBCDEJAKkoA0ShA+ek1heaa2RsWTDe7KPKDarrzpWXsajJxHEcIOgTjEJEaZaaxMU202W22kquXCjKUtgY3nFHec4QnipRnspBfhogspIUP8A9FwVg55pGiT25kcaz3CTmZJJzJMknUnPU511SpUcZ4tl9W0VFABCQhJybSIQV9dYBlao3mfZWet2czJPbUal00qq3Q4t2PUqprZs5OEK5sKEqzwnMSAd57qrNO4SDkeEiRPdvqa42g48sLdcWsgjNROQG4bgOwUtkxSR393di3Ul5S1tqzSUKOaEqEwpCTqQoZ57vZgucpmTIeeUvFKYabUhYTJGapnF89K6b8SUMDm3isIdcHON9GQpIAzkdp1ryO7xEjEewRlv4VmWHwc1eqe31+mj/U+lhxHGQVun9e9fWq/Q6VfKRhhH/wA6FFwgpAczwD/cd86wNd5rlnXFPLKlrJUc1LUZgfegq01slWDnHCGkDeuQT3DeaoXV2FDCgEI7dT29lWUIwX2VSe/V/sjNjcVPEpN9Nui/kLh5J6KBkN51PbUtumM8qrsN1cTXRHm4kuyJwaUmoZpZq9meiTFTgqoguiamyKJgulxVDNGKpsUTTS4u75VFNAVU2KN27dhSipQW6SSo6pCiczwUrTTIdtUCcjH2f3qPF8qaFEg7/wBu2uSJepNAiTlwj9NaiWudf/IpFLndpl3x+9MWqpsqAM0+1YW6rAgSczwgAEkk7hFQLMGpm7koQQmQXOiTuKMsh7aq2WitdR+0rhClANJwoSkJE+kogdJau0n5RVTHUc0k0slqzbVysf5lLKgy62nJAebSsoHBKjmBlpVW65VXC2y2lNu0kiCWWGkLj+sDEPHdWWqoyK4uKu0aI4sqqyFbRVmSSe0k/rSC3NWAKWrJDmSGtIipZplLVrOb1HzSTTZoBqbIofSzTMVLNTZFD5oxU0Ggmpsih+KjvNRzTgeFTYotKV8s4oTOfj99lRJWJnt/b/ynrURlpGWe7+1UsUGPKkKsqarKnYCTAzOQAAknu40sihzCAokq9FOajvjgO06VC88VcBGQA0A3AVO6SgFCiOMCDBPE8RFVKgsClUhpKSaiyaAmkigmkqCRaSlpKAWkmkmiaE0OpKSipA6lptLQgfNIaQKoqSBwomkpQamwlZ0ieTbfXd8UfRUieTbfXd8UfTRRXKzTJIf5ttkDpu+KPpq0nk82hGJKnQorKcUpxYcIyHRy1oopZSkVPNlrru+KPppfNlrru+KPpoopYpDfNlrru+KPppp5MtdZ3xR9NFFRZNIb5sNdd3xR9NL5sNdd3xR9NFFLJpCp5MNdd3xR9NIeTDXXd8UfTRRSxSE82Guu74o+mkHJhrru+KPpooo2TSF82Guu74o+mgcmGuu74o+mloqE2KQnmw113fFH007zYa67vij6aKKmyKQqeTDXXd8UfTXMuIgq16JgeNJRVkUkhgq7s21DhIJIgTlH7iiirHLuf//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4" descr="data:image/jpeg;base64,/9j/4AAQSkZJRgABAQAAAQABAAD/2wCEAAkGBxQREhUUEhQSFRQXGBoUFhcVFxQYFBcUFRQYFhUVFxcYHCggGBolHRYUITIiJyorLi4uGB8zODMsNygtLisBCgoKDg0OGhAQGy0kICQsLCw0LCwsLCwsLCwsLCwsLDQuLCwtLCwsLCwsLCwsLCwsLCwsLCwsLCwtLCwtLCw0Lv/AABEIAPQArgMBIgACEQEDEQH/xAAcAAABBQEBAQAAAAAAAAAAAAAAAQIDBAUGBwj/xABAEAABAwIDAwcKBAUFAQEAAAABAgMRAAQSITEFQVEGEyJSYXGRFRYyU4GSk6HS8AcUscEzQnLR4SNigrLxJEP/xAAaAQEAAwEBAQAAAAAAAAAAAAAAAQIEAwUG/8QAMBEAAgIABAUDAQcFAAAAAAAAAAECEQMSIVEEEzFBUhSB8GEicZGhsdHhBTJCwfH/2gAMAwEAAhEDEQA/APaCY1qh5ZY9ajxqxf8A8Nf9J/SucYsXksrcWCcCnMgDiKULUEhKQM5AAHGu0VF9WcXfY2/LTHrUeNHlpj1qPGsHYljcKQQ+MC0HpYsgUqAUCCJECSnX+Xto2VbOLtw6ozhCseSsUpmQExmct2tWqG5H2tjpLXaDbphC0qI4GrVcnyWRcBf/ANKChckgGPQcGJIBBIOGFJO/ogxnXViqOr0LfeLRRRUAKKKKAKKSaWKAKKSigFooooAooooAooooAooooCvtD+Gv+k/pV+qG0P4S/wCk/pV1aojhv/wN9VkXiclyw2xcsYQlpotOLQ1/qFJB5xYSvECRkEyY7Dpvs8jUNlVy4wkJYU4lLRSZS4G04VOJO8FUid+EVyvLy2bKzcXTSnkpdDaYcWEssLZzCkpnm0qlUqIBJw8E12nJvbzd0yhxkDms0gp9HoKw4Upics8oEVUsaN56bfer/rUlR3npt96v+tSVddCkuoUUURUlQoiikxDiKARaJBFVlIw+konhFWecHdTqAqBSj6Mx28ew1Mwo5hQzFOcQIz3fKobZAzmJoCzRRRQBRRRQBRRRQCUtFFAQbQ/hL/pP6U5q/bW6tkGVthKlAjLpTEHeRGcaSniKL1MtrA1KT+lcSwyEOc4OfC5UVGHJVjjEDlp0Ux/SKmMMwzZSxthlxkXL9u2ytJlKiVlpSVNjDKjgIWlROYMDogzwu8ktnN7Mskc6UpKlAqISEpSt0pQEpEmE+jnMZTpWeHCEqSFXCcRKiQFyFKMmJSR7CDUQZTzSWjzxQnOClcGZkEBMR0jkABVuR9RzUdcL5DrkIM824tpfYsISSPBQq9XJ8lbUIXCedwxJx481BOHFKgJUYzO+K6yqNZdCbvUKSaWkKe+oBC4oDLMd2X660g0nTPfT+ay+/wB6Y22RIg8fuBpQEC3SdNB86uNDLvzrPnOATByrSQIAFSCK6VCe/KktRr3kffjUT6sSwOED276sMb/6jUAkooooAooooAooooAoomigPNfOG967nw0/RR5wXnXc+Gn6K9Omia78+PgvnsVyPc8w84LzrufDT9FL5fvOu58NP0UciOUi07O2hcOOLWWXHAkrUVQQ0nCM9BJFL+F+1HhcKt7hxay5btXLeNSiQDMxiOWSs+6nPh4L57E8t7iecF513Php+ijzhveu58NP0Vp/hFtJb7FyXHFrKblSAVKKiAG0GBPfWT+KG2HvzPM27i0fl7Zdy5gUoTKhrBzgJB9ppz4+C+ewyPcf5w3vXc+Gn6KPOG967nw0/RXfbFvhdWrToOTraVSOKk5x7Zry2y5TOs7L2ghx1wvMXAZCypWMBeFOSpkegvxpz4eC+ewyPc1fOC967nw0/RSecF713Php+is7lfavWdoxcfm7rG5zaFILhwhS25JBmZkVNyxU7s5Fq0u6uiw+8S88o9NCYaTgSobsPOKAzkzrEU58PBEct7lhO3Lsfzue4n6Kf5w3vrHPhp+itzkMytJeU3dpurNUcyrnOcWlQ1CiBAPZ2DIVy34qbYeZu2g044mLZTxSlagCG1rKlQDnkPAU58fBE8t7lkbau5nG5Ov8NP0VJ5wXvXc+Gn6KyvxB5UOquW+ZcWltLDCl4FqSMdwpRGhzyCa1/wAT9rvc+1bW7i0rTbvXbmBRBKG0kpGR34FjvIpz4+C+ew5b3G+cF713Php+ijzgvfWOfDT9FR8r+UbjmyrF9lxYU6pCSUKIJUUKSUyDn0h40y35UOP3GyP9RaS4l9t5IUQC6wlSVhSZzMpnPiKc+PgvnsOW9yfzgveu58NP0UecN713Php+iqWydtOq2FevF1wrQ9hCytWIAKYkBUyBmfGr3KHbDqrHZjDTqg/dc30sSsRAbBJJBkiSCe6nPh4IZHuJ5wXvXc+Gn6KPOC967nw0/RVd7lI4vk+XucWl5pwMLUFELlFwE5qmc0lM16RsJwqtmSSSS0gkk5klAzNOfDwQyPc8/wDOG967nw0/RR5wXvrHPhp+ivTpomnPh4IjI9woooNZzofOzVvcp2Rc26GXucudolAGBc83hQSs5ejIAntro1bFvtnbV2c8+7+aQoG0KmmSkNtDClIXhnKVgyeqa9moqCbPEPw35U+TG7lp+0vVKXcrdBbZWRhKUp1j/aaktdh321L7aT7LptW1Rbf6zKlc4yUlJCcUQMtR1hXtdIKCzgvwVed8nBl9C0OW7i2YWCCU5LSROo6RH/GuC5Z7BuDtpVs224ba7ftnnFBCsAAPSOICBHTNe90hT2mgs82/Gq2W5ZNhtC1kXDZhCSogDFuA0FX/AMSNqvW/5abVNzYrVguxzSnVoTlBAByEYsyN0b67VJGe6MzHDjXI2fLoLWyVsLbZfUtLTilCSW5kqRqkZGgOX/CzZ0bSvHrRl9jZ60hKEupWgLckE4EqzgdLuBir3LPZKrjbdqkoWWl2b7K1BJwjnEPpgqiAelW3s7l2HVNY2VNtPpcWw5ixFYZBKpQBIMDIZzU1jy0bdbu3QlwN2wB0ha5BywEApMiIPGgPIrPZF0dmOreadL35y3twMCsXNWyQAQIkpz10yNdM5sW+2hti+et3fyyW0JtUrcZKkuNkQpKcXaCZHGu+2DyoU8/+XdZU04poXCJWF4mlGATEYT2V0xoLPnm2tLhOzmrRbTpVa7TASebXm0TixjL0cQWZ7RWw7sB5jlK0lKFm2LjlwhQSrm0G4ZPOSoZDpJ+5r20TvpaCz58bddttmX2yl210bp25JaCWllC0qW0cQUBEQ2T7RWs7sO9f2lZ27KywqwskDnltKW3zxQA4ATkokLSP+J4V7bRFBZ89XmzLq3stsWS0uOrDzLyFpbWA4VPIKy2AO4wNK9L5E8tUP8xa/lrxtYbCStxpSWwW25MqPHDl7K7qigsKSloipICaJrybyfd+quvdco8n3fqrr3XK0+nj5I553seszRNeTeT7v1V17rlHk+79Vde65T08fJDO9j1maJrybyfd+quvdco8n3fqrr3V09PHzQzvY9YKqDXk/k+79Vde6uk/I3Xqrr3XKenj5IZ3ser5ATwzrxuw2uNpXS3bpNyhwh23sWeYdDLQcQUB5xeGMap1OnhV0WV16q691ynfk7s5c3dn/i5T08fNDmPYz+SWN57YzKW3kqskvm6xtrSGzhwIBUoQSTpBNdBsW+Xav7cuFNuKCXErQnCr/UhowlOWcmBlxrONhd+quvdXSKs7oatXXuuU9PHyQ5j2Ln4YXyLh9b9wbhV+8iVYmXG2WWkkQw2VCMp45/r6Xh4k15Qq0ut7d17rlL5Pu/VXXuuU9PHzQ5j2PWKMYryfyfd+quvdco8n3fqbr3V09PHyQzvY9Zmia8m8n3fqrr3V0eT7v1V17rlPTx8189xnex6zNE15N5Pu/VXXuuUeT7v1V17rlPTx8kM72PWZomvJvJ936q691yjyfd+quvdcp6ePkhnex6xRRRWYuFFFFAFFFFAFRoWDlB8Kkpq1ga5UBAECYg68O7+1TLXG4nuFVynEThI+9anDnWgfp40JGfmOskjtimOQvMESOIyz3Z1Op0cRVJ1YUZ3DdvPbQA4wQMx7SR4ACrzYyHdVNhmT2Dfu7AKvUICiiigCiiigCiiigCiiigCiuUt+VQVpJPYJq2jlCgj0wN2YI/arZRZ0FFYqdsg6KSe6Kgc2+BvPsE0yizoaK53zgTMY/l/ipFbY4LBFMos3qSQa59zbgGUj50re1p0jPtGv2KZSLN3mk8B7KrqtOB9hrKO1F7k/Mf3pPLJBzT86nILNXmFdg4Z6ce+nNWsZk+FZI24J31KnaRP699MjGY2k5aUTWH5SMwdfvhS+Uz2eNTy2RmRtzRNY/lPtFJ5RzzV4VPKYzo2cVGKsU7UjU/pUg2gOun21Dw2hmTNbFRirGVtYDVSaQ7YHWTVcpJs4qXFWMnaoKccpwzE7p4VB5eT3+w1OUWeOL28SlIAQncVAnWfSImrKtslEohC535g8ZGfdXLuXDcRhA390cTwrXtWJacfCiShSAkDSFAknTTLdU5kFdm35VCZWMkggEKMk7zA1y76qsbbUHMlK5uRJyOEEmCR45VSTfc4AFITrII1GecDeTxqJ7aSsKcKlYZVh0EFe8xBVwz4VHeiWbY26tKwlWZJgThjskjLSKsP7RCVlLiygiIzTBkz2AZRrXNtAYSgxkMspIkyoydcsqq7YvUurkCSYM8YSBGemf71CabHY7Nd1hBK1nIiITKY/mVMaf2q2u9ebjmwcBAMrSRlrOIiR4RXnVptR5gCPQJjL0tB0ddBwrdt+VKlrUhfSSsTlMpAzJE6VamgnF9TrLXa3OEBatQNE7zp0kiNd3dVv8yhQzVi03j2aVwrT6XSYUZCgBzgygGQmUgmN0Vt2TOBa1AkTolPRSB3a+NasHXsZ8Z0rTOiD6ZFXluhI1KiNc4y36VzME5kwO0mrJdIgEqJjPu3CtGVGXO+5stX+uZiCcszMZRNRLutIUe3dnWVz0Cc+Bz+f61IUzBBmchBEd08anLGxnZbN4Z1Pyp7t30RhcwnfKZGZ4jMDSsJ26SDBxeNR/mkbwrxH9qSw1JUTHEaZeXcLUk4VIJE+kopkJBUYn70qBxDoQSpMgwSQsEwRO7TxmkYumyCk84EkzEJUJ0mMs9NKmW8G4DTxORIlJTBORyO/tFZZ8O/8Xr9f3NMcdP8AuRni/I1xBPFStctwqC42w3kJViJgAAkkjgBVu6Q64EpCAszrhKlHPQEyB31LsvYDSXClxK2F9VUBcqPpFahEROlZpwnDV/kdoyjLo/xI0bVPNpQErGeUxiPpKkgTGavAVA7tTDkVKMbuE1JfqRbOgISVAjIqjEciDCurr4jjWPdKSv0knsOQkDKSR6R7eys+ds6ONHCrSSQMzPsmf8Vrt38IwIVCMhgxKzzJBJGYPDvqtaq5wkawBIKZGXAka51O1ZYM4JQojEU9EhqYPpaETnlwrrLXRlUU33nJEHQyII36CZk6VINqKkBQwq06U4YnLLdWjdLbQgOBSFKBKThCsemUggSmMQk1iX20AsqIEyAOlqAJ37tfkKvem5XobNxtJUECMR1jLXfmJINRsMYDiWAYOIgEgCCP5id/7ViW1zEhQxJOXaO6tVS2kgdJRSoAEnLONFAbhBqHFpUibLvKHZmApS3iJACtRotIVkMgKismHC2YTKEiFlInMkwJJg7shw7KkYDlxhcclLScKZBSFqjIBtJIxZAaCBvreYSpYShMlKfREdI8FLMwVfIV1w4OSplMScY6j9gNKabCVHIqx4f90QJ/xWuq4j/FT3to3bsAKXL6iDhASQlAzIM5iT7T3VkpXiV+pOg7TwFbYNVoYpt3qX2nv5iNxwznKtNOzOlC5Oufbr951n/m8UAnTIHskkD5mkU7H61dHOy/fmcI4CN0amav2agkhM5Hdu/waxNou4SBv1IzyJzroeTWxBdplLigUkYxhG+YKVT2bxVZSUY2yyi5OkM29s7oc+gAgemPb6XZunvB31g85vgeI+Y3V6jb7MzdQ5mlYjCrDoU4VAAASIz315PegIKkgkkEieIBiapg4ubQtPDcOpPztBcNZodpwerQcrNW12itpUoUpJ0yJGv605G1nJMqKhvCukPAzWRzgOomnpUN0juqjii6ky0u4ElSUlCuKCQPcMiq6bk5SG1wIEgpMf8AEgGo1oPWqEp7a5SwIS6ousaa6M4ti5wjKcXYTAA3ERnxqzbXSxCjiKRlJPDMxO6KoYCk5THaCJqcIGH0iTOYAy35g+0ivOy2b7G3t0p3QFIAGqiSTGufZUdu3mMkkDMkyE6aad1WmWC8sJEndJBIEA64RkO2rh2UGikPLSoxIbZWlREx/EVOFGXeeyrKPYh7lXZOzXH1hDaVLVqcwEARmVE5JA41uMWjLQwKl92ZHNqi3QZ3qAxOHu6PbUQeUoc2mENxm23KUKI/mXPpqz3+AqdCAB9x4b60Rw33M88dLSJKEKUoFayogACTMAaJTwHZW2q75kAJgK1PEdqjx7KxfzEGU68TE+zhTOc4613SMspt6l03JUZJJJz3kk/uakurgoSG984ldh0CY3QNe09lVy5zUR/EInsSFJI9qoM9kjfVPHUp2VbotBw1dtViZXJCRu60HD848Kym1EkAAknIAayeyuy2LyeJGcrI6Zb3TkM4HS7piqYuNHDVs0cNw2JjyqC9+y+8ztn7OXcKxKOFEyVbzxgD9a63Z23U2iVFGDCEgFKwpKzgyEdDpEzWLtW7DJCHUNiVAJAK0OSRkEgCue2ztT8sgLdOK4IVzTRUtSUJJ9NUmeGep0ry54+JjypaLY+lw+AwOFwm5avf9v8AW513KnliUcyXkpS/mttCCrEkHLEvdGUds1wK7/GSonM6muX/ADy3XS44orUrMqOvZ3CtNvtr0uHjkjueBxcoylfRGrz/AG04PVnpXTw7WmzBZe5ynh2Kz0u0/nfv7zpZKZdL1IXpqmpz731HzvfSy1mfdWYzU46hok4jjJW8qRubbB38Yot2W4PQU4TMKcUUJ7DgSSfFXCi3sQgzkZq7HHKvPjhPua58R4ojzgJkxphHQb9xMBXeaY2yE6AdwFdNb8lXOb524Ui1YjJTkla+AQ2M1fKsG/SlCsCHErykkJUkg9UhW/SukFHscMR4jVsXFH9hpSqdmoGkEyQJAzJ3CdJO6pmClJSpwFQ1wAwVAcTuHdXazhqSW7RWcoA3qM4UgCSSe7205biEnodOP5iIT7En9/Cor7aSnMoShsSUtoEITOcgbzl6Rk6Z1UEkgASSYHechS9x9EWFukmTJJ7ZJNWdn2S31YUDLeTkkcZPj21pbI5IvOrAWAlJ3zIOWKJHo5DfFb2LmU4WkpCB/LABPbInOsePxsYKoav8j2f6f/RsTHleJ9lL8Ruz7Zq2gJUC7vUoCe5M7qR/a62VpHODGqcIGJLhjPLD3dlZ+1NqBTcJaUpSskpPRGf8xMg4ePGs7aN2ixHOLDarlaQEpAyA9uYRMnXOvNWfGnu389kfU1g8Lh5YpJL57t/9J9rbYNsC8+vnbtw4kp3CBCVHOcIAAnU5ivPb27W8pTjiipSjmTvPAcAKLu4W8tS1qKlHNSj8gOHYKhaSSfvIV6WFhqKpfjv/AB8Z85xXE53S0S7fO5fskRnWgldU2zFS4q2Q0R4mLPMyzzv3/gUoc+9BVaaMVXs40W0uU7nfuaqY6XnKWSWw59x/egq9vtqsDPE9+nhRi7vZ/mpssjf2Tsdy4kspKgNTEAHcCTkD7a9A2TyTbsm03DrjanNxUcDSV4SeicysjupNucqGLBBbQhC3EgFKUwGE4hwGuntmuF2vt968WTcOBCDEJAKkoA0ShA+ek1heaa2RsWTDe7KPKDarrzpWXsajJxHEcIOgTjEJEaZaaxMU202W22kquXCjKUtgY3nFHec4QnipRnspBfhogspIUP8A9FwVg55pGiT25kcaz3CTmZJJzJMknUnPU511SpUcZ4tl9W0VFABCQhJybSIQV9dYBlao3mfZWet2czJPbUal00qq3Q4t2PUqprZs5OEK5sKEqzwnMSAd57qrNO4SDkeEiRPdvqa42g48sLdcWsgjNROQG4bgOwUtkxSR393di3Ul5S1tqzSUKOaEqEwpCTqQoZ57vZgucpmTIeeUvFKYabUhYTJGapnF89K6b8SUMDm3isIdcHON9GQpIAzkdp1ryO7xEjEewRlv4VmWHwc1eqe31+mj/U+lhxHGQVun9e9fWq/Q6VfKRhhH/wA6FFwgpAczwD/cd86wNd5rlnXFPLKlrJUc1LUZgfegq01slWDnHCGkDeuQT3DeaoXV2FDCgEI7dT29lWUIwX2VSe/V/sjNjcVPEpN9Nui/kLh5J6KBkN51PbUtumM8qrsN1cTXRHm4kuyJwaUmoZpZq9meiTFTgqoguiamyKJgulxVDNGKpsUTTS4u75VFNAVU2KN27dhSipQW6SSo6pCiczwUrTTIdtUCcjH2f3qPF8qaFEg7/wBu2uSJepNAiTlwj9NaiWudf/IpFLndpl3x+9MWqpsqAM0+1YW6rAgSczwgAEkk7hFQLMGpm7koQQmQXOiTuKMsh7aq2WitdR+0rhClANJwoSkJE+kogdJau0n5RVTHUc0k0slqzbVysf5lLKgy62nJAebSsoHBKjmBlpVW65VXC2y2lNu0kiCWWGkLj+sDEPHdWWqoyK4uKu0aI4sqqyFbRVmSSe0k/rSC3NWAKWrJDmSGtIipZplLVrOb1HzSTTZoBqbIofSzTMVLNTZFD5oxU0Ggmpsih+KjvNRzTgeFTYotKV8s4oTOfj99lRJWJnt/b/ynrURlpGWe7+1UsUGPKkKsqarKnYCTAzOQAAknu40sihzCAokq9FOajvjgO06VC88VcBGQA0A3AVO6SgFCiOMCDBPE8RFVKgsClUhpKSaiyaAmkigmkqCRaSlpKAWkmkmiaE0OpKSipA6lptLQgfNIaQKoqSBwomkpQamwlZ0ieTbfXd8UfRUieTbfXd8UfTRRXKzTJIf5ttkDpu+KPpq0nk82hGJKnQorKcUpxYcIyHRy1oopZSkVPNlrru+KPppfNlrru+KPpoopYpDfNlrru+KPppp5MtdZ3xR9NFFRZNIb5sNdd3xR9NL5sNdd3xR9NFFLJpCp5MNdd3xR9NIeTDXXd8UfTRRSxSE82Guu74o+mkHJhrru+KPpooo2TSF82Guu74o+mgcmGuu74o+mloqE2KQnmw113fFH007zYa67vij6aKKmyKQqeTDXXd8UfTXMuIgq16JgeNJRVkUkhgq7s21DhIJIgTlH7iiirHLuf//Z"/>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graphicFrame>
        <p:nvGraphicFramePr>
          <p:cNvPr id="23" name="8 Tablo"/>
          <p:cNvGraphicFramePr>
            <a:graphicFrameLocks noGrp="1"/>
          </p:cNvGraphicFramePr>
          <p:nvPr>
            <p:extLst>
              <p:ext uri="{D42A27DB-BD31-4B8C-83A1-F6EECF244321}">
                <p14:modId xmlns:p14="http://schemas.microsoft.com/office/powerpoint/2010/main" val="33261349"/>
              </p:ext>
            </p:extLst>
          </p:nvPr>
        </p:nvGraphicFramePr>
        <p:xfrm>
          <a:off x="2333926" y="1124746"/>
          <a:ext cx="7722515" cy="5376007"/>
        </p:xfrm>
        <a:graphic>
          <a:graphicData uri="http://schemas.openxmlformats.org/drawingml/2006/table">
            <a:tbl>
              <a:tblPr firstRow="1" bandRow="1">
                <a:tableStyleId>{3C2FFA5D-87B4-456A-9821-1D502468CF0F}</a:tableStyleId>
              </a:tblPr>
              <a:tblGrid>
                <a:gridCol w="665731">
                  <a:extLst>
                    <a:ext uri="{9D8B030D-6E8A-4147-A177-3AD203B41FA5}">
                      <a16:colId xmlns:a16="http://schemas.microsoft.com/office/drawing/2014/main" val="20000"/>
                    </a:ext>
                  </a:extLst>
                </a:gridCol>
                <a:gridCol w="1968120">
                  <a:extLst>
                    <a:ext uri="{9D8B030D-6E8A-4147-A177-3AD203B41FA5}">
                      <a16:colId xmlns:a16="http://schemas.microsoft.com/office/drawing/2014/main" val="20001"/>
                    </a:ext>
                  </a:extLst>
                </a:gridCol>
                <a:gridCol w="5088664">
                  <a:extLst>
                    <a:ext uri="{9D8B030D-6E8A-4147-A177-3AD203B41FA5}">
                      <a16:colId xmlns:a16="http://schemas.microsoft.com/office/drawing/2014/main" val="20002"/>
                    </a:ext>
                  </a:extLst>
                </a:gridCol>
              </a:tblGrid>
              <a:tr h="1235116">
                <a:tc gridSpan="3">
                  <a:txBody>
                    <a:bodyPr/>
                    <a:lstStyle/>
                    <a:p>
                      <a:pPr marL="1797050" indent="0" algn="l">
                        <a:spcBef>
                          <a:spcPts val="600"/>
                        </a:spcBef>
                        <a:spcAft>
                          <a:spcPts val="0"/>
                        </a:spcAft>
                      </a:pPr>
                      <a:r>
                        <a:rPr lang="en-GB" sz="2000" b="0" kern="1200" noProof="0" dirty="0" smtClean="0">
                          <a:solidFill>
                            <a:schemeClr val="bg1"/>
                          </a:solidFill>
                          <a:latin typeface="Calibri" panose="020F0502020204030204" pitchFamily="34" charset="0"/>
                        </a:rPr>
                        <a:t>Chairman: Simon</a:t>
                      </a:r>
                      <a:r>
                        <a:rPr lang="en-GB" sz="2000" b="0" kern="1200" baseline="0" noProof="0" dirty="0" smtClean="0">
                          <a:solidFill>
                            <a:schemeClr val="bg1"/>
                          </a:solidFill>
                          <a:latin typeface="Calibri" panose="020F0502020204030204" pitchFamily="34" charset="0"/>
                        </a:rPr>
                        <a:t> Millyard</a:t>
                      </a:r>
                      <a:r>
                        <a:rPr lang="en-GB" sz="2000" b="0" kern="1200" noProof="0" dirty="0" smtClean="0">
                          <a:solidFill>
                            <a:schemeClr val="bg1"/>
                          </a:solidFill>
                          <a:latin typeface="Calibri" panose="020F0502020204030204" pitchFamily="34" charset="0"/>
                        </a:rPr>
                        <a:t> </a:t>
                      </a:r>
                      <a:r>
                        <a:rPr lang="en-GB" sz="2000" b="0" kern="1200" noProof="0" dirty="0" smtClean="0">
                          <a:solidFill>
                            <a:schemeClr val="bg1"/>
                          </a:solidFill>
                          <a:latin typeface="Calibri" panose="020F0502020204030204" pitchFamily="34" charset="0"/>
                        </a:rPr>
                        <a:t>(TH) </a:t>
                      </a:r>
                      <a:endParaRPr lang="en-GB" sz="2000" b="0" kern="1200" baseline="0" noProof="0" dirty="0" smtClean="0">
                        <a:solidFill>
                          <a:schemeClr val="bg1"/>
                        </a:solidFill>
                        <a:latin typeface="Calibri" panose="020F0502020204030204" pitchFamily="34" charset="0"/>
                      </a:endParaRPr>
                    </a:p>
                    <a:p>
                      <a:pPr marL="1797050" indent="0" algn="l">
                        <a:spcBef>
                          <a:spcPts val="600"/>
                        </a:spcBef>
                        <a:spcAft>
                          <a:spcPts val="0"/>
                        </a:spcAft>
                      </a:pPr>
                      <a:r>
                        <a:rPr lang="en-GB" sz="2000" b="0" kern="1200" noProof="0" dirty="0" smtClean="0">
                          <a:solidFill>
                            <a:schemeClr val="bg1"/>
                          </a:solidFill>
                          <a:latin typeface="Calibri" panose="020F0502020204030204" pitchFamily="34" charset="0"/>
                        </a:rPr>
                        <a:t>Vice Chairman: Michel </a:t>
                      </a:r>
                      <a:r>
                        <a:rPr lang="en-GB" sz="2000" b="0" kern="1200" noProof="0" dirty="0" err="1" smtClean="0">
                          <a:solidFill>
                            <a:schemeClr val="bg1"/>
                          </a:solidFill>
                          <a:latin typeface="Calibri" panose="020F0502020204030204" pitchFamily="34" charset="0"/>
                        </a:rPr>
                        <a:t>Cousquer</a:t>
                      </a:r>
                      <a:r>
                        <a:rPr lang="en-GB" sz="2000" b="0" kern="1200" noProof="0" dirty="0" smtClean="0">
                          <a:solidFill>
                            <a:schemeClr val="bg1"/>
                          </a:solidFill>
                          <a:latin typeface="Calibri" panose="020F0502020204030204" pitchFamily="34" charset="0"/>
                        </a:rPr>
                        <a:t> (CEREMA) </a:t>
                      </a:r>
                    </a:p>
                    <a:p>
                      <a:pPr marL="1797050" indent="0" algn="l">
                        <a:spcBef>
                          <a:spcPts val="600"/>
                        </a:spcBef>
                        <a:spcAft>
                          <a:spcPts val="0"/>
                        </a:spcAft>
                      </a:pPr>
                      <a:r>
                        <a:rPr lang="en-GB" sz="2000" b="0" kern="1200" noProof="0" dirty="0" smtClean="0">
                          <a:solidFill>
                            <a:schemeClr val="bg1"/>
                          </a:solidFill>
                          <a:latin typeface="Calibri" panose="020F0502020204030204" pitchFamily="34" charset="0"/>
                        </a:rPr>
                        <a:t>Secretary:</a:t>
                      </a:r>
                      <a:r>
                        <a:rPr lang="en-US" sz="2000" b="0" kern="1200" dirty="0" smtClean="0">
                          <a:solidFill>
                            <a:schemeClr val="bg1"/>
                          </a:solidFill>
                          <a:latin typeface="Calibri" panose="020F0502020204030204" pitchFamily="34" charset="0"/>
                          <a:ea typeface="+mn-ea"/>
                          <a:cs typeface="+mn-cs"/>
                        </a:rPr>
                        <a:t>Tom </a:t>
                      </a:r>
                      <a:r>
                        <a:rPr lang="en-US" sz="2000" b="0" kern="1200" dirty="0" smtClean="0">
                          <a:solidFill>
                            <a:schemeClr val="bg1"/>
                          </a:solidFill>
                          <a:latin typeface="Calibri" panose="020F0502020204030204" pitchFamily="34" charset="0"/>
                          <a:ea typeface="+mn-ea"/>
                          <a:cs typeface="+mn-cs"/>
                        </a:rPr>
                        <a:t>Southall</a:t>
                      </a:r>
                      <a:r>
                        <a:rPr lang="en-GB" sz="2000" b="0" kern="1200" noProof="0" dirty="0" smtClean="0">
                          <a:solidFill>
                            <a:schemeClr val="bg1"/>
                          </a:solidFill>
                          <a:latin typeface="Calibri" panose="020F0502020204030204" pitchFamily="34" charset="0"/>
                          <a:ea typeface="+mn-ea"/>
                          <a:cs typeface="+mn-cs"/>
                        </a:rPr>
                        <a:t> </a:t>
                      </a:r>
                      <a:r>
                        <a:rPr lang="en-GB" sz="2000" b="0" kern="1200" noProof="0" dirty="0" smtClean="0">
                          <a:solidFill>
                            <a:schemeClr val="bg1"/>
                          </a:solidFill>
                          <a:latin typeface="Calibri" panose="020F0502020204030204" pitchFamily="34" charset="0"/>
                        </a:rPr>
                        <a:t>(IALA) </a:t>
                      </a:r>
                    </a:p>
                  </a:txBody>
                  <a:tcPr anchor="ctr">
                    <a:solidFill>
                      <a:schemeClr val="accent1">
                        <a:lumMod val="20000"/>
                        <a:lumOff val="80000"/>
                      </a:schemeClr>
                    </a:solidFill>
                  </a:tcPr>
                </a:tc>
                <a:tc hMerge="1">
                  <a:txBody>
                    <a:bodyPr/>
                    <a:lstStyle/>
                    <a:p>
                      <a:endParaRPr lang="tr-TR" sz="100" dirty="0"/>
                    </a:p>
                  </a:txBody>
                  <a:tcPr/>
                </a:tc>
                <a:tc hMerge="1">
                  <a:txBody>
                    <a:bodyPr/>
                    <a:lstStyle/>
                    <a:p>
                      <a:pPr marL="0" algn="l" defTabSz="914400" rtl="0" eaLnBrk="1" latinLnBrk="0" hangingPunct="1">
                        <a:spcBef>
                          <a:spcPts val="600"/>
                        </a:spcBef>
                        <a:spcAft>
                          <a:spcPts val="600"/>
                        </a:spcAft>
                      </a:pPr>
                      <a:endParaRPr lang="tr-TR" sz="2000" dirty="0" smtClean="0">
                        <a:solidFill>
                          <a:schemeClr val="tx1"/>
                        </a:solidFill>
                        <a:latin typeface="Arial" pitchFamily="34" charset="0"/>
                        <a:cs typeface="Arial" pitchFamily="34" charset="0"/>
                      </a:endParaRPr>
                    </a:p>
                  </a:txBody>
                  <a:tcPr anchor="ctr">
                    <a:solidFill>
                      <a:schemeClr val="tx2">
                        <a:lumMod val="40000"/>
                        <a:lumOff val="60000"/>
                      </a:schemeClr>
                    </a:solidFill>
                  </a:tcPr>
                </a:tc>
                <a:extLst>
                  <a:ext uri="{0D108BD9-81ED-4DB2-BD59-A6C34878D82A}">
                    <a16:rowId xmlns:a16="http://schemas.microsoft.com/office/drawing/2014/main" val="10000"/>
                  </a:ext>
                </a:extLst>
              </a:tr>
              <a:tr h="997131">
                <a:tc>
                  <a:txBody>
                    <a:bodyPr/>
                    <a:lstStyle/>
                    <a:p>
                      <a:pPr algn="l"/>
                      <a:r>
                        <a:rPr lang="en-GB" sz="2000" b="1" noProof="0" dirty="0" smtClean="0">
                          <a:solidFill>
                            <a:schemeClr val="bg1"/>
                          </a:solidFill>
                          <a:latin typeface="Calibri" panose="020F0502020204030204" pitchFamily="34" charset="0"/>
                        </a:rPr>
                        <a:t>WG1</a:t>
                      </a:r>
                      <a:endParaRPr lang="en-GB" sz="2000" b="1" noProof="0" dirty="0">
                        <a:solidFill>
                          <a:schemeClr val="bg1"/>
                        </a:solidFill>
                        <a:latin typeface="Calibri" panose="020F0502020204030204" pitchFamily="34" charset="0"/>
                        <a:cs typeface="Arial" pitchFamily="34" charset="0"/>
                      </a:endParaRPr>
                    </a:p>
                  </a:txBody>
                  <a:tcPr anchor="ctr">
                    <a:solidFill>
                      <a:srgbClr val="91C1D2">
                        <a:alpha val="89804"/>
                      </a:srgbClr>
                    </a:solidFill>
                  </a:tcPr>
                </a:tc>
                <a:tc>
                  <a:txBody>
                    <a:bodyPr/>
                    <a:lstStyle/>
                    <a:p>
                      <a:pPr algn="l"/>
                      <a:r>
                        <a:rPr lang="en-GB" sz="2000" b="1" noProof="0" dirty="0" smtClean="0">
                          <a:solidFill>
                            <a:schemeClr val="bg1"/>
                          </a:solidFill>
                          <a:latin typeface="Calibri" panose="020F0502020204030204" pitchFamily="34" charset="0"/>
                          <a:cs typeface="+mn-cs"/>
                        </a:rPr>
                        <a:t>Visual</a:t>
                      </a:r>
                      <a:r>
                        <a:rPr lang="en-GB" sz="2000" b="1" baseline="0" noProof="0" dirty="0" smtClean="0">
                          <a:solidFill>
                            <a:schemeClr val="bg1"/>
                          </a:solidFill>
                          <a:latin typeface="Calibri" panose="020F0502020204030204" pitchFamily="34" charset="0"/>
                          <a:cs typeface="+mn-cs"/>
                        </a:rPr>
                        <a:t> &amp; Physical AtoN</a:t>
                      </a:r>
                      <a:endParaRPr lang="en-GB" sz="2000" b="1" noProof="0" dirty="0">
                        <a:solidFill>
                          <a:schemeClr val="bg1"/>
                        </a:solidFill>
                        <a:latin typeface="Calibri" panose="020F0502020204030204" pitchFamily="34" charset="0"/>
                        <a:cs typeface="Arial" pitchFamily="34" charset="0"/>
                      </a:endParaRPr>
                    </a:p>
                  </a:txBody>
                  <a:tcPr anchor="ctr">
                    <a:solidFill>
                      <a:srgbClr val="91C1D2">
                        <a:alpha val="89804"/>
                      </a:srgbClr>
                    </a:solidFill>
                  </a:tcPr>
                </a:tc>
                <a:tc>
                  <a:txBody>
                    <a:bodyPr/>
                    <a:lstStyle/>
                    <a:p>
                      <a:pPr algn="l">
                        <a:spcBef>
                          <a:spcPts val="600"/>
                        </a:spcBef>
                      </a:pPr>
                      <a:r>
                        <a:rPr lang="en-GB" sz="2000" b="0" baseline="0" noProof="0" dirty="0" smtClean="0">
                          <a:solidFill>
                            <a:schemeClr val="bg1"/>
                          </a:solidFill>
                          <a:latin typeface="Calibri" panose="020F0502020204030204" pitchFamily="34" charset="0"/>
                        </a:rPr>
                        <a:t>Chair:  Malcolm Nicholson (Sealite)</a:t>
                      </a:r>
                      <a:endParaRPr lang="en-GB" sz="2000" b="0" noProof="0" dirty="0" smtClean="0">
                        <a:solidFill>
                          <a:schemeClr val="bg1"/>
                        </a:solidFill>
                        <a:latin typeface="Calibri" panose="020F0502020204030204" pitchFamily="34" charset="0"/>
                        <a:cs typeface="Arial" pitchFamily="34" charset="0"/>
                      </a:endParaRPr>
                    </a:p>
                    <a:p>
                      <a:pPr marL="0" marR="0" indent="0" algn="l" defTabSz="914400" rtl="0" eaLnBrk="1" fontAlgn="auto" latinLnBrk="0" hangingPunct="1">
                        <a:lnSpc>
                          <a:spcPct val="100000"/>
                        </a:lnSpc>
                        <a:spcBef>
                          <a:spcPts val="600"/>
                        </a:spcBef>
                        <a:spcAft>
                          <a:spcPts val="0"/>
                        </a:spcAft>
                        <a:buClrTx/>
                        <a:buSzTx/>
                        <a:buFontTx/>
                        <a:buNone/>
                        <a:tabLst/>
                        <a:defRPr/>
                      </a:pPr>
                      <a:r>
                        <a:rPr lang="en-GB" sz="2000" b="0" baseline="0" noProof="0" dirty="0" smtClean="0">
                          <a:solidFill>
                            <a:schemeClr val="bg1"/>
                          </a:solidFill>
                          <a:latin typeface="Calibri" panose="020F0502020204030204" pitchFamily="34" charset="0"/>
                          <a:cs typeface="Arial" pitchFamily="34" charset="0"/>
                        </a:rPr>
                        <a:t>Vice Chair: </a:t>
                      </a:r>
                      <a:r>
                        <a:rPr lang="en-GB" sz="2000" b="0" baseline="0" noProof="0" dirty="0" smtClean="0">
                          <a:solidFill>
                            <a:schemeClr val="bg1"/>
                          </a:solidFill>
                          <a:latin typeface="Calibri" panose="020F0502020204030204" pitchFamily="34" charset="0"/>
                          <a:cs typeface="Arial" pitchFamily="34" charset="0"/>
                        </a:rPr>
                        <a:t>Alwyn Williams (TH)</a:t>
                      </a:r>
                      <a:endParaRPr lang="en-GB" sz="2000" b="0" noProof="0" dirty="0">
                        <a:solidFill>
                          <a:schemeClr val="bg1"/>
                        </a:solidFill>
                        <a:latin typeface="Calibri" panose="020F0502020204030204" pitchFamily="34" charset="0"/>
                        <a:cs typeface="Arial" pitchFamily="34" charset="0"/>
                      </a:endParaRPr>
                    </a:p>
                  </a:txBody>
                  <a:tcPr anchor="ctr">
                    <a:solidFill>
                      <a:srgbClr val="91C1D2">
                        <a:alpha val="89804"/>
                      </a:srgbClr>
                    </a:solidFill>
                  </a:tcPr>
                </a:tc>
                <a:extLst>
                  <a:ext uri="{0D108BD9-81ED-4DB2-BD59-A6C34878D82A}">
                    <a16:rowId xmlns:a16="http://schemas.microsoft.com/office/drawing/2014/main" val="10001"/>
                  </a:ext>
                </a:extLst>
              </a:tr>
              <a:tr h="1103549">
                <a:tc>
                  <a:txBody>
                    <a:bodyPr/>
                    <a:lstStyle/>
                    <a:p>
                      <a:pPr algn="l"/>
                      <a:r>
                        <a:rPr lang="en-GB" sz="2000" b="1" noProof="0" dirty="0" smtClean="0">
                          <a:solidFill>
                            <a:schemeClr val="bg1"/>
                          </a:solidFill>
                          <a:latin typeface="Calibri" panose="020F0502020204030204" pitchFamily="34" charset="0"/>
                        </a:rPr>
                        <a:t>WG2</a:t>
                      </a:r>
                      <a:endParaRPr lang="en-GB" sz="2000" b="1" noProof="0" dirty="0">
                        <a:solidFill>
                          <a:schemeClr val="bg1"/>
                        </a:solidFill>
                        <a:latin typeface="Calibri" panose="020F0502020204030204" pitchFamily="34" charset="0"/>
                        <a:cs typeface="Arial" pitchFamily="34" charset="0"/>
                      </a:endParaRPr>
                    </a:p>
                  </a:txBody>
                  <a:tcPr anchor="ctr">
                    <a:solidFill>
                      <a:schemeClr val="accent1">
                        <a:lumMod val="20000"/>
                        <a:lumOff val="80000"/>
                      </a:schemeClr>
                    </a:solidFill>
                  </a:tcPr>
                </a:tc>
                <a:tc>
                  <a:txBody>
                    <a:bodyPr/>
                    <a:lstStyle/>
                    <a:p>
                      <a:pPr algn="l"/>
                      <a:r>
                        <a:rPr lang="en-GB" sz="2000" b="1" noProof="0" dirty="0" smtClean="0">
                          <a:solidFill>
                            <a:schemeClr val="bg1"/>
                          </a:solidFill>
                          <a:latin typeface="Calibri" panose="020F0502020204030204" pitchFamily="34" charset="0"/>
                          <a:cs typeface="+mn-cs"/>
                        </a:rPr>
                        <a:t>Knowledge</a:t>
                      </a:r>
                      <a:r>
                        <a:rPr lang="en-GB" sz="2000" b="1" baseline="0" noProof="0" dirty="0" smtClean="0">
                          <a:solidFill>
                            <a:schemeClr val="bg1"/>
                          </a:solidFill>
                          <a:latin typeface="Calibri" panose="020F0502020204030204" pitchFamily="34" charset="0"/>
                          <a:cs typeface="+mn-cs"/>
                        </a:rPr>
                        <a:t> &amp; Sustainability</a:t>
                      </a:r>
                      <a:endParaRPr lang="en-GB" sz="2000" b="1" noProof="0" dirty="0">
                        <a:solidFill>
                          <a:schemeClr val="bg1"/>
                        </a:solidFill>
                        <a:latin typeface="Calibri" panose="020F0502020204030204" pitchFamily="34" charset="0"/>
                        <a:cs typeface="Arial" pitchFamily="34" charset="0"/>
                      </a:endParaRPr>
                    </a:p>
                  </a:txBody>
                  <a:tcPr anchor="ctr">
                    <a:solidFill>
                      <a:schemeClr val="accent1">
                        <a:lumMod val="20000"/>
                        <a:lumOff val="80000"/>
                      </a:schemeClr>
                    </a:solidFill>
                  </a:tcPr>
                </a:tc>
                <a:tc>
                  <a:txBody>
                    <a:bodyPr/>
                    <a:lstStyle/>
                    <a:p>
                      <a:pPr algn="l"/>
                      <a:r>
                        <a:rPr lang="en-GB" sz="2000" b="0" kern="1200" noProof="0" dirty="0" smtClean="0">
                          <a:solidFill>
                            <a:schemeClr val="bg1"/>
                          </a:solidFill>
                          <a:latin typeface="Calibri" panose="020F0502020204030204" pitchFamily="34" charset="0"/>
                        </a:rPr>
                        <a:t>Chair: </a:t>
                      </a:r>
                      <a:r>
                        <a:rPr lang="en-GB" sz="2000" b="0" kern="1200" noProof="0" dirty="0" smtClean="0">
                          <a:solidFill>
                            <a:schemeClr val="bg1"/>
                          </a:solidFill>
                          <a:latin typeface="Calibri" panose="020F0502020204030204" pitchFamily="34" charset="0"/>
                        </a:rPr>
                        <a:t>Jordan Lane-Beveridge (CCG)</a:t>
                      </a:r>
                      <a:endParaRPr lang="en-GB" sz="2000" b="0" kern="1200" noProof="0" dirty="0" smtClean="0">
                        <a:solidFill>
                          <a:schemeClr val="bg1"/>
                        </a:solidFill>
                        <a:latin typeface="Calibri" panose="020F0502020204030204" pitchFamily="34" charset="0"/>
                      </a:endParaRPr>
                    </a:p>
                    <a:p>
                      <a:pPr algn="l">
                        <a:spcBef>
                          <a:spcPts val="600"/>
                        </a:spcBef>
                      </a:pPr>
                      <a:r>
                        <a:rPr lang="en-GB" sz="2000" b="0" kern="1200" noProof="0" dirty="0" smtClean="0">
                          <a:solidFill>
                            <a:schemeClr val="bg1"/>
                          </a:solidFill>
                          <a:latin typeface="Calibri" panose="020F0502020204030204" pitchFamily="34" charset="0"/>
                        </a:rPr>
                        <a:t>Vice</a:t>
                      </a:r>
                      <a:r>
                        <a:rPr lang="en-GB" sz="2000" b="0" kern="1200" baseline="0" noProof="0" dirty="0" smtClean="0">
                          <a:solidFill>
                            <a:schemeClr val="bg1"/>
                          </a:solidFill>
                          <a:latin typeface="Calibri" panose="020F0502020204030204" pitchFamily="34" charset="0"/>
                        </a:rPr>
                        <a:t> </a:t>
                      </a:r>
                      <a:r>
                        <a:rPr lang="en-GB" sz="2000" b="0" kern="1200" noProof="0" dirty="0" smtClean="0">
                          <a:solidFill>
                            <a:schemeClr val="bg1"/>
                          </a:solidFill>
                          <a:latin typeface="Calibri" panose="020F0502020204030204" pitchFamily="34" charset="0"/>
                        </a:rPr>
                        <a:t>Chair: </a:t>
                      </a:r>
                      <a:r>
                        <a:rPr lang="en-GB" sz="2000" b="0" kern="1200" noProof="0" dirty="0" err="1" smtClean="0">
                          <a:solidFill>
                            <a:schemeClr val="bg1"/>
                          </a:solidFill>
                          <a:latin typeface="Calibri" panose="020F0502020204030204" pitchFamily="34" charset="0"/>
                        </a:rPr>
                        <a:t>Jorg</a:t>
                      </a:r>
                      <a:r>
                        <a:rPr lang="en-GB" sz="2000" b="0" kern="1200" baseline="0" noProof="0" dirty="0" smtClean="0">
                          <a:solidFill>
                            <a:schemeClr val="bg1"/>
                          </a:solidFill>
                          <a:latin typeface="Calibri" panose="020F0502020204030204" pitchFamily="34" charset="0"/>
                        </a:rPr>
                        <a:t> </a:t>
                      </a:r>
                      <a:r>
                        <a:rPr lang="en-GB" sz="2000" b="0" kern="1200" baseline="0" noProof="0" dirty="0" err="1" smtClean="0">
                          <a:solidFill>
                            <a:schemeClr val="bg1"/>
                          </a:solidFill>
                          <a:latin typeface="Calibri" panose="020F0502020204030204" pitchFamily="34" charset="0"/>
                        </a:rPr>
                        <a:t>Unterdeweide</a:t>
                      </a:r>
                      <a:r>
                        <a:rPr lang="en-GB" sz="2000" b="0" kern="1200" baseline="0" noProof="0" dirty="0" smtClean="0">
                          <a:solidFill>
                            <a:schemeClr val="bg1"/>
                          </a:solidFill>
                          <a:latin typeface="Calibri" panose="020F0502020204030204" pitchFamily="34" charset="0"/>
                        </a:rPr>
                        <a:t> (WSV)</a:t>
                      </a:r>
                    </a:p>
                    <a:p>
                      <a:pPr algn="l">
                        <a:spcBef>
                          <a:spcPts val="600"/>
                        </a:spcBef>
                      </a:pPr>
                      <a:r>
                        <a:rPr lang="en-GB" sz="2000" b="0" noProof="0" dirty="0" smtClean="0">
                          <a:solidFill>
                            <a:schemeClr val="bg1"/>
                          </a:solidFill>
                          <a:latin typeface="Calibri" panose="020F0502020204030204" pitchFamily="34" charset="0"/>
                          <a:cs typeface="Arial" pitchFamily="34" charset="0"/>
                        </a:rPr>
                        <a:t>                     Peter Schneider (WSV)</a:t>
                      </a:r>
                      <a:endParaRPr lang="en-GB" sz="2000" b="0" noProof="0" dirty="0">
                        <a:solidFill>
                          <a:schemeClr val="bg1"/>
                        </a:solidFill>
                        <a:latin typeface="Calibri" panose="020F0502020204030204" pitchFamily="34" charset="0"/>
                        <a:cs typeface="Arial" pitchFamily="34" charset="0"/>
                      </a:endParaRPr>
                    </a:p>
                  </a:txBody>
                  <a:tcPr anchor="ctr">
                    <a:solidFill>
                      <a:schemeClr val="accent1">
                        <a:lumMod val="20000"/>
                        <a:lumOff val="80000"/>
                      </a:schemeClr>
                    </a:solidFill>
                  </a:tcPr>
                </a:tc>
                <a:extLst>
                  <a:ext uri="{0D108BD9-81ED-4DB2-BD59-A6C34878D82A}">
                    <a16:rowId xmlns:a16="http://schemas.microsoft.com/office/drawing/2014/main" val="10002"/>
                  </a:ext>
                </a:extLst>
              </a:tr>
              <a:tr h="992760">
                <a:tc>
                  <a:txBody>
                    <a:bodyPr/>
                    <a:lstStyle/>
                    <a:p>
                      <a:pPr algn="l"/>
                      <a:r>
                        <a:rPr lang="en-GB" sz="2000" b="1" noProof="0" dirty="0" smtClean="0">
                          <a:solidFill>
                            <a:schemeClr val="bg1"/>
                          </a:solidFill>
                          <a:latin typeface="Calibri" panose="020F0502020204030204" pitchFamily="34" charset="0"/>
                          <a:cs typeface="Arial" pitchFamily="34" charset="0"/>
                        </a:rPr>
                        <a:t>WG3</a:t>
                      </a:r>
                      <a:endParaRPr lang="en-GB" sz="2000" b="1" noProof="0" dirty="0">
                        <a:solidFill>
                          <a:schemeClr val="bg1"/>
                        </a:solidFill>
                        <a:latin typeface="Calibri" panose="020F0502020204030204" pitchFamily="34" charset="0"/>
                        <a:cs typeface="Arial" pitchFamily="34" charset="0"/>
                      </a:endParaRPr>
                    </a:p>
                  </a:txBody>
                  <a:tcPr anchor="ctr">
                    <a:solidFill>
                      <a:schemeClr val="accent2">
                        <a:lumMod val="40000"/>
                        <a:lumOff val="60000"/>
                        <a:alpha val="40000"/>
                      </a:schemeClr>
                    </a:solidFill>
                  </a:tcPr>
                </a:tc>
                <a:tc>
                  <a:txBody>
                    <a:bodyPr/>
                    <a:lstStyle/>
                    <a:p>
                      <a:pPr algn="l"/>
                      <a:r>
                        <a:rPr lang="en-GB" sz="2000" b="1" noProof="0" dirty="0" err="1" smtClean="0">
                          <a:solidFill>
                            <a:schemeClr val="bg1"/>
                          </a:solidFill>
                          <a:latin typeface="Calibri" panose="020F0502020204030204" pitchFamily="34" charset="0"/>
                          <a:cs typeface="Arial" pitchFamily="34" charset="0"/>
                        </a:rPr>
                        <a:t>Radionavigation</a:t>
                      </a:r>
                      <a:r>
                        <a:rPr lang="en-GB" sz="2000" b="1" baseline="0" noProof="0" dirty="0" smtClean="0">
                          <a:solidFill>
                            <a:schemeClr val="bg1"/>
                          </a:solidFill>
                          <a:latin typeface="Calibri" panose="020F0502020204030204" pitchFamily="34" charset="0"/>
                          <a:cs typeface="Arial" pitchFamily="34" charset="0"/>
                        </a:rPr>
                        <a:t> services</a:t>
                      </a:r>
                      <a:endParaRPr lang="en-GB" sz="2000" b="1" noProof="0" dirty="0">
                        <a:solidFill>
                          <a:schemeClr val="bg1"/>
                        </a:solidFill>
                        <a:latin typeface="Calibri" panose="020F0502020204030204" pitchFamily="34" charset="0"/>
                        <a:cs typeface="Arial" pitchFamily="34" charset="0"/>
                      </a:endParaRPr>
                    </a:p>
                  </a:txBody>
                  <a:tcPr anchor="ctr">
                    <a:solidFill>
                      <a:schemeClr val="accent2">
                        <a:lumMod val="40000"/>
                        <a:lumOff val="60000"/>
                        <a:alpha val="40000"/>
                      </a:schemeClr>
                    </a:solidFill>
                  </a:tcPr>
                </a:tc>
                <a:tc>
                  <a:txBody>
                    <a:bodyPr/>
                    <a:lstStyle/>
                    <a:p>
                      <a:pPr algn="l"/>
                      <a:r>
                        <a:rPr lang="en-GB" sz="2000" b="0" kern="1200" noProof="0" dirty="0" smtClean="0">
                          <a:solidFill>
                            <a:schemeClr val="bg1"/>
                          </a:solidFill>
                          <a:latin typeface="Calibri" panose="020F0502020204030204" pitchFamily="34" charset="0"/>
                        </a:rPr>
                        <a:t>Chair: Alan Grant (R&amp;RNAV)</a:t>
                      </a:r>
                    </a:p>
                    <a:p>
                      <a:pPr algn="l">
                        <a:spcBef>
                          <a:spcPts val="600"/>
                        </a:spcBef>
                      </a:pPr>
                      <a:r>
                        <a:rPr lang="en-GB" sz="2000" b="0" kern="1200" noProof="0" dirty="0" smtClean="0">
                          <a:solidFill>
                            <a:schemeClr val="bg1"/>
                          </a:solidFill>
                          <a:latin typeface="Calibri" panose="020F0502020204030204" pitchFamily="34" charset="0"/>
                        </a:rPr>
                        <a:t>Vice</a:t>
                      </a:r>
                      <a:r>
                        <a:rPr lang="en-GB" sz="2000" b="0" kern="1200" baseline="0" noProof="0" dirty="0" smtClean="0">
                          <a:solidFill>
                            <a:schemeClr val="bg1"/>
                          </a:solidFill>
                          <a:latin typeface="Calibri" panose="020F0502020204030204" pitchFamily="34" charset="0"/>
                        </a:rPr>
                        <a:t> </a:t>
                      </a:r>
                      <a:r>
                        <a:rPr lang="en-GB" sz="2000" b="0" kern="1200" noProof="0" dirty="0" smtClean="0">
                          <a:solidFill>
                            <a:schemeClr val="bg1"/>
                          </a:solidFill>
                          <a:latin typeface="Calibri" panose="020F0502020204030204" pitchFamily="34" charset="0"/>
                        </a:rPr>
                        <a:t>Chair: Michael Hoppe (WSV)</a:t>
                      </a:r>
                    </a:p>
                  </a:txBody>
                  <a:tcPr anchor="ctr">
                    <a:solidFill>
                      <a:schemeClr val="accent2">
                        <a:lumMod val="40000"/>
                        <a:lumOff val="60000"/>
                        <a:alpha val="40000"/>
                      </a:schemeClr>
                    </a:solidFill>
                  </a:tcPr>
                </a:tc>
                <a:extLst>
                  <a:ext uri="{0D108BD9-81ED-4DB2-BD59-A6C34878D82A}">
                    <a16:rowId xmlns:a16="http://schemas.microsoft.com/office/drawing/2014/main" val="10003"/>
                  </a:ext>
                </a:extLst>
              </a:tr>
              <a:tr h="992760">
                <a:tc>
                  <a:txBody>
                    <a:bodyPr/>
                    <a:lstStyle/>
                    <a:p>
                      <a:pPr algn="l"/>
                      <a:r>
                        <a:rPr lang="en-GB" sz="2000" b="1" noProof="0" dirty="0" smtClean="0">
                          <a:solidFill>
                            <a:schemeClr val="bg1"/>
                          </a:solidFill>
                          <a:latin typeface="Calibri" panose="020F0502020204030204" pitchFamily="34" charset="0"/>
                          <a:cs typeface="Arial" pitchFamily="34" charset="0"/>
                        </a:rPr>
                        <a:t>WG</a:t>
                      </a:r>
                    </a:p>
                    <a:p>
                      <a:pPr algn="l"/>
                      <a:r>
                        <a:rPr lang="en-GB" sz="2000" b="1" noProof="0" dirty="0" smtClean="0">
                          <a:solidFill>
                            <a:schemeClr val="bg1"/>
                          </a:solidFill>
                          <a:latin typeface="Calibri" panose="020F0502020204030204" pitchFamily="34" charset="0"/>
                          <a:cs typeface="Arial" pitchFamily="34" charset="0"/>
                        </a:rPr>
                        <a:t>4</a:t>
                      </a:r>
                      <a:endParaRPr lang="en-GB" sz="2000" b="1" noProof="0" dirty="0">
                        <a:solidFill>
                          <a:schemeClr val="bg1"/>
                        </a:solidFill>
                        <a:latin typeface="Calibri" panose="020F0502020204030204" pitchFamily="34" charset="0"/>
                        <a:cs typeface="Arial" pitchFamily="34" charset="0"/>
                      </a:endParaRPr>
                    </a:p>
                  </a:txBody>
                  <a:tcPr anchor="ctr">
                    <a:solidFill>
                      <a:schemeClr val="accent2">
                        <a:lumMod val="40000"/>
                        <a:lumOff val="60000"/>
                        <a:alpha val="40000"/>
                      </a:schemeClr>
                    </a:solidFill>
                  </a:tcPr>
                </a:tc>
                <a:tc>
                  <a:txBody>
                    <a:bodyPr/>
                    <a:lstStyle/>
                    <a:p>
                      <a:pPr algn="l"/>
                      <a:r>
                        <a:rPr lang="en-GB" sz="2000" b="1" noProof="0" dirty="0" smtClean="0">
                          <a:solidFill>
                            <a:schemeClr val="bg1"/>
                          </a:solidFill>
                          <a:latin typeface="Calibri" panose="020F0502020204030204" pitchFamily="34" charset="0"/>
                          <a:cs typeface="Arial" pitchFamily="34" charset="0"/>
                        </a:rPr>
                        <a:t>Heritage Forum</a:t>
                      </a:r>
                      <a:endParaRPr lang="en-GB" sz="2000" b="1" noProof="0" dirty="0">
                        <a:solidFill>
                          <a:schemeClr val="bg1"/>
                        </a:solidFill>
                        <a:latin typeface="Calibri" panose="020F0502020204030204" pitchFamily="34" charset="0"/>
                        <a:cs typeface="Arial" pitchFamily="34" charset="0"/>
                      </a:endParaRPr>
                    </a:p>
                  </a:txBody>
                  <a:tcPr anchor="ctr">
                    <a:solidFill>
                      <a:schemeClr val="accent2">
                        <a:lumMod val="40000"/>
                        <a:lumOff val="60000"/>
                        <a:alpha val="40000"/>
                      </a:schemeClr>
                    </a:solidFill>
                  </a:tcPr>
                </a:tc>
                <a:tc>
                  <a:txBody>
                    <a:bodyPr/>
                    <a:lstStyle/>
                    <a:p>
                      <a:pPr algn="l">
                        <a:spcBef>
                          <a:spcPts val="600"/>
                        </a:spcBef>
                      </a:pPr>
                      <a:r>
                        <a:rPr lang="en-GB" sz="2000" b="0" kern="1200" noProof="0" dirty="0" smtClean="0">
                          <a:solidFill>
                            <a:schemeClr val="bg1"/>
                          </a:solidFill>
                          <a:latin typeface="Calibri" panose="020F0502020204030204" pitchFamily="34" charset="0"/>
                        </a:rPr>
                        <a:t>Chair:</a:t>
                      </a:r>
                      <a:r>
                        <a:rPr lang="en-GB" sz="2000" b="0" kern="1200" baseline="0" noProof="0" dirty="0" smtClean="0">
                          <a:solidFill>
                            <a:schemeClr val="bg1"/>
                          </a:solidFill>
                          <a:latin typeface="Calibri" panose="020F0502020204030204" pitchFamily="34" charset="0"/>
                        </a:rPr>
                        <a:t> </a:t>
                      </a:r>
                      <a:r>
                        <a:rPr lang="en-GB" sz="2000" b="0" kern="1200" baseline="0" noProof="0" dirty="0" smtClean="0">
                          <a:solidFill>
                            <a:schemeClr val="bg1"/>
                          </a:solidFill>
                          <a:latin typeface="Calibri" panose="020F0502020204030204" pitchFamily="34" charset="0"/>
                        </a:rPr>
                        <a:t>Peter Hill (TH</a:t>
                      </a:r>
                      <a:r>
                        <a:rPr lang="en-GB" sz="2000" b="0" kern="1200" baseline="0" noProof="0" dirty="0" smtClean="0">
                          <a:solidFill>
                            <a:schemeClr val="bg1"/>
                          </a:solidFill>
                          <a:latin typeface="Calibri" panose="020F0502020204030204" pitchFamily="34" charset="0"/>
                        </a:rPr>
                        <a:t>)</a:t>
                      </a:r>
                      <a:endParaRPr lang="en-GB" sz="2000" b="0" kern="1200" noProof="0" dirty="0" smtClean="0">
                        <a:solidFill>
                          <a:schemeClr val="bg1"/>
                        </a:solidFill>
                        <a:latin typeface="Calibri" panose="020F0502020204030204" pitchFamily="34" charset="0"/>
                      </a:endParaRPr>
                    </a:p>
                  </a:txBody>
                  <a:tcPr anchor="ctr">
                    <a:solidFill>
                      <a:schemeClr val="accent2">
                        <a:lumMod val="40000"/>
                        <a:lumOff val="60000"/>
                        <a:alpha val="40000"/>
                      </a:schemeClr>
                    </a:solidFill>
                  </a:tcPr>
                </a:tc>
                <a:extLst>
                  <a:ext uri="{0D108BD9-81ED-4DB2-BD59-A6C34878D82A}">
                    <a16:rowId xmlns:a16="http://schemas.microsoft.com/office/drawing/2014/main" val="431735385"/>
                  </a:ext>
                </a:extLst>
              </a:tr>
            </a:tbl>
          </a:graphicData>
        </a:graphic>
      </p:graphicFrame>
      <p:sp>
        <p:nvSpPr>
          <p:cNvPr id="2" name="1 Rectángulo"/>
          <p:cNvSpPr/>
          <p:nvPr/>
        </p:nvSpPr>
        <p:spPr>
          <a:xfrm>
            <a:off x="-149225" y="5085185"/>
            <a:ext cx="4572000" cy="461665"/>
          </a:xfrm>
          <a:prstGeom prst="rect">
            <a:avLst/>
          </a:prstGeom>
        </p:spPr>
        <p:txBody>
          <a:bodyPr>
            <a:spAutoFit/>
          </a:bodyPr>
          <a:lstStyle/>
          <a:p>
            <a:pPr marL="457200" indent="-457200" algn="just">
              <a:buFont typeface="Wingdings" panose="05000000000000000000" pitchFamily="2" charset="2"/>
              <a:buChar char="ü"/>
            </a:pPr>
            <a:endParaRPr lang="en-US" dirty="0">
              <a:solidFill>
                <a:schemeClr val="bg2"/>
              </a:solidFill>
              <a:latin typeface="Calibri" panose="020F0502020204030204" pitchFamily="34" charset="0"/>
            </a:endParaRPr>
          </a:p>
        </p:txBody>
      </p:sp>
    </p:spTree>
    <p:extLst>
      <p:ext uri="{BB962C8B-B14F-4D97-AF65-F5344CB8AC3E}">
        <p14:creationId xmlns:p14="http://schemas.microsoft.com/office/powerpoint/2010/main" val="102493797"/>
      </p:ext>
    </p:extLst>
  </p:cSld>
  <p:clrMapOvr>
    <a:masterClrMapping/>
  </p:clrMapOvr>
  <mc:AlternateContent xmlns:mc="http://schemas.openxmlformats.org/markup-compatibility/2006" xmlns:p14="http://schemas.microsoft.com/office/powerpoint/2010/main">
    <mc:Choice Requires="p14">
      <p:transition spd="slow" p14:dur="4000" advTm="15000">
        <p14:gallery dir="l"/>
      </p:transition>
    </mc:Choice>
    <mc:Fallback xmlns="">
      <p:transition spd="slow"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5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0473" y="1268760"/>
            <a:ext cx="7056784" cy="461665"/>
          </a:xfrm>
          <a:prstGeom prst="rect">
            <a:avLst/>
          </a:prstGeom>
        </p:spPr>
        <p:txBody>
          <a:bodyPr wrap="square">
            <a:spAutoFit/>
          </a:bodyPr>
          <a:lstStyle/>
          <a:p>
            <a:r>
              <a:rPr lang="en-GB" dirty="0">
                <a:latin typeface="Calibri" panose="020F0502020204030204" pitchFamily="34" charset="0"/>
              </a:rPr>
              <a:t>You decide which working group you wish to join.</a:t>
            </a:r>
            <a:endParaRPr lang="en-US" dirty="0">
              <a:latin typeface="Calibri" panose="020F0502020204030204" pitchFamily="34" charset="0"/>
            </a:endParaRPr>
          </a:p>
        </p:txBody>
      </p:sp>
      <p:sp>
        <p:nvSpPr>
          <p:cNvPr id="3" name="Rectangle 2"/>
          <p:cNvSpPr/>
          <p:nvPr/>
        </p:nvSpPr>
        <p:spPr>
          <a:xfrm>
            <a:off x="2279576" y="1916833"/>
            <a:ext cx="7200800" cy="3404009"/>
          </a:xfrm>
          <a:prstGeom prst="rect">
            <a:avLst/>
          </a:prstGeom>
        </p:spPr>
        <p:txBody>
          <a:bodyPr wrap="square">
            <a:spAutoFit/>
          </a:bodyPr>
          <a:lstStyle/>
          <a:p>
            <a:r>
              <a:rPr lang="en-US" sz="2800" b="1" dirty="0">
                <a:latin typeface="Calibri" panose="020F0502020204030204" pitchFamily="34" charset="0"/>
              </a:rPr>
              <a:t>IALA is a </a:t>
            </a:r>
            <a:r>
              <a:rPr lang="en-US" sz="2800" b="1" dirty="0" smtClean="0">
                <a:latin typeface="Calibri" panose="020F0502020204030204" pitchFamily="34" charset="0"/>
              </a:rPr>
              <a:t>knowledge based </a:t>
            </a:r>
            <a:r>
              <a:rPr lang="en-US" sz="2800" b="1" dirty="0" err="1" smtClean="0">
                <a:latin typeface="Calibri" panose="020F0502020204030204" pitchFamily="34" charset="0"/>
              </a:rPr>
              <a:t>organisation</a:t>
            </a:r>
            <a:r>
              <a:rPr lang="en-US" sz="2800" b="1" dirty="0" smtClean="0">
                <a:latin typeface="Calibri" panose="020F0502020204030204" pitchFamily="34" charset="0"/>
              </a:rPr>
              <a:t> </a:t>
            </a:r>
            <a:endParaRPr lang="en-US" sz="2800" b="1" dirty="0">
              <a:latin typeface="Calibri" panose="020F0502020204030204" pitchFamily="34" charset="0"/>
            </a:endParaRPr>
          </a:p>
          <a:p>
            <a:endParaRPr lang="en-US" dirty="0">
              <a:latin typeface="Calibri" panose="020F0502020204030204" pitchFamily="34" charset="0"/>
            </a:endParaRPr>
          </a:p>
          <a:p>
            <a:r>
              <a:rPr lang="en-GB" dirty="0">
                <a:latin typeface="Calibri" panose="020F0502020204030204" pitchFamily="34" charset="0"/>
              </a:rPr>
              <a:t>The </a:t>
            </a:r>
            <a:r>
              <a:rPr lang="en-GB" dirty="0" smtClean="0">
                <a:latin typeface="Calibri" panose="020F0502020204030204" pitchFamily="34" charset="0"/>
              </a:rPr>
              <a:t>knowledge </a:t>
            </a:r>
            <a:r>
              <a:rPr lang="en-GB" dirty="0">
                <a:latin typeface="Calibri" panose="020F0502020204030204" pitchFamily="34" charset="0"/>
              </a:rPr>
              <a:t>comes from experts like you and is stored in the various IALA documents which are available for the benefit of members</a:t>
            </a:r>
            <a:r>
              <a:rPr lang="en-GB" dirty="0" smtClean="0">
                <a:latin typeface="Calibri" panose="020F0502020204030204" pitchFamily="34" charset="0"/>
              </a:rPr>
              <a:t>.</a:t>
            </a:r>
          </a:p>
          <a:p>
            <a:r>
              <a:rPr lang="en-GB" dirty="0" smtClean="0">
                <a:latin typeface="Calibri" panose="020F0502020204030204" pitchFamily="34" charset="0"/>
              </a:rPr>
              <a:t>A </a:t>
            </a:r>
            <a:r>
              <a:rPr lang="en-GB" dirty="0">
                <a:latin typeface="Calibri" panose="020F0502020204030204" pitchFamily="34" charset="0"/>
              </a:rPr>
              <a:t>key priority from the IALA Council this workplan is to review and update the document library</a:t>
            </a:r>
            <a:endParaRPr lang="en-US" dirty="0">
              <a:latin typeface="Calibri" panose="020F0502020204030204" pitchFamily="34" charset="0"/>
            </a:endParaRPr>
          </a:p>
          <a:p>
            <a:r>
              <a:rPr lang="en-US" dirty="0"/>
              <a:t>  </a:t>
            </a:r>
          </a:p>
        </p:txBody>
      </p:sp>
    </p:spTree>
    <p:extLst>
      <p:ext uri="{BB962C8B-B14F-4D97-AF65-F5344CB8AC3E}">
        <p14:creationId xmlns:p14="http://schemas.microsoft.com/office/powerpoint/2010/main" val="2082439949"/>
      </p:ext>
    </p:extLst>
  </p:cSld>
  <p:clrMapOvr>
    <a:masterClrMapping/>
  </p:clrMapOvr>
  <mc:AlternateContent xmlns:mc="http://schemas.openxmlformats.org/markup-compatibility/2006" xmlns:p14="http://schemas.microsoft.com/office/powerpoint/2010/main">
    <mc:Choice Requires="p14">
      <p:transition spd="slow" p14:dur="4000" advTm="10000">
        <p14:gallery dir="l"/>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2855640" y="585844"/>
            <a:ext cx="6984776" cy="55399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74147" name="Text Box 3"/>
          <p:cNvSpPr txBox="1">
            <a:spLocks noChangeArrowheads="1"/>
          </p:cNvSpPr>
          <p:nvPr/>
        </p:nvSpPr>
        <p:spPr bwMode="auto">
          <a:xfrm>
            <a:off x="2360466" y="662788"/>
            <a:ext cx="79618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SzPct val="60000"/>
              <a:buFont typeface="Wingdings" pitchFamily="2" charset="2"/>
              <a:buChar char=""/>
              <a:defRPr sz="2100">
                <a:solidFill>
                  <a:schemeClr val="tx1"/>
                </a:solidFill>
                <a:latin typeface="Palatino Linotype" pitchFamily="18" charset="0"/>
              </a:defRPr>
            </a:lvl1pPr>
            <a:lvl2pPr marL="742950" indent="-285750" eaLnBrk="0" hangingPunct="0">
              <a:buSzPct val="60000"/>
              <a:buFont typeface="Wingdings" pitchFamily="2" charset="2"/>
              <a:buChar char=""/>
              <a:defRPr sz="1900">
                <a:solidFill>
                  <a:schemeClr val="tx1"/>
                </a:solidFill>
                <a:latin typeface="Palatino Linotype" pitchFamily="18" charset="0"/>
              </a:defRPr>
            </a:lvl2pPr>
            <a:lvl3pPr marL="1143000" indent="-228600" eaLnBrk="0" hangingPunct="0">
              <a:buSzPct val="60000"/>
              <a:buFont typeface="Wingdings" pitchFamily="2" charset="2"/>
              <a:buChar char=""/>
              <a:defRPr sz="1700">
                <a:solidFill>
                  <a:schemeClr val="tx1"/>
                </a:solidFill>
                <a:latin typeface="Palatino Linotype" pitchFamily="18" charset="0"/>
              </a:defRPr>
            </a:lvl3pPr>
            <a:lvl4pPr marL="1600200" indent="-228600" eaLnBrk="0" hangingPunct="0">
              <a:buSzPct val="60000"/>
              <a:buFont typeface="Wingdings" pitchFamily="2" charset="2"/>
              <a:buChar char=""/>
              <a:defRPr sz="1600">
                <a:solidFill>
                  <a:schemeClr val="tx1"/>
                </a:solidFill>
                <a:latin typeface="Palatino Linotype" pitchFamily="18" charset="0"/>
              </a:defRPr>
            </a:lvl4pPr>
            <a:lvl5pPr marL="2057400" indent="-228600" eaLnBrk="0" hangingPunct="0">
              <a:buSzPct val="60000"/>
              <a:buFont typeface="Wingdings" pitchFamily="2" charset="2"/>
              <a:buChar char=""/>
              <a:defRPr sz="1500">
                <a:solidFill>
                  <a:schemeClr val="tx1"/>
                </a:solidFill>
                <a:latin typeface="Palatino Linotype" pitchFamily="18" charset="0"/>
              </a:defRPr>
            </a:lvl5pPr>
            <a:lvl6pPr marL="25146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6pPr>
            <a:lvl7pPr marL="29718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7pPr>
            <a:lvl8pPr marL="34290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8pPr>
            <a:lvl9pPr marL="38862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9pPr>
          </a:lstStyle>
          <a:p>
            <a:pPr algn="ctr" eaLnBrk="1" hangingPunct="1">
              <a:spcBef>
                <a:spcPct val="50000"/>
              </a:spcBef>
              <a:buSzTx/>
              <a:buFontTx/>
              <a:buNone/>
            </a:pPr>
            <a:r>
              <a:rPr lang="es-ES" altLang="es-ES" sz="1800" dirty="0" err="1">
                <a:latin typeface="Calibri" panose="020F0502020204030204" pitchFamily="34" charset="0"/>
                <a:cs typeface="Arial" pitchFamily="34" charset="0"/>
              </a:rPr>
              <a:t>Work</a:t>
            </a:r>
            <a:r>
              <a:rPr lang="es-ES" altLang="es-ES" sz="1800" dirty="0">
                <a:latin typeface="Calibri" panose="020F0502020204030204" pitchFamily="34" charset="0"/>
                <a:cs typeface="Arial" pitchFamily="34" charset="0"/>
              </a:rPr>
              <a:t> Plan </a:t>
            </a:r>
            <a:r>
              <a:rPr lang="es-ES" altLang="es-ES" sz="1800" dirty="0" err="1">
                <a:latin typeface="Calibri" panose="020F0502020204030204" pitchFamily="34" charset="0"/>
                <a:cs typeface="Arial" pitchFamily="34" charset="0"/>
              </a:rPr>
              <a:t>topics</a:t>
            </a:r>
            <a:r>
              <a:rPr lang="es-ES" altLang="es-ES" sz="1800" dirty="0">
                <a:latin typeface="Calibri" panose="020F0502020204030204" pitchFamily="34" charset="0"/>
                <a:cs typeface="Arial" pitchFamily="34" charset="0"/>
              </a:rPr>
              <a:t> </a:t>
            </a:r>
            <a:r>
              <a:rPr lang="es-ES" altLang="es-ES" sz="1800" dirty="0" err="1">
                <a:latin typeface="Calibri" panose="020F0502020204030204" pitchFamily="34" charset="0"/>
                <a:cs typeface="Arial" pitchFamily="34" charset="0"/>
              </a:rPr>
              <a:t>overview</a:t>
            </a:r>
            <a:r>
              <a:rPr lang="es-ES" altLang="es-ES" sz="1800" dirty="0">
                <a:latin typeface="Calibri" panose="020F0502020204030204" pitchFamily="34" charset="0"/>
                <a:cs typeface="Arial" pitchFamily="34" charset="0"/>
              </a:rPr>
              <a:t> </a:t>
            </a:r>
            <a:r>
              <a:rPr lang="es-ES" altLang="es-ES" sz="1800" dirty="0">
                <a:solidFill>
                  <a:srgbClr val="FFC000"/>
                </a:solidFill>
                <a:latin typeface="Calibri" panose="020F0502020204030204" pitchFamily="34" charset="0"/>
                <a:cs typeface="Arial" pitchFamily="34" charset="0"/>
              </a:rPr>
              <a:t>2018 - 2022</a:t>
            </a:r>
            <a:endParaRPr lang="es-ES" altLang="es-ES" sz="1800" b="1" dirty="0">
              <a:solidFill>
                <a:srgbClr val="FFC000"/>
              </a:solidFill>
              <a:latin typeface="Calibri" panose="020F0502020204030204" pitchFamily="34" charset="0"/>
              <a:cs typeface="Arial" pitchFamily="34" charset="0"/>
            </a:endParaRPr>
          </a:p>
        </p:txBody>
      </p:sp>
      <p:graphicFrame>
        <p:nvGraphicFramePr>
          <p:cNvPr id="7" name="11 Tablo"/>
          <p:cNvGraphicFramePr>
            <a:graphicFrameLocks noGrp="1"/>
          </p:cNvGraphicFramePr>
          <p:nvPr>
            <p:extLst>
              <p:ext uri="{D42A27DB-BD31-4B8C-83A1-F6EECF244321}">
                <p14:modId xmlns:p14="http://schemas.microsoft.com/office/powerpoint/2010/main" val="1373063165"/>
              </p:ext>
            </p:extLst>
          </p:nvPr>
        </p:nvGraphicFramePr>
        <p:xfrm>
          <a:off x="1991544" y="1412776"/>
          <a:ext cx="8320476" cy="4968000"/>
        </p:xfrm>
        <a:graphic>
          <a:graphicData uri="http://schemas.openxmlformats.org/drawingml/2006/table">
            <a:tbl>
              <a:tblPr bandRow="1">
                <a:tableStyleId>{5C22544A-7EE6-4342-B048-85BDC9FD1C3A}</a:tableStyleId>
              </a:tblPr>
              <a:tblGrid>
                <a:gridCol w="594320">
                  <a:extLst>
                    <a:ext uri="{9D8B030D-6E8A-4147-A177-3AD203B41FA5}">
                      <a16:colId xmlns:a16="http://schemas.microsoft.com/office/drawing/2014/main" val="20000"/>
                    </a:ext>
                  </a:extLst>
                </a:gridCol>
                <a:gridCol w="7726156">
                  <a:extLst>
                    <a:ext uri="{9D8B030D-6E8A-4147-A177-3AD203B41FA5}">
                      <a16:colId xmlns:a16="http://schemas.microsoft.com/office/drawing/2014/main" val="20001"/>
                    </a:ext>
                  </a:extLst>
                </a:gridCol>
              </a:tblGrid>
              <a:tr h="552000">
                <a:tc>
                  <a:txBody>
                    <a:bodyPr/>
                    <a:lstStyle/>
                    <a:p>
                      <a:pPr algn="l"/>
                      <a:endParaRPr lang="en-GB" b="1" noProof="0" dirty="0">
                        <a:latin typeface="Calibri" panose="020F0502020204030204" pitchFamily="34" charset="0"/>
                      </a:endParaRPr>
                    </a:p>
                  </a:txBody>
                  <a:tcPr anchor="ctr"/>
                </a:tc>
                <a:tc>
                  <a:txBody>
                    <a:bodyPr/>
                    <a:lstStyle/>
                    <a:p>
                      <a:pPr algn="l"/>
                      <a:r>
                        <a:rPr lang="en-GB" b="1" noProof="0" dirty="0" smtClean="0">
                          <a:latin typeface="Calibri" panose="020F0502020204030204" pitchFamily="34" charset="0"/>
                        </a:rPr>
                        <a:t>Standard 1010 – AtoN planning &amp; service delivery</a:t>
                      </a:r>
                      <a:endParaRPr lang="en-GB" b="1" noProof="0" dirty="0">
                        <a:latin typeface="Calibri" panose="020F0502020204030204" pitchFamily="34" charset="0"/>
                      </a:endParaRPr>
                    </a:p>
                  </a:txBody>
                  <a:tcPr anchor="ctr"/>
                </a:tc>
                <a:extLst>
                  <a:ext uri="{0D108BD9-81ED-4DB2-BD59-A6C34878D82A}">
                    <a16:rowId xmlns:a16="http://schemas.microsoft.com/office/drawing/2014/main" val="10000"/>
                  </a:ext>
                </a:extLst>
              </a:tr>
              <a:tr h="552000">
                <a:tc>
                  <a:txBody>
                    <a:bodyPr/>
                    <a:lstStyle/>
                    <a:p>
                      <a:pPr algn="ctr"/>
                      <a:endParaRPr lang="en-GB" noProof="0" dirty="0">
                        <a:latin typeface="Calibri" panose="020F0502020204030204" pitchFamily="34" charset="0"/>
                      </a:endParaRPr>
                    </a:p>
                  </a:txBody>
                  <a:tcPr anchor="ctr"/>
                </a:tc>
                <a:tc>
                  <a:txBody>
                    <a:bodyPr/>
                    <a:lstStyle/>
                    <a:p>
                      <a:r>
                        <a:rPr lang="en-GB" noProof="0" dirty="0" smtClean="0">
                          <a:latin typeface="Calibri" panose="020F0502020204030204" pitchFamily="34" charset="0"/>
                        </a:rPr>
                        <a:t>Develop guideline for AtoN planning, fairway design,</a:t>
                      </a:r>
                      <a:r>
                        <a:rPr lang="en-GB" baseline="0" noProof="0" dirty="0" smtClean="0">
                          <a:latin typeface="Calibri" panose="020F0502020204030204" pitchFamily="34" charset="0"/>
                        </a:rPr>
                        <a:t> bridge &amp; traffic signals</a:t>
                      </a:r>
                      <a:endParaRPr lang="en-GB" noProof="0" dirty="0">
                        <a:latin typeface="Calibri" panose="020F0502020204030204" pitchFamily="34" charset="0"/>
                      </a:endParaRPr>
                    </a:p>
                  </a:txBody>
                  <a:tcPr anchor="ctr"/>
                </a:tc>
                <a:extLst>
                  <a:ext uri="{0D108BD9-81ED-4DB2-BD59-A6C34878D82A}">
                    <a16:rowId xmlns:a16="http://schemas.microsoft.com/office/drawing/2014/main" val="10001"/>
                  </a:ext>
                </a:extLst>
              </a:tr>
              <a:tr h="552000">
                <a:tc>
                  <a:txBody>
                    <a:bodyPr/>
                    <a:lstStyle/>
                    <a:p>
                      <a:pPr algn="ctr"/>
                      <a:endParaRPr lang="en-GB" noProof="0" dirty="0">
                        <a:latin typeface="Calibri" panose="020F0502020204030204" pitchFamily="34" charset="0"/>
                      </a:endParaRPr>
                    </a:p>
                  </a:txBody>
                  <a:tcPr anchor="ctr"/>
                </a:tc>
                <a:tc>
                  <a:txBody>
                    <a:bodyPr/>
                    <a:lstStyle/>
                    <a:p>
                      <a:r>
                        <a:rPr lang="en-GB" noProof="0" dirty="0" smtClean="0">
                          <a:latin typeface="Calibri" panose="020F0502020204030204" pitchFamily="34" charset="0"/>
                        </a:rPr>
                        <a:t>Develop guideline on Simulation Technology</a:t>
                      </a:r>
                      <a:endParaRPr lang="en-GB" noProof="0" dirty="0">
                        <a:latin typeface="Calibri" panose="020F0502020204030204" pitchFamily="34" charset="0"/>
                      </a:endParaRPr>
                    </a:p>
                  </a:txBody>
                  <a:tcPr anchor="ctr"/>
                </a:tc>
                <a:extLst>
                  <a:ext uri="{0D108BD9-81ED-4DB2-BD59-A6C34878D82A}">
                    <a16:rowId xmlns:a16="http://schemas.microsoft.com/office/drawing/2014/main" val="10002"/>
                  </a:ext>
                </a:extLst>
              </a:tr>
              <a:tr h="552000">
                <a:tc>
                  <a:txBody>
                    <a:bodyPr/>
                    <a:lstStyle/>
                    <a:p>
                      <a:pPr algn="ctr"/>
                      <a:endParaRPr lang="en-GB" noProof="0" dirty="0">
                        <a:latin typeface="Calibri" panose="020F0502020204030204" pitchFamily="34" charset="0"/>
                      </a:endParaRPr>
                    </a:p>
                  </a:txBody>
                  <a:tcPr anchor="ctr"/>
                </a:tc>
                <a:tc>
                  <a:txBody>
                    <a:bodyPr/>
                    <a:lstStyle/>
                    <a:p>
                      <a:r>
                        <a:rPr lang="en-GB" noProof="0" dirty="0" smtClean="0">
                          <a:latin typeface="Calibri" panose="020F0502020204030204" pitchFamily="34" charset="0"/>
                        </a:rPr>
                        <a:t>Develop guideline on quality management</a:t>
                      </a:r>
                      <a:endParaRPr lang="en-GB" noProof="0" dirty="0">
                        <a:latin typeface="Calibri" panose="020F0502020204030204" pitchFamily="34" charset="0"/>
                      </a:endParaRPr>
                    </a:p>
                  </a:txBody>
                  <a:tcPr anchor="ctr"/>
                </a:tc>
                <a:extLst>
                  <a:ext uri="{0D108BD9-81ED-4DB2-BD59-A6C34878D82A}">
                    <a16:rowId xmlns:a16="http://schemas.microsoft.com/office/drawing/2014/main" val="10003"/>
                  </a:ext>
                </a:extLst>
              </a:tr>
              <a:tr h="552000">
                <a:tc>
                  <a:txBody>
                    <a:bodyPr/>
                    <a:lstStyle/>
                    <a:p>
                      <a:pPr algn="ctr"/>
                      <a:endParaRPr lang="en-GB" noProof="0" dirty="0">
                        <a:latin typeface="Calibri" panose="020F0502020204030204" pitchFamily="34" charset="0"/>
                      </a:endParaRPr>
                    </a:p>
                  </a:txBody>
                  <a:tcPr anchor="ctr"/>
                </a:tc>
                <a:tc>
                  <a:txBody>
                    <a:bodyPr/>
                    <a:lstStyle/>
                    <a:p>
                      <a:r>
                        <a:rPr lang="en-GB" b="1" noProof="0" dirty="0" smtClean="0">
                          <a:latin typeface="Calibri" panose="020F0502020204030204" pitchFamily="34" charset="0"/>
                        </a:rPr>
                        <a:t>Standard 1020 – AtoN Design &amp; Delivery</a:t>
                      </a:r>
                      <a:endParaRPr lang="en-GB" b="1" noProof="0" dirty="0">
                        <a:latin typeface="Calibri" panose="020F0502020204030204" pitchFamily="34" charset="0"/>
                      </a:endParaRPr>
                    </a:p>
                  </a:txBody>
                  <a:tcPr anchor="ctr"/>
                </a:tc>
                <a:extLst>
                  <a:ext uri="{0D108BD9-81ED-4DB2-BD59-A6C34878D82A}">
                    <a16:rowId xmlns:a16="http://schemas.microsoft.com/office/drawing/2014/main" val="10004"/>
                  </a:ext>
                </a:extLst>
              </a:tr>
              <a:tr h="552000">
                <a:tc>
                  <a:txBody>
                    <a:bodyPr/>
                    <a:lstStyle/>
                    <a:p>
                      <a:pPr algn="ctr"/>
                      <a:endParaRPr lang="en-GB" noProof="0" dirty="0">
                        <a:latin typeface="Calibri" panose="020F0502020204030204" pitchFamily="34" charset="0"/>
                      </a:endParaRPr>
                    </a:p>
                  </a:txBody>
                  <a:tcPr anchor="ctr"/>
                </a:tc>
                <a:tc>
                  <a:txBody>
                    <a:bodyPr/>
                    <a:lstStyle/>
                    <a:p>
                      <a:r>
                        <a:rPr lang="en-GB" sz="1800" kern="1200" dirty="0" smtClean="0">
                          <a:solidFill>
                            <a:schemeClr val="dk1"/>
                          </a:solidFill>
                          <a:latin typeface="Calibri" panose="020F0502020204030204" pitchFamily="34" charset="0"/>
                          <a:ea typeface="+mn-ea"/>
                          <a:cs typeface="+mn-cs"/>
                        </a:rPr>
                        <a:t>Revise Recommendations</a:t>
                      </a:r>
                      <a:r>
                        <a:rPr lang="en-GB" sz="1800" kern="1200" baseline="0" dirty="0" smtClean="0">
                          <a:solidFill>
                            <a:schemeClr val="dk1"/>
                          </a:solidFill>
                          <a:latin typeface="Calibri" panose="020F0502020204030204" pitchFamily="34" charset="0"/>
                          <a:ea typeface="+mn-ea"/>
                          <a:cs typeface="+mn-cs"/>
                        </a:rPr>
                        <a:t> &amp; guidelines on Port Traffic signals &amp; Leading Lines </a:t>
                      </a:r>
                      <a:endParaRPr lang="en-GB" sz="1800" kern="1200" dirty="0">
                        <a:solidFill>
                          <a:schemeClr val="dk1"/>
                        </a:solidFill>
                        <a:latin typeface="Calibri" panose="020F0502020204030204" pitchFamily="34" charset="0"/>
                        <a:ea typeface="+mn-ea"/>
                        <a:cs typeface="+mn-cs"/>
                      </a:endParaRPr>
                    </a:p>
                  </a:txBody>
                  <a:tcPr anchor="ctr"/>
                </a:tc>
                <a:extLst>
                  <a:ext uri="{0D108BD9-81ED-4DB2-BD59-A6C34878D82A}">
                    <a16:rowId xmlns:a16="http://schemas.microsoft.com/office/drawing/2014/main" val="10005"/>
                  </a:ext>
                </a:extLst>
              </a:tr>
              <a:tr h="552000">
                <a:tc>
                  <a:txBody>
                    <a:bodyPr/>
                    <a:lstStyle/>
                    <a:p>
                      <a:pPr algn="ctr"/>
                      <a:endParaRPr lang="en-GB" noProof="0" dirty="0">
                        <a:latin typeface="Calibri" panose="020F0502020204030204" pitchFamily="34" charset="0"/>
                      </a:endParaRPr>
                    </a:p>
                  </a:txBody>
                  <a:tcPr anchor="ctr"/>
                </a:tc>
                <a:tc>
                  <a:txBody>
                    <a:bodyPr/>
                    <a:lstStyle/>
                    <a:p>
                      <a:r>
                        <a:rPr lang="en-GB" sz="1800" kern="1200" dirty="0" smtClean="0">
                          <a:solidFill>
                            <a:schemeClr val="dk1"/>
                          </a:solidFill>
                          <a:latin typeface="Calibri" panose="020F0502020204030204" pitchFamily="34" charset="0"/>
                          <a:ea typeface="+mn-ea"/>
                          <a:cs typeface="+mn-cs"/>
                        </a:rPr>
                        <a:t>LED technologies &amp; Light source guideline review</a:t>
                      </a:r>
                      <a:endParaRPr lang="en-GB" sz="1800" kern="1200" dirty="0">
                        <a:solidFill>
                          <a:schemeClr val="dk1"/>
                        </a:solidFill>
                        <a:latin typeface="Calibri" panose="020F0502020204030204" pitchFamily="34" charset="0"/>
                        <a:ea typeface="+mn-ea"/>
                        <a:cs typeface="+mn-cs"/>
                      </a:endParaRPr>
                    </a:p>
                  </a:txBody>
                  <a:tcPr anchor="ctr"/>
                </a:tc>
                <a:extLst>
                  <a:ext uri="{0D108BD9-81ED-4DB2-BD59-A6C34878D82A}">
                    <a16:rowId xmlns:a16="http://schemas.microsoft.com/office/drawing/2014/main" val="10006"/>
                  </a:ext>
                </a:extLst>
              </a:tr>
              <a:tr h="552000">
                <a:tc>
                  <a:txBody>
                    <a:bodyPr/>
                    <a:lstStyle/>
                    <a:p>
                      <a:pPr algn="ctr"/>
                      <a:endParaRPr lang="en-GB" noProof="0" dirty="0">
                        <a:latin typeface="Calibri" panose="020F0502020204030204" pitchFamily="34" charset="0"/>
                      </a:endParaRPr>
                    </a:p>
                  </a:txBody>
                  <a:tcPr anchor="ctr"/>
                </a:tc>
                <a:tc>
                  <a:txBody>
                    <a:bodyPr/>
                    <a:lstStyle/>
                    <a:p>
                      <a:r>
                        <a:rPr lang="en-GB" sz="1800" kern="1200" dirty="0" smtClean="0">
                          <a:solidFill>
                            <a:schemeClr val="dk1"/>
                          </a:solidFill>
                          <a:latin typeface="Calibri" panose="020F0502020204030204" pitchFamily="34" charset="0"/>
                          <a:ea typeface="+mn-ea"/>
                          <a:cs typeface="+mn-cs"/>
                        </a:rPr>
                        <a:t>Retroreflective materials guideline to develop</a:t>
                      </a:r>
                      <a:endParaRPr lang="en-GB" sz="1800" kern="1200" dirty="0">
                        <a:solidFill>
                          <a:schemeClr val="dk1"/>
                        </a:solidFill>
                        <a:latin typeface="Calibri" panose="020F0502020204030204" pitchFamily="34" charset="0"/>
                        <a:ea typeface="+mn-ea"/>
                        <a:cs typeface="+mn-cs"/>
                      </a:endParaRPr>
                    </a:p>
                  </a:txBody>
                  <a:tcPr anchor="ctr"/>
                </a:tc>
                <a:extLst>
                  <a:ext uri="{0D108BD9-81ED-4DB2-BD59-A6C34878D82A}">
                    <a16:rowId xmlns:a16="http://schemas.microsoft.com/office/drawing/2014/main" val="10007"/>
                  </a:ext>
                </a:extLst>
              </a:tr>
              <a:tr h="552000">
                <a:tc>
                  <a:txBody>
                    <a:bodyPr/>
                    <a:lstStyle/>
                    <a:p>
                      <a:pPr algn="ctr"/>
                      <a:endParaRPr lang="en-GB" noProof="0" dirty="0">
                        <a:latin typeface="Calibri" panose="020F0502020204030204" pitchFamily="34" charset="0"/>
                      </a:endParaRPr>
                    </a:p>
                  </a:txBody>
                  <a:tcPr anchor="ctr"/>
                </a:tc>
                <a:tc>
                  <a:txBody>
                    <a:bodyPr/>
                    <a:lstStyle/>
                    <a:p>
                      <a:endParaRPr lang="en-GB" sz="1800" kern="1200" noProof="0" dirty="0">
                        <a:solidFill>
                          <a:schemeClr val="dk1"/>
                        </a:solidFill>
                        <a:latin typeface="Calibri" panose="020F0502020204030204" pitchFamily="34" charset="0"/>
                        <a:ea typeface="+mn-ea"/>
                        <a:cs typeface="+mn-cs"/>
                      </a:endParaRPr>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44241013"/>
      </p:ext>
    </p:extLst>
  </p:cSld>
  <p:clrMapOvr>
    <a:masterClrMapping/>
  </p:clrMapOvr>
  <mc:AlternateContent xmlns:mc="http://schemas.openxmlformats.org/markup-compatibility/2006" xmlns:p14="http://schemas.microsoft.com/office/powerpoint/2010/main">
    <mc:Choice Requires="p14">
      <p:transition spd="slow" p14:dur="1600" advTm="15000">
        <p14:gallery dir="l"/>
      </p:transition>
    </mc:Choice>
    <mc:Fallback xmlns="">
      <p:transition spd="slow"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4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0" fill="hold"/>
                                        <p:tgtEl>
                                          <p:spTgt spid="7"/>
                                        </p:tgtEl>
                                        <p:attrNameLst>
                                          <p:attrName>ppt_x</p:attrName>
                                        </p:attrNameLst>
                                      </p:cBhvr>
                                      <p:tavLst>
                                        <p:tav tm="0">
                                          <p:val>
                                            <p:strVal val="#ppt_x"/>
                                          </p:val>
                                        </p:tav>
                                        <p:tav tm="100000">
                                          <p:val>
                                            <p:strVal val="#ppt_x"/>
                                          </p:val>
                                        </p:tav>
                                      </p:tavLst>
                                    </p:anim>
                                    <p:anim calcmode="lin" valueType="num">
                                      <p:cBhvr additive="base">
                                        <p:cTn id="12" dur="20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14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2855640" y="308845"/>
            <a:ext cx="6984776" cy="55399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74147" name="Text Box 3"/>
          <p:cNvSpPr txBox="1">
            <a:spLocks noChangeArrowheads="1"/>
          </p:cNvSpPr>
          <p:nvPr/>
        </p:nvSpPr>
        <p:spPr bwMode="auto">
          <a:xfrm>
            <a:off x="2357782" y="401178"/>
            <a:ext cx="79618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SzPct val="60000"/>
              <a:buFont typeface="Wingdings" pitchFamily="2" charset="2"/>
              <a:buChar char=""/>
              <a:defRPr sz="2100">
                <a:solidFill>
                  <a:schemeClr val="tx1"/>
                </a:solidFill>
                <a:latin typeface="Palatino Linotype" pitchFamily="18" charset="0"/>
              </a:defRPr>
            </a:lvl1pPr>
            <a:lvl2pPr marL="742950" indent="-285750" eaLnBrk="0" hangingPunct="0">
              <a:buSzPct val="60000"/>
              <a:buFont typeface="Wingdings" pitchFamily="2" charset="2"/>
              <a:buChar char=""/>
              <a:defRPr sz="1900">
                <a:solidFill>
                  <a:schemeClr val="tx1"/>
                </a:solidFill>
                <a:latin typeface="Palatino Linotype" pitchFamily="18" charset="0"/>
              </a:defRPr>
            </a:lvl2pPr>
            <a:lvl3pPr marL="1143000" indent="-228600" eaLnBrk="0" hangingPunct="0">
              <a:buSzPct val="60000"/>
              <a:buFont typeface="Wingdings" pitchFamily="2" charset="2"/>
              <a:buChar char=""/>
              <a:defRPr sz="1700">
                <a:solidFill>
                  <a:schemeClr val="tx1"/>
                </a:solidFill>
                <a:latin typeface="Palatino Linotype" pitchFamily="18" charset="0"/>
              </a:defRPr>
            </a:lvl3pPr>
            <a:lvl4pPr marL="1600200" indent="-228600" eaLnBrk="0" hangingPunct="0">
              <a:buSzPct val="60000"/>
              <a:buFont typeface="Wingdings" pitchFamily="2" charset="2"/>
              <a:buChar char=""/>
              <a:defRPr sz="1600">
                <a:solidFill>
                  <a:schemeClr val="tx1"/>
                </a:solidFill>
                <a:latin typeface="Palatino Linotype" pitchFamily="18" charset="0"/>
              </a:defRPr>
            </a:lvl4pPr>
            <a:lvl5pPr marL="2057400" indent="-228600" eaLnBrk="0" hangingPunct="0">
              <a:buSzPct val="60000"/>
              <a:buFont typeface="Wingdings" pitchFamily="2" charset="2"/>
              <a:buChar char=""/>
              <a:defRPr sz="1500">
                <a:solidFill>
                  <a:schemeClr val="tx1"/>
                </a:solidFill>
                <a:latin typeface="Palatino Linotype" pitchFamily="18" charset="0"/>
              </a:defRPr>
            </a:lvl5pPr>
            <a:lvl6pPr marL="25146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6pPr>
            <a:lvl7pPr marL="29718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7pPr>
            <a:lvl8pPr marL="34290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8pPr>
            <a:lvl9pPr marL="38862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9pPr>
          </a:lstStyle>
          <a:p>
            <a:pPr algn="ctr" eaLnBrk="1" hangingPunct="1">
              <a:spcBef>
                <a:spcPct val="50000"/>
              </a:spcBef>
              <a:buSzTx/>
              <a:buFontTx/>
              <a:buNone/>
            </a:pPr>
            <a:r>
              <a:rPr lang="es-ES" altLang="es-ES" sz="1800" dirty="0" err="1">
                <a:latin typeface="Calibri" panose="020F0502020204030204" pitchFamily="34" charset="0"/>
                <a:cs typeface="Arial" pitchFamily="34" charset="0"/>
              </a:rPr>
              <a:t>Work</a:t>
            </a:r>
            <a:r>
              <a:rPr lang="es-ES" altLang="es-ES" sz="1800" dirty="0">
                <a:latin typeface="Calibri" panose="020F0502020204030204" pitchFamily="34" charset="0"/>
                <a:cs typeface="Arial" pitchFamily="34" charset="0"/>
              </a:rPr>
              <a:t> plan </a:t>
            </a:r>
            <a:r>
              <a:rPr lang="es-ES" altLang="es-ES" sz="1800" dirty="0">
                <a:solidFill>
                  <a:srgbClr val="FFC000"/>
                </a:solidFill>
                <a:latin typeface="Calibri" panose="020F0502020204030204" pitchFamily="34" charset="0"/>
                <a:cs typeface="Arial" pitchFamily="34" charset="0"/>
              </a:rPr>
              <a:t>2014-2018</a:t>
            </a:r>
            <a:endParaRPr lang="es-ES" altLang="es-ES" sz="1800" b="1" dirty="0">
              <a:solidFill>
                <a:srgbClr val="FFC000"/>
              </a:solidFill>
              <a:latin typeface="Calibri" panose="020F0502020204030204" pitchFamily="34" charset="0"/>
              <a:cs typeface="Arial" pitchFamily="34" charset="0"/>
            </a:endParaRPr>
          </a:p>
        </p:txBody>
      </p:sp>
      <p:graphicFrame>
        <p:nvGraphicFramePr>
          <p:cNvPr id="6" name="11 Tablo"/>
          <p:cNvGraphicFramePr>
            <a:graphicFrameLocks noGrp="1"/>
          </p:cNvGraphicFramePr>
          <p:nvPr>
            <p:extLst>
              <p:ext uri="{D42A27DB-BD31-4B8C-83A1-F6EECF244321}">
                <p14:modId xmlns:p14="http://schemas.microsoft.com/office/powerpoint/2010/main" val="2715636190"/>
              </p:ext>
            </p:extLst>
          </p:nvPr>
        </p:nvGraphicFramePr>
        <p:xfrm>
          <a:off x="2083600" y="1052736"/>
          <a:ext cx="8208912" cy="5696160"/>
        </p:xfrm>
        <a:graphic>
          <a:graphicData uri="http://schemas.openxmlformats.org/drawingml/2006/table">
            <a:tbl>
              <a:tblPr bandRow="1">
                <a:tableStyleId>{5C22544A-7EE6-4342-B048-85BDC9FD1C3A}</a:tableStyleId>
              </a:tblPr>
              <a:tblGrid>
                <a:gridCol w="586351">
                  <a:extLst>
                    <a:ext uri="{9D8B030D-6E8A-4147-A177-3AD203B41FA5}">
                      <a16:colId xmlns:a16="http://schemas.microsoft.com/office/drawing/2014/main" val="20000"/>
                    </a:ext>
                  </a:extLst>
                </a:gridCol>
                <a:gridCol w="7622561">
                  <a:extLst>
                    <a:ext uri="{9D8B030D-6E8A-4147-A177-3AD203B41FA5}">
                      <a16:colId xmlns:a16="http://schemas.microsoft.com/office/drawing/2014/main" val="20001"/>
                    </a:ext>
                  </a:extLst>
                </a:gridCol>
              </a:tblGrid>
              <a:tr h="552000">
                <a:tc>
                  <a:txBody>
                    <a:bodyPr/>
                    <a:lstStyle/>
                    <a:p>
                      <a:pPr algn="ctr"/>
                      <a:endParaRPr lang="en-GB" noProof="0" dirty="0">
                        <a:latin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smtClean="0">
                          <a:latin typeface="Calibri" panose="020F0502020204030204" pitchFamily="34" charset="0"/>
                        </a:rPr>
                        <a:t>Review suite of Lights documentation for clarity &amp; structure</a:t>
                      </a:r>
                    </a:p>
                  </a:txBody>
                  <a:tcPr anchor="ctr"/>
                </a:tc>
                <a:extLst>
                  <a:ext uri="{0D108BD9-81ED-4DB2-BD59-A6C34878D82A}">
                    <a16:rowId xmlns:a16="http://schemas.microsoft.com/office/drawing/2014/main" val="10000"/>
                  </a:ext>
                </a:extLst>
              </a:tr>
              <a:tr h="552000">
                <a:tc>
                  <a:txBody>
                    <a:bodyPr/>
                    <a:lstStyle/>
                    <a:p>
                      <a:pPr algn="ctr"/>
                      <a:endParaRPr lang="en-GB" noProof="0" dirty="0">
                        <a:latin typeface="Calibri" panose="020F0502020204030204" pitchFamily="34" charset="0"/>
                      </a:endParaRPr>
                    </a:p>
                  </a:txBody>
                  <a:tcPr anchor="ctr"/>
                </a:tc>
                <a:tc>
                  <a:txBody>
                    <a:bodyPr/>
                    <a:lstStyle/>
                    <a:p>
                      <a:r>
                        <a:rPr lang="en-GB" noProof="0" dirty="0" smtClean="0">
                          <a:latin typeface="Calibri" panose="020F0502020204030204" pitchFamily="34" charset="0"/>
                        </a:rPr>
                        <a:t>Effective Intensity guideline</a:t>
                      </a:r>
                      <a:endParaRPr lang="en-GB" noProof="0" dirty="0">
                        <a:latin typeface="Calibri" panose="020F0502020204030204" pitchFamily="34" charset="0"/>
                      </a:endParaRPr>
                    </a:p>
                  </a:txBody>
                  <a:tcPr anchor="ctr"/>
                </a:tc>
                <a:extLst>
                  <a:ext uri="{0D108BD9-81ED-4DB2-BD59-A6C34878D82A}">
                    <a16:rowId xmlns:a16="http://schemas.microsoft.com/office/drawing/2014/main" val="10001"/>
                  </a:ext>
                </a:extLst>
              </a:tr>
              <a:tr h="552000">
                <a:tc>
                  <a:txBody>
                    <a:bodyPr/>
                    <a:lstStyle/>
                    <a:p>
                      <a:pPr algn="ctr"/>
                      <a:endParaRPr lang="en-GB" noProof="0">
                        <a:latin typeface="Calibri" panose="020F0502020204030204" pitchFamily="34" charset="0"/>
                      </a:endParaRPr>
                    </a:p>
                  </a:txBody>
                  <a:tcPr anchor="ctr"/>
                </a:tc>
                <a:tc>
                  <a:txBody>
                    <a:bodyPr/>
                    <a:lstStyle/>
                    <a:p>
                      <a:r>
                        <a:rPr lang="en-GB" noProof="0" dirty="0" smtClean="0">
                          <a:latin typeface="Calibri" panose="020F0502020204030204" pitchFamily="34" charset="0"/>
                        </a:rPr>
                        <a:t>Monitoring, degradation &amp; service factors guideline</a:t>
                      </a:r>
                      <a:endParaRPr lang="en-GB" noProof="0" dirty="0">
                        <a:latin typeface="Calibri" panose="020F0502020204030204" pitchFamily="34" charset="0"/>
                      </a:endParaRPr>
                    </a:p>
                  </a:txBody>
                  <a:tcPr anchor="ctr"/>
                </a:tc>
                <a:extLst>
                  <a:ext uri="{0D108BD9-81ED-4DB2-BD59-A6C34878D82A}">
                    <a16:rowId xmlns:a16="http://schemas.microsoft.com/office/drawing/2014/main" val="10002"/>
                  </a:ext>
                </a:extLst>
              </a:tr>
              <a:tr h="552000">
                <a:tc>
                  <a:txBody>
                    <a:bodyPr/>
                    <a:lstStyle/>
                    <a:p>
                      <a:pPr algn="ctr"/>
                      <a:endParaRPr lang="en-GB" noProof="0">
                        <a:latin typeface="Calibri" panose="020F0502020204030204" pitchFamily="34" charset="0"/>
                      </a:endParaRPr>
                    </a:p>
                  </a:txBody>
                  <a:tcPr anchor="ctr"/>
                </a:tc>
                <a:tc>
                  <a:txBody>
                    <a:bodyPr/>
                    <a:lstStyle/>
                    <a:p>
                      <a:r>
                        <a:rPr lang="en-GB" noProof="0" dirty="0" smtClean="0">
                          <a:latin typeface="Calibri" panose="020F0502020204030204" pitchFamily="34" charset="0"/>
                        </a:rPr>
                        <a:t>Colour fade of plastics &amp; paint in AtoN</a:t>
                      </a:r>
                      <a:endParaRPr lang="en-GB" noProof="0" dirty="0">
                        <a:latin typeface="Calibri" panose="020F0502020204030204" pitchFamily="34" charset="0"/>
                      </a:endParaRPr>
                    </a:p>
                  </a:txBody>
                  <a:tcPr anchor="ctr"/>
                </a:tc>
                <a:extLst>
                  <a:ext uri="{0D108BD9-81ED-4DB2-BD59-A6C34878D82A}">
                    <a16:rowId xmlns:a16="http://schemas.microsoft.com/office/drawing/2014/main" val="10003"/>
                  </a:ext>
                </a:extLst>
              </a:tr>
              <a:tr h="552000">
                <a:tc>
                  <a:txBody>
                    <a:bodyPr/>
                    <a:lstStyle/>
                    <a:p>
                      <a:pPr algn="ctr"/>
                      <a:endParaRPr lang="en-GB" noProof="0">
                        <a:latin typeface="Calibri" panose="020F0502020204030204" pitchFamily="34" charset="0"/>
                      </a:endParaRPr>
                    </a:p>
                  </a:txBody>
                  <a:tcPr anchor="ctr"/>
                </a:tc>
                <a:tc>
                  <a:txBody>
                    <a:bodyPr/>
                    <a:lstStyle/>
                    <a:p>
                      <a:r>
                        <a:rPr lang="en-GB" noProof="0" dirty="0" smtClean="0">
                          <a:latin typeface="Calibri" panose="020F0502020204030204" pitchFamily="34" charset="0"/>
                        </a:rPr>
                        <a:t>Joint Workshop</a:t>
                      </a:r>
                      <a:r>
                        <a:rPr lang="en-GB" baseline="0" noProof="0" dirty="0" smtClean="0">
                          <a:latin typeface="Calibri" panose="020F0502020204030204" pitchFamily="34" charset="0"/>
                        </a:rPr>
                        <a:t> on Cyber Security with other committees</a:t>
                      </a:r>
                      <a:endParaRPr lang="en-GB" noProof="0" dirty="0">
                        <a:latin typeface="Calibri" panose="020F0502020204030204" pitchFamily="34" charset="0"/>
                      </a:endParaRPr>
                    </a:p>
                  </a:txBody>
                  <a:tcPr anchor="ctr"/>
                </a:tc>
                <a:extLst>
                  <a:ext uri="{0D108BD9-81ED-4DB2-BD59-A6C34878D82A}">
                    <a16:rowId xmlns:a16="http://schemas.microsoft.com/office/drawing/2014/main" val="10004"/>
                  </a:ext>
                </a:extLst>
              </a:tr>
              <a:tr h="552000">
                <a:tc>
                  <a:txBody>
                    <a:bodyPr/>
                    <a:lstStyle/>
                    <a:p>
                      <a:pPr algn="ctr"/>
                      <a:endParaRPr lang="en-GB" noProof="0">
                        <a:latin typeface="Calibri" panose="020F0502020204030204" pitchFamily="34" charset="0"/>
                      </a:endParaRPr>
                    </a:p>
                  </a:txBody>
                  <a:tcPr anchor="ctr"/>
                </a:tc>
                <a:tc>
                  <a:txBody>
                    <a:bodyPr/>
                    <a:lstStyle/>
                    <a:p>
                      <a:r>
                        <a:rPr lang="en-GB" noProof="0" dirty="0" smtClean="0">
                          <a:latin typeface="Calibri" panose="020F0502020204030204" pitchFamily="34" charset="0"/>
                        </a:rPr>
                        <a:t>IALABATT / IALALITE workshop to organise and deliver</a:t>
                      </a:r>
                      <a:endParaRPr lang="en-GB" noProof="0" dirty="0">
                        <a:latin typeface="Calibri" panose="020F0502020204030204" pitchFamily="34" charset="0"/>
                      </a:endParaRPr>
                    </a:p>
                  </a:txBody>
                  <a:tcPr anchor="ctr"/>
                </a:tc>
                <a:extLst>
                  <a:ext uri="{0D108BD9-81ED-4DB2-BD59-A6C34878D82A}">
                    <a16:rowId xmlns:a16="http://schemas.microsoft.com/office/drawing/2014/main" val="10005"/>
                  </a:ext>
                </a:extLst>
              </a:tr>
              <a:tr h="552000">
                <a:tc>
                  <a:txBody>
                    <a:bodyPr/>
                    <a:lstStyle/>
                    <a:p>
                      <a:pPr algn="ctr"/>
                      <a:endParaRPr lang="en-GB" noProof="0">
                        <a:latin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noProof="0" dirty="0" smtClean="0">
                          <a:solidFill>
                            <a:schemeClr val="dk1"/>
                          </a:solidFill>
                          <a:latin typeface="Calibri" panose="020F0502020204030204" pitchFamily="34" charset="0"/>
                          <a:ea typeface="+mn-ea"/>
                          <a:cs typeface="+mn-cs"/>
                        </a:rPr>
                        <a:t>Develop guidance on AtoN structure protection systems and repair techniques</a:t>
                      </a:r>
                    </a:p>
                    <a:p>
                      <a:endParaRPr lang="en-GB" noProof="0" dirty="0">
                        <a:latin typeface="Calibri" panose="020F0502020204030204" pitchFamily="34" charset="0"/>
                      </a:endParaRPr>
                    </a:p>
                  </a:txBody>
                  <a:tcPr anchor="ctr"/>
                </a:tc>
                <a:extLst>
                  <a:ext uri="{0D108BD9-81ED-4DB2-BD59-A6C34878D82A}">
                    <a16:rowId xmlns:a16="http://schemas.microsoft.com/office/drawing/2014/main" val="10006"/>
                  </a:ext>
                </a:extLst>
              </a:tr>
              <a:tr h="552000">
                <a:tc>
                  <a:txBody>
                    <a:bodyPr/>
                    <a:lstStyle/>
                    <a:p>
                      <a:pPr algn="ctr"/>
                      <a:endParaRPr lang="en-GB" noProof="0">
                        <a:latin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smtClean="0">
                          <a:latin typeface="Calibri" panose="020F0502020204030204" pitchFamily="34" charset="0"/>
                        </a:rPr>
                        <a:t>Guideline</a:t>
                      </a:r>
                      <a:r>
                        <a:rPr lang="en-GB" baseline="0" noProof="0" dirty="0" smtClean="0">
                          <a:latin typeface="Calibri" panose="020F0502020204030204" pitchFamily="34" charset="0"/>
                        </a:rPr>
                        <a:t> on AtoN &amp; equipment design for extreme environmental conditions</a:t>
                      </a:r>
                      <a:endParaRPr lang="en-GB" noProof="0" dirty="0" smtClean="0">
                        <a:latin typeface="Calibri" panose="020F0502020204030204" pitchFamily="34" charset="0"/>
                      </a:endParaRPr>
                    </a:p>
                    <a:p>
                      <a:endParaRPr lang="en-GB" noProof="0" dirty="0">
                        <a:latin typeface="Calibri" panose="020F0502020204030204" pitchFamily="34" charset="0"/>
                      </a:endParaRPr>
                    </a:p>
                  </a:txBody>
                  <a:tcPr anchor="ctr"/>
                </a:tc>
                <a:extLst>
                  <a:ext uri="{0D108BD9-81ED-4DB2-BD59-A6C34878D82A}">
                    <a16:rowId xmlns:a16="http://schemas.microsoft.com/office/drawing/2014/main" val="10007"/>
                  </a:ext>
                </a:extLst>
              </a:tr>
              <a:tr h="552000">
                <a:tc>
                  <a:txBody>
                    <a:bodyPr/>
                    <a:lstStyle/>
                    <a:p>
                      <a:pPr algn="ctr"/>
                      <a:endParaRPr lang="en-GB" noProof="0">
                        <a:latin typeface="Calibri" panose="020F0502020204030204" pitchFamily="34" charset="0"/>
                      </a:endParaRPr>
                    </a:p>
                  </a:txBody>
                  <a:tcPr anchor="ctr"/>
                </a:tc>
                <a:tc>
                  <a:txBody>
                    <a:bodyPr/>
                    <a:lstStyle/>
                    <a:p>
                      <a:r>
                        <a:rPr lang="en-GB" noProof="0" dirty="0" smtClean="0">
                          <a:latin typeface="Calibri" panose="020F0502020204030204" pitchFamily="34" charset="0"/>
                        </a:rPr>
                        <a:t>Develop guidelines on floating AtoN</a:t>
                      </a:r>
                      <a:endParaRPr lang="en-GB" noProof="0" dirty="0">
                        <a:latin typeface="Calibri" panose="020F0502020204030204" pitchFamily="34" charset="0"/>
                      </a:endParaRPr>
                    </a:p>
                  </a:txBody>
                  <a:tcPr anchor="ctr"/>
                </a:tc>
                <a:extLst>
                  <a:ext uri="{0D108BD9-81ED-4DB2-BD59-A6C34878D82A}">
                    <a16:rowId xmlns:a16="http://schemas.microsoft.com/office/drawing/2014/main" val="10008"/>
                  </a:ext>
                </a:extLst>
              </a:tr>
              <a:tr h="552000">
                <a:tc>
                  <a:txBody>
                    <a:bodyPr/>
                    <a:lstStyle/>
                    <a:p>
                      <a:pPr algn="ctr"/>
                      <a:endParaRPr lang="en-GB" noProof="0" dirty="0">
                        <a:latin typeface="Calibri" panose="020F0502020204030204" pitchFamily="34" charset="0"/>
                      </a:endParaRPr>
                    </a:p>
                  </a:txBody>
                  <a:tcPr anchor="ctr"/>
                </a:tc>
                <a:tc>
                  <a:txBody>
                    <a:bodyPr/>
                    <a:lstStyle/>
                    <a:p>
                      <a:r>
                        <a:rPr lang="en-GB" noProof="0" dirty="0" smtClean="0">
                          <a:latin typeface="Calibri" panose="020F0502020204030204" pitchFamily="34" charset="0"/>
                        </a:rPr>
                        <a:t>Monitor climate change and relevance to AtoN services</a:t>
                      </a:r>
                      <a:endParaRPr lang="en-GB" noProof="0" dirty="0">
                        <a:latin typeface="Calibri" panose="020F0502020204030204" pitchFamily="34" charset="0"/>
                      </a:endParaRPr>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344241013"/>
      </p:ext>
    </p:extLst>
  </p:cSld>
  <p:clrMapOvr>
    <a:masterClrMapping/>
  </p:clrMapOvr>
  <mc:AlternateContent xmlns:mc="http://schemas.openxmlformats.org/markup-compatibility/2006" xmlns:p14="http://schemas.microsoft.com/office/powerpoint/2010/main">
    <mc:Choice Requires="p14">
      <p:transition spd="slow" p14:dur="3000" advTm="15000">
        <p14:gallery dir="l"/>
      </p:transition>
    </mc:Choice>
    <mc:Fallback xmlns="">
      <p:transition spd="slow"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0" fill="hold"/>
                                        <p:tgtEl>
                                          <p:spTgt spid="6"/>
                                        </p:tgtEl>
                                        <p:attrNameLst>
                                          <p:attrName>ppt_x</p:attrName>
                                        </p:attrNameLst>
                                      </p:cBhvr>
                                      <p:tavLst>
                                        <p:tav tm="0">
                                          <p:val>
                                            <p:strVal val="#ppt_x"/>
                                          </p:val>
                                        </p:tav>
                                        <p:tav tm="100000">
                                          <p:val>
                                            <p:strVal val="#ppt_x"/>
                                          </p:val>
                                        </p:tav>
                                      </p:tavLst>
                                    </p:anim>
                                    <p:anim calcmode="lin" valueType="num">
                                      <p:cBhvr additive="base">
                                        <p:cTn id="8" dur="20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2855640" y="308845"/>
            <a:ext cx="6984776" cy="55399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74147" name="Text Box 3"/>
          <p:cNvSpPr txBox="1">
            <a:spLocks noChangeArrowheads="1"/>
          </p:cNvSpPr>
          <p:nvPr/>
        </p:nvSpPr>
        <p:spPr bwMode="auto">
          <a:xfrm>
            <a:off x="2357782" y="401178"/>
            <a:ext cx="79618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SzPct val="60000"/>
              <a:buFont typeface="Wingdings" pitchFamily="2" charset="2"/>
              <a:buChar char=""/>
              <a:defRPr sz="2100">
                <a:solidFill>
                  <a:schemeClr val="tx1"/>
                </a:solidFill>
                <a:latin typeface="Palatino Linotype" pitchFamily="18" charset="0"/>
              </a:defRPr>
            </a:lvl1pPr>
            <a:lvl2pPr marL="742950" indent="-285750" eaLnBrk="0" hangingPunct="0">
              <a:buSzPct val="60000"/>
              <a:buFont typeface="Wingdings" pitchFamily="2" charset="2"/>
              <a:buChar char=""/>
              <a:defRPr sz="1900">
                <a:solidFill>
                  <a:schemeClr val="tx1"/>
                </a:solidFill>
                <a:latin typeface="Palatino Linotype" pitchFamily="18" charset="0"/>
              </a:defRPr>
            </a:lvl2pPr>
            <a:lvl3pPr marL="1143000" indent="-228600" eaLnBrk="0" hangingPunct="0">
              <a:buSzPct val="60000"/>
              <a:buFont typeface="Wingdings" pitchFamily="2" charset="2"/>
              <a:buChar char=""/>
              <a:defRPr sz="1700">
                <a:solidFill>
                  <a:schemeClr val="tx1"/>
                </a:solidFill>
                <a:latin typeface="Palatino Linotype" pitchFamily="18" charset="0"/>
              </a:defRPr>
            </a:lvl3pPr>
            <a:lvl4pPr marL="1600200" indent="-228600" eaLnBrk="0" hangingPunct="0">
              <a:buSzPct val="60000"/>
              <a:buFont typeface="Wingdings" pitchFamily="2" charset="2"/>
              <a:buChar char=""/>
              <a:defRPr sz="1600">
                <a:solidFill>
                  <a:schemeClr val="tx1"/>
                </a:solidFill>
                <a:latin typeface="Palatino Linotype" pitchFamily="18" charset="0"/>
              </a:defRPr>
            </a:lvl4pPr>
            <a:lvl5pPr marL="2057400" indent="-228600" eaLnBrk="0" hangingPunct="0">
              <a:buSzPct val="60000"/>
              <a:buFont typeface="Wingdings" pitchFamily="2" charset="2"/>
              <a:buChar char=""/>
              <a:defRPr sz="1500">
                <a:solidFill>
                  <a:schemeClr val="tx1"/>
                </a:solidFill>
                <a:latin typeface="Palatino Linotype" pitchFamily="18" charset="0"/>
              </a:defRPr>
            </a:lvl5pPr>
            <a:lvl6pPr marL="25146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6pPr>
            <a:lvl7pPr marL="29718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7pPr>
            <a:lvl8pPr marL="34290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8pPr>
            <a:lvl9pPr marL="38862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9pPr>
          </a:lstStyle>
          <a:p>
            <a:pPr algn="ctr" eaLnBrk="1" hangingPunct="1">
              <a:spcBef>
                <a:spcPct val="50000"/>
              </a:spcBef>
              <a:buSzTx/>
              <a:buFontTx/>
              <a:buNone/>
            </a:pPr>
            <a:r>
              <a:rPr lang="es-ES" altLang="es-ES" sz="1800" dirty="0" err="1">
                <a:latin typeface="Calibri" panose="020F0502020204030204" pitchFamily="34" charset="0"/>
                <a:cs typeface="Arial" pitchFamily="34" charset="0"/>
              </a:rPr>
              <a:t>Work</a:t>
            </a:r>
            <a:r>
              <a:rPr lang="es-ES" altLang="es-ES" sz="1800" dirty="0">
                <a:latin typeface="Calibri" panose="020F0502020204030204" pitchFamily="34" charset="0"/>
                <a:cs typeface="Arial" pitchFamily="34" charset="0"/>
              </a:rPr>
              <a:t> plan </a:t>
            </a:r>
            <a:r>
              <a:rPr lang="es-ES" altLang="es-ES" sz="1800" dirty="0">
                <a:solidFill>
                  <a:srgbClr val="FFC000"/>
                </a:solidFill>
                <a:latin typeface="Calibri" panose="020F0502020204030204" pitchFamily="34" charset="0"/>
                <a:cs typeface="Arial" pitchFamily="34" charset="0"/>
              </a:rPr>
              <a:t>2014-2018</a:t>
            </a:r>
            <a:endParaRPr lang="es-ES" altLang="es-ES" sz="1800" b="1" dirty="0">
              <a:solidFill>
                <a:srgbClr val="FFC000"/>
              </a:solidFill>
              <a:latin typeface="Calibri" panose="020F0502020204030204" pitchFamily="34" charset="0"/>
              <a:cs typeface="Arial" pitchFamily="34" charset="0"/>
            </a:endParaRPr>
          </a:p>
        </p:txBody>
      </p:sp>
      <p:graphicFrame>
        <p:nvGraphicFramePr>
          <p:cNvPr id="6" name="11 Tablo"/>
          <p:cNvGraphicFramePr>
            <a:graphicFrameLocks noGrp="1"/>
          </p:cNvGraphicFramePr>
          <p:nvPr>
            <p:extLst>
              <p:ext uri="{D42A27DB-BD31-4B8C-83A1-F6EECF244321}">
                <p14:modId xmlns:p14="http://schemas.microsoft.com/office/powerpoint/2010/main" val="2066322320"/>
              </p:ext>
            </p:extLst>
          </p:nvPr>
        </p:nvGraphicFramePr>
        <p:xfrm>
          <a:off x="2083600" y="1052736"/>
          <a:ext cx="8208912" cy="5608080"/>
        </p:xfrm>
        <a:graphic>
          <a:graphicData uri="http://schemas.openxmlformats.org/drawingml/2006/table">
            <a:tbl>
              <a:tblPr bandRow="1">
                <a:tableStyleId>{5C22544A-7EE6-4342-B048-85BDC9FD1C3A}</a:tableStyleId>
              </a:tblPr>
              <a:tblGrid>
                <a:gridCol w="586351">
                  <a:extLst>
                    <a:ext uri="{9D8B030D-6E8A-4147-A177-3AD203B41FA5}">
                      <a16:colId xmlns:a16="http://schemas.microsoft.com/office/drawing/2014/main" val="20000"/>
                    </a:ext>
                  </a:extLst>
                </a:gridCol>
                <a:gridCol w="7622561">
                  <a:extLst>
                    <a:ext uri="{9D8B030D-6E8A-4147-A177-3AD203B41FA5}">
                      <a16:colId xmlns:a16="http://schemas.microsoft.com/office/drawing/2014/main" val="20001"/>
                    </a:ext>
                  </a:extLst>
                </a:gridCol>
              </a:tblGrid>
              <a:tr h="552000">
                <a:tc>
                  <a:txBody>
                    <a:bodyPr/>
                    <a:lstStyle/>
                    <a:p>
                      <a:pPr algn="ctr"/>
                      <a:endParaRPr lang="en-GB" noProof="0" dirty="0">
                        <a:latin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noProof="0" dirty="0" smtClean="0">
                          <a:latin typeface="Calibri" panose="020F0502020204030204" pitchFamily="34" charset="0"/>
                        </a:rPr>
                        <a:t>Standard 1030 – </a:t>
                      </a:r>
                      <a:r>
                        <a:rPr lang="en-GB" b="1" noProof="0" dirty="0" err="1" smtClean="0">
                          <a:latin typeface="Calibri" panose="020F0502020204030204" pitchFamily="34" charset="0"/>
                        </a:rPr>
                        <a:t>Radionavigation</a:t>
                      </a:r>
                      <a:r>
                        <a:rPr lang="en-GB" b="1" noProof="0" dirty="0" smtClean="0">
                          <a:latin typeface="Calibri" panose="020F0502020204030204" pitchFamily="34" charset="0"/>
                        </a:rPr>
                        <a:t> services</a:t>
                      </a:r>
                    </a:p>
                  </a:txBody>
                  <a:tcPr anchor="ctr"/>
                </a:tc>
                <a:extLst>
                  <a:ext uri="{0D108BD9-81ED-4DB2-BD59-A6C34878D82A}">
                    <a16:rowId xmlns:a16="http://schemas.microsoft.com/office/drawing/2014/main" val="10000"/>
                  </a:ext>
                </a:extLst>
              </a:tr>
              <a:tr h="552000">
                <a:tc>
                  <a:txBody>
                    <a:bodyPr/>
                    <a:lstStyle/>
                    <a:p>
                      <a:pPr algn="ctr"/>
                      <a:endParaRPr lang="en-GB" noProof="0" dirty="0">
                        <a:latin typeface="Calibri" panose="020F0502020204030204" pitchFamily="34" charset="0"/>
                      </a:endParaRPr>
                    </a:p>
                  </a:txBody>
                  <a:tcPr anchor="ctr"/>
                </a:tc>
                <a:tc>
                  <a:txBody>
                    <a:bodyPr/>
                    <a:lstStyle/>
                    <a:p>
                      <a:r>
                        <a:rPr lang="en-GB" noProof="0" dirty="0" smtClean="0">
                          <a:latin typeface="Calibri" panose="020F0502020204030204" pitchFamily="34" charset="0"/>
                        </a:rPr>
                        <a:t>Satellite positioning</a:t>
                      </a:r>
                      <a:r>
                        <a:rPr lang="en-GB" baseline="0" noProof="0" dirty="0" smtClean="0">
                          <a:latin typeface="Calibri" panose="020F0502020204030204" pitchFamily="34" charset="0"/>
                        </a:rPr>
                        <a:t> &amp; Timing</a:t>
                      </a:r>
                      <a:endParaRPr lang="en-GB" noProof="0" dirty="0">
                        <a:latin typeface="Calibri" panose="020F0502020204030204" pitchFamily="34" charset="0"/>
                      </a:endParaRPr>
                    </a:p>
                  </a:txBody>
                  <a:tcPr anchor="ctr"/>
                </a:tc>
                <a:extLst>
                  <a:ext uri="{0D108BD9-81ED-4DB2-BD59-A6C34878D82A}">
                    <a16:rowId xmlns:a16="http://schemas.microsoft.com/office/drawing/2014/main" val="10001"/>
                  </a:ext>
                </a:extLst>
              </a:tr>
              <a:tr h="552000">
                <a:tc>
                  <a:txBody>
                    <a:bodyPr/>
                    <a:lstStyle/>
                    <a:p>
                      <a:pPr algn="ctr"/>
                      <a:endParaRPr lang="en-GB" noProof="0" dirty="0">
                        <a:latin typeface="Calibri" panose="020F0502020204030204" pitchFamily="34" charset="0"/>
                      </a:endParaRPr>
                    </a:p>
                  </a:txBody>
                  <a:tcPr anchor="ctr"/>
                </a:tc>
                <a:tc>
                  <a:txBody>
                    <a:bodyPr/>
                    <a:lstStyle/>
                    <a:p>
                      <a:r>
                        <a:rPr lang="en-GB" sz="1800" kern="1200" dirty="0" smtClean="0">
                          <a:solidFill>
                            <a:schemeClr val="dk1"/>
                          </a:solidFill>
                          <a:latin typeface="Calibri" panose="020F0502020204030204" pitchFamily="34" charset="0"/>
                          <a:ea typeface="+mn-ea"/>
                          <a:cs typeface="+mn-cs"/>
                        </a:rPr>
                        <a:t>SBAS augmentation for Marine use</a:t>
                      </a:r>
                      <a:endParaRPr lang="en-GB" sz="1800" kern="1200" dirty="0">
                        <a:solidFill>
                          <a:schemeClr val="dk1"/>
                        </a:solidFill>
                        <a:latin typeface="Calibri" panose="020F0502020204030204" pitchFamily="34" charset="0"/>
                        <a:ea typeface="+mn-ea"/>
                        <a:cs typeface="+mn-cs"/>
                      </a:endParaRPr>
                    </a:p>
                  </a:txBody>
                  <a:tcPr anchor="ctr"/>
                </a:tc>
                <a:extLst>
                  <a:ext uri="{0D108BD9-81ED-4DB2-BD59-A6C34878D82A}">
                    <a16:rowId xmlns:a16="http://schemas.microsoft.com/office/drawing/2014/main" val="10002"/>
                  </a:ext>
                </a:extLst>
              </a:tr>
              <a:tr h="552000">
                <a:tc>
                  <a:txBody>
                    <a:bodyPr/>
                    <a:lstStyle/>
                    <a:p>
                      <a:pPr algn="ctr"/>
                      <a:endParaRPr lang="en-GB" noProof="0" dirty="0">
                        <a:latin typeface="Calibri" panose="020F0502020204030204" pitchFamily="34" charset="0"/>
                      </a:endParaRPr>
                    </a:p>
                  </a:txBody>
                  <a:tcPr anchor="ctr"/>
                </a:tc>
                <a:tc>
                  <a:txBody>
                    <a:bodyPr/>
                    <a:lstStyle/>
                    <a:p>
                      <a:r>
                        <a:rPr lang="en-GB" sz="1800" kern="1200" noProof="0" dirty="0" smtClean="0">
                          <a:solidFill>
                            <a:schemeClr val="dk1"/>
                          </a:solidFill>
                          <a:latin typeface="Calibri" panose="020F0502020204030204" pitchFamily="34" charset="0"/>
                          <a:ea typeface="+mn-ea"/>
                          <a:cs typeface="+mn-cs"/>
                        </a:rPr>
                        <a:t>Terrestrial positioning &amp; Timing (R-Mode; VHF</a:t>
                      </a:r>
                      <a:r>
                        <a:rPr lang="en-GB" sz="1800" kern="1200" baseline="0" noProof="0" dirty="0" smtClean="0">
                          <a:solidFill>
                            <a:schemeClr val="dk1"/>
                          </a:solidFill>
                          <a:latin typeface="Calibri" panose="020F0502020204030204" pitchFamily="34" charset="0"/>
                          <a:ea typeface="+mn-ea"/>
                          <a:cs typeface="+mn-cs"/>
                        </a:rPr>
                        <a:t> &amp; MF,)</a:t>
                      </a:r>
                      <a:endParaRPr lang="en-GB" sz="1800" kern="1200" noProof="0" dirty="0">
                        <a:solidFill>
                          <a:schemeClr val="dk1"/>
                        </a:solidFill>
                        <a:latin typeface="Calibri" panose="020F0502020204030204" pitchFamily="34" charset="0"/>
                        <a:ea typeface="+mn-ea"/>
                        <a:cs typeface="+mn-cs"/>
                      </a:endParaRPr>
                    </a:p>
                  </a:txBody>
                  <a:tcPr anchor="ctr"/>
                </a:tc>
                <a:extLst>
                  <a:ext uri="{0D108BD9-81ED-4DB2-BD59-A6C34878D82A}">
                    <a16:rowId xmlns:a16="http://schemas.microsoft.com/office/drawing/2014/main" val="10003"/>
                  </a:ext>
                </a:extLst>
              </a:tr>
              <a:tr h="552000">
                <a:tc>
                  <a:txBody>
                    <a:bodyPr/>
                    <a:lstStyle/>
                    <a:p>
                      <a:pPr algn="ctr"/>
                      <a:endParaRPr lang="en-GB" noProof="0" dirty="0">
                        <a:latin typeface="Calibri" panose="020F0502020204030204" pitchFamily="34" charset="0"/>
                      </a:endParaRPr>
                    </a:p>
                  </a:txBody>
                  <a:tcPr anchor="ctr"/>
                </a:tc>
                <a:tc>
                  <a:txBody>
                    <a:bodyPr/>
                    <a:lstStyle/>
                    <a:p>
                      <a:r>
                        <a:rPr lang="en-GB" sz="1800" kern="1200" dirty="0" smtClean="0">
                          <a:solidFill>
                            <a:schemeClr val="dk1"/>
                          </a:solidFill>
                          <a:latin typeface="Calibri" panose="020F0502020204030204" pitchFamily="34" charset="0"/>
                          <a:ea typeface="+mn-ea"/>
                          <a:cs typeface="+mn-cs"/>
                        </a:rPr>
                        <a:t>Organise and deliver workshop on R-Mode</a:t>
                      </a:r>
                      <a:endParaRPr lang="en-GB" sz="1800" kern="1200" dirty="0">
                        <a:solidFill>
                          <a:schemeClr val="dk1"/>
                        </a:solidFill>
                        <a:latin typeface="Calibri" panose="020F0502020204030204" pitchFamily="34" charset="0"/>
                        <a:ea typeface="+mn-ea"/>
                        <a:cs typeface="+mn-cs"/>
                      </a:endParaRPr>
                    </a:p>
                  </a:txBody>
                  <a:tcPr anchor="ctr"/>
                </a:tc>
                <a:extLst>
                  <a:ext uri="{0D108BD9-81ED-4DB2-BD59-A6C34878D82A}">
                    <a16:rowId xmlns:a16="http://schemas.microsoft.com/office/drawing/2014/main" val="10004"/>
                  </a:ext>
                </a:extLst>
              </a:tr>
              <a:tr h="552000">
                <a:tc>
                  <a:txBody>
                    <a:bodyPr/>
                    <a:lstStyle/>
                    <a:p>
                      <a:pPr algn="ctr"/>
                      <a:endParaRPr lang="en-GB" noProof="0" dirty="0">
                        <a:latin typeface="Calibri" panose="020F0502020204030204" pitchFamily="34" charset="0"/>
                      </a:endParaRPr>
                    </a:p>
                  </a:txBody>
                  <a:tcPr anchor="ctr"/>
                </a:tc>
                <a:tc>
                  <a:txBody>
                    <a:bodyPr/>
                    <a:lstStyle/>
                    <a:p>
                      <a:r>
                        <a:rPr lang="en-GB" sz="1800" kern="1200" dirty="0" smtClean="0">
                          <a:solidFill>
                            <a:schemeClr val="dk1"/>
                          </a:solidFill>
                          <a:latin typeface="Calibri" panose="020F0502020204030204" pitchFamily="34" charset="0"/>
                          <a:ea typeface="+mn-ea"/>
                          <a:cs typeface="+mn-cs"/>
                        </a:rPr>
                        <a:t>Augmentation services – DGNSS &amp; SBAS</a:t>
                      </a:r>
                      <a:endParaRPr lang="en-GB" sz="1800" kern="1200" dirty="0">
                        <a:solidFill>
                          <a:schemeClr val="dk1"/>
                        </a:solidFill>
                        <a:latin typeface="Calibri" panose="020F0502020204030204" pitchFamily="34" charset="0"/>
                        <a:ea typeface="+mn-ea"/>
                        <a:cs typeface="+mn-cs"/>
                      </a:endParaRPr>
                    </a:p>
                  </a:txBody>
                  <a:tcPr anchor="ctr"/>
                </a:tc>
                <a:extLst>
                  <a:ext uri="{0D108BD9-81ED-4DB2-BD59-A6C34878D82A}">
                    <a16:rowId xmlns:a16="http://schemas.microsoft.com/office/drawing/2014/main" val="10005"/>
                  </a:ext>
                </a:extLst>
              </a:tr>
              <a:tr h="552000">
                <a:tc>
                  <a:txBody>
                    <a:bodyPr/>
                    <a:lstStyle/>
                    <a:p>
                      <a:pPr algn="ctr"/>
                      <a:endParaRPr lang="en-GB" noProof="0" dirty="0">
                        <a:latin typeface="Calibri" panose="020F0502020204030204" pitchFamily="34" charset="0"/>
                      </a:endParaRPr>
                    </a:p>
                  </a:txBody>
                  <a:tcPr anchor="ctr"/>
                </a:tc>
                <a:tc>
                  <a:txBody>
                    <a:bodyPr/>
                    <a:lstStyle/>
                    <a:p>
                      <a:r>
                        <a:rPr lang="en-GB" noProof="0" dirty="0" err="1" smtClean="0">
                          <a:latin typeface="Calibri" panose="020F0502020204030204" pitchFamily="34" charset="0"/>
                        </a:rPr>
                        <a:t>Racon</a:t>
                      </a:r>
                      <a:r>
                        <a:rPr lang="en-GB" noProof="0" dirty="0" smtClean="0">
                          <a:latin typeface="Calibri" panose="020F0502020204030204" pitchFamily="34" charset="0"/>
                        </a:rPr>
                        <a:t> / Radar positioning &amp; </a:t>
                      </a:r>
                      <a:r>
                        <a:rPr lang="en-GB" noProof="0" dirty="0" err="1" smtClean="0">
                          <a:latin typeface="Calibri" panose="020F0502020204030204" pitchFamily="34" charset="0"/>
                        </a:rPr>
                        <a:t>eRacon</a:t>
                      </a:r>
                      <a:r>
                        <a:rPr lang="en-GB" noProof="0" dirty="0" smtClean="0">
                          <a:latin typeface="Calibri" panose="020F0502020204030204" pitchFamily="34" charset="0"/>
                        </a:rPr>
                        <a:t> – specification development.</a:t>
                      </a:r>
                      <a:endParaRPr lang="en-GB" noProof="0" dirty="0">
                        <a:latin typeface="Calibri" panose="020F0502020204030204" pitchFamily="34" charset="0"/>
                      </a:endParaRPr>
                    </a:p>
                  </a:txBody>
                  <a:tcPr anchor="ctr"/>
                </a:tc>
                <a:extLst>
                  <a:ext uri="{0D108BD9-81ED-4DB2-BD59-A6C34878D82A}">
                    <a16:rowId xmlns:a16="http://schemas.microsoft.com/office/drawing/2014/main" val="10006"/>
                  </a:ext>
                </a:extLst>
              </a:tr>
              <a:tr h="552000">
                <a:tc>
                  <a:txBody>
                    <a:bodyPr/>
                    <a:lstStyle/>
                    <a:p>
                      <a:pPr algn="ctr"/>
                      <a:endParaRPr lang="en-GB" noProof="0" dirty="0">
                        <a:latin typeface="Calibri" panose="020F0502020204030204" pitchFamily="34" charset="0"/>
                      </a:endParaRPr>
                    </a:p>
                  </a:txBody>
                  <a:tcPr anchor="ctr"/>
                </a:tc>
                <a:tc>
                  <a:txBody>
                    <a:bodyPr/>
                    <a:lstStyle/>
                    <a:p>
                      <a:r>
                        <a:rPr lang="en-GB" b="1" noProof="0" dirty="0" smtClean="0">
                          <a:latin typeface="Calibri" panose="020F0502020204030204" pitchFamily="34" charset="0"/>
                        </a:rPr>
                        <a:t>Standard 1050</a:t>
                      </a:r>
                      <a:r>
                        <a:rPr lang="en-GB" b="1" baseline="0" noProof="0" dirty="0" smtClean="0">
                          <a:latin typeface="Calibri" panose="020F0502020204030204" pitchFamily="34" charset="0"/>
                        </a:rPr>
                        <a:t> – Training &amp; Certification</a:t>
                      </a:r>
                      <a:endParaRPr lang="en-GB" b="1" noProof="0" dirty="0">
                        <a:latin typeface="Calibri" panose="020F0502020204030204" pitchFamily="34" charset="0"/>
                      </a:endParaRPr>
                    </a:p>
                  </a:txBody>
                  <a:tcPr anchor="ctr"/>
                </a:tc>
                <a:extLst>
                  <a:ext uri="{0D108BD9-81ED-4DB2-BD59-A6C34878D82A}">
                    <a16:rowId xmlns:a16="http://schemas.microsoft.com/office/drawing/2014/main" val="10007"/>
                  </a:ext>
                </a:extLst>
              </a:tr>
              <a:tr h="552000">
                <a:tc>
                  <a:txBody>
                    <a:bodyPr/>
                    <a:lstStyle/>
                    <a:p>
                      <a:pPr algn="ctr"/>
                      <a:endParaRPr lang="en-GB" noProof="0" dirty="0">
                        <a:latin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noProof="0" dirty="0" smtClean="0">
                          <a:latin typeface="Calibri" panose="020F0502020204030204" pitchFamily="34" charset="0"/>
                        </a:rPr>
                        <a:t>World Wide Academy model course development &amp; review</a:t>
                      </a:r>
                      <a:endParaRPr lang="en-GB" noProof="0" dirty="0">
                        <a:latin typeface="Calibri" panose="020F0502020204030204" pitchFamily="34" charset="0"/>
                      </a:endParaRPr>
                    </a:p>
                  </a:txBody>
                  <a:tcPr anchor="ctr"/>
                </a:tc>
                <a:extLst>
                  <a:ext uri="{0D108BD9-81ED-4DB2-BD59-A6C34878D82A}">
                    <a16:rowId xmlns:a16="http://schemas.microsoft.com/office/drawing/2014/main" val="10008"/>
                  </a:ext>
                </a:extLst>
              </a:tr>
              <a:tr h="552000">
                <a:tc>
                  <a:txBody>
                    <a:bodyPr/>
                    <a:lstStyle/>
                    <a:p>
                      <a:pPr algn="ctr"/>
                      <a:endParaRPr lang="en-GB" noProof="0" dirty="0">
                        <a:latin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smtClean="0">
                          <a:latin typeface="Calibri" panose="020F0502020204030204" pitchFamily="34" charset="0"/>
                        </a:rPr>
                        <a:t>Update IALA </a:t>
                      </a:r>
                      <a:r>
                        <a:rPr lang="en-GB" baseline="0" noProof="0" dirty="0" err="1" smtClean="0">
                          <a:latin typeface="Calibri" panose="020F0502020204030204" pitchFamily="34" charset="0"/>
                        </a:rPr>
                        <a:t>Navguide</a:t>
                      </a:r>
                      <a:endParaRPr lang="en-GB" noProof="0" dirty="0" smtClean="0">
                        <a:latin typeface="Calibri" panose="020F0502020204030204" pitchFamily="34" charset="0"/>
                      </a:endParaRPr>
                    </a:p>
                    <a:p>
                      <a:endParaRPr lang="en-GB" noProof="0" dirty="0">
                        <a:latin typeface="Calibri" panose="020F0502020204030204" pitchFamily="34" charset="0"/>
                      </a:endParaRPr>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083515489"/>
      </p:ext>
    </p:extLst>
  </p:cSld>
  <p:clrMapOvr>
    <a:masterClrMapping/>
  </p:clrMapOvr>
  <mc:AlternateContent xmlns:mc="http://schemas.openxmlformats.org/markup-compatibility/2006" xmlns:p14="http://schemas.microsoft.com/office/powerpoint/2010/main">
    <mc:Choice Requires="p14">
      <p:transition spd="slow" p14:dur="1600" advTm="15000">
        <p14:gallery dir="l"/>
      </p:transition>
    </mc:Choice>
    <mc:Fallback xmlns="">
      <p:transition spd="slow"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0" fill="hold"/>
                                        <p:tgtEl>
                                          <p:spTgt spid="6"/>
                                        </p:tgtEl>
                                        <p:attrNameLst>
                                          <p:attrName>ppt_x</p:attrName>
                                        </p:attrNameLst>
                                      </p:cBhvr>
                                      <p:tavLst>
                                        <p:tav tm="0">
                                          <p:val>
                                            <p:strVal val="#ppt_x"/>
                                          </p:val>
                                        </p:tav>
                                        <p:tav tm="100000">
                                          <p:val>
                                            <p:strVal val="#ppt_x"/>
                                          </p:val>
                                        </p:tav>
                                      </p:tavLst>
                                    </p:anim>
                                    <p:anim calcmode="lin" valueType="num">
                                      <p:cBhvr additive="base">
                                        <p:cTn id="8" dur="20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2855640" y="308845"/>
            <a:ext cx="6984776" cy="55399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74147" name="Text Box 3"/>
          <p:cNvSpPr txBox="1">
            <a:spLocks noChangeArrowheads="1"/>
          </p:cNvSpPr>
          <p:nvPr/>
        </p:nvSpPr>
        <p:spPr bwMode="auto">
          <a:xfrm>
            <a:off x="2357782" y="401178"/>
            <a:ext cx="79618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SzPct val="60000"/>
              <a:buFont typeface="Wingdings" pitchFamily="2" charset="2"/>
              <a:buChar char=""/>
              <a:defRPr sz="2100">
                <a:solidFill>
                  <a:schemeClr val="tx1"/>
                </a:solidFill>
                <a:latin typeface="Palatino Linotype" pitchFamily="18" charset="0"/>
              </a:defRPr>
            </a:lvl1pPr>
            <a:lvl2pPr marL="742950" indent="-285750" eaLnBrk="0" hangingPunct="0">
              <a:buSzPct val="60000"/>
              <a:buFont typeface="Wingdings" pitchFamily="2" charset="2"/>
              <a:buChar char=""/>
              <a:defRPr sz="1900">
                <a:solidFill>
                  <a:schemeClr val="tx1"/>
                </a:solidFill>
                <a:latin typeface="Palatino Linotype" pitchFamily="18" charset="0"/>
              </a:defRPr>
            </a:lvl2pPr>
            <a:lvl3pPr marL="1143000" indent="-228600" eaLnBrk="0" hangingPunct="0">
              <a:buSzPct val="60000"/>
              <a:buFont typeface="Wingdings" pitchFamily="2" charset="2"/>
              <a:buChar char=""/>
              <a:defRPr sz="1700">
                <a:solidFill>
                  <a:schemeClr val="tx1"/>
                </a:solidFill>
                <a:latin typeface="Palatino Linotype" pitchFamily="18" charset="0"/>
              </a:defRPr>
            </a:lvl3pPr>
            <a:lvl4pPr marL="1600200" indent="-228600" eaLnBrk="0" hangingPunct="0">
              <a:buSzPct val="60000"/>
              <a:buFont typeface="Wingdings" pitchFamily="2" charset="2"/>
              <a:buChar char=""/>
              <a:defRPr sz="1600">
                <a:solidFill>
                  <a:schemeClr val="tx1"/>
                </a:solidFill>
                <a:latin typeface="Palatino Linotype" pitchFamily="18" charset="0"/>
              </a:defRPr>
            </a:lvl4pPr>
            <a:lvl5pPr marL="2057400" indent="-228600" eaLnBrk="0" hangingPunct="0">
              <a:buSzPct val="60000"/>
              <a:buFont typeface="Wingdings" pitchFamily="2" charset="2"/>
              <a:buChar char=""/>
              <a:defRPr sz="1500">
                <a:solidFill>
                  <a:schemeClr val="tx1"/>
                </a:solidFill>
                <a:latin typeface="Palatino Linotype" pitchFamily="18" charset="0"/>
              </a:defRPr>
            </a:lvl5pPr>
            <a:lvl6pPr marL="25146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6pPr>
            <a:lvl7pPr marL="29718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7pPr>
            <a:lvl8pPr marL="34290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8pPr>
            <a:lvl9pPr marL="38862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9pPr>
          </a:lstStyle>
          <a:p>
            <a:pPr algn="ctr" eaLnBrk="1" hangingPunct="1">
              <a:spcBef>
                <a:spcPct val="50000"/>
              </a:spcBef>
              <a:buSzTx/>
              <a:buFontTx/>
              <a:buNone/>
            </a:pPr>
            <a:r>
              <a:rPr lang="es-ES" altLang="es-ES" sz="1800" dirty="0" err="1">
                <a:latin typeface="Calibri" panose="020F0502020204030204" pitchFamily="34" charset="0"/>
                <a:cs typeface="Arial" pitchFamily="34" charset="0"/>
              </a:rPr>
              <a:t>Work</a:t>
            </a:r>
            <a:r>
              <a:rPr lang="es-ES" altLang="es-ES" sz="1800" dirty="0">
                <a:latin typeface="Calibri" panose="020F0502020204030204" pitchFamily="34" charset="0"/>
                <a:cs typeface="Arial" pitchFamily="34" charset="0"/>
              </a:rPr>
              <a:t> plan </a:t>
            </a:r>
            <a:r>
              <a:rPr lang="es-ES" altLang="es-ES" sz="1800" dirty="0">
                <a:solidFill>
                  <a:srgbClr val="FFC000"/>
                </a:solidFill>
                <a:latin typeface="Calibri" panose="020F0502020204030204" pitchFamily="34" charset="0"/>
                <a:cs typeface="Arial" pitchFamily="34" charset="0"/>
              </a:rPr>
              <a:t>2014-2018</a:t>
            </a:r>
            <a:endParaRPr lang="es-ES" altLang="es-ES" sz="1800" b="1" dirty="0">
              <a:solidFill>
                <a:srgbClr val="FFC000"/>
              </a:solidFill>
              <a:latin typeface="Calibri" panose="020F0502020204030204" pitchFamily="34" charset="0"/>
              <a:cs typeface="Arial" pitchFamily="34" charset="0"/>
            </a:endParaRPr>
          </a:p>
        </p:txBody>
      </p:sp>
      <p:graphicFrame>
        <p:nvGraphicFramePr>
          <p:cNvPr id="6" name="11 Tablo"/>
          <p:cNvGraphicFramePr>
            <a:graphicFrameLocks noGrp="1"/>
          </p:cNvGraphicFramePr>
          <p:nvPr>
            <p:extLst>
              <p:ext uri="{D42A27DB-BD31-4B8C-83A1-F6EECF244321}">
                <p14:modId xmlns:p14="http://schemas.microsoft.com/office/powerpoint/2010/main" val="2533771699"/>
              </p:ext>
            </p:extLst>
          </p:nvPr>
        </p:nvGraphicFramePr>
        <p:xfrm>
          <a:off x="2083600" y="1052736"/>
          <a:ext cx="8208912" cy="5608080"/>
        </p:xfrm>
        <a:graphic>
          <a:graphicData uri="http://schemas.openxmlformats.org/drawingml/2006/table">
            <a:tbl>
              <a:tblPr bandRow="1">
                <a:tableStyleId>{5C22544A-7EE6-4342-B048-85BDC9FD1C3A}</a:tableStyleId>
              </a:tblPr>
              <a:tblGrid>
                <a:gridCol w="586351">
                  <a:extLst>
                    <a:ext uri="{9D8B030D-6E8A-4147-A177-3AD203B41FA5}">
                      <a16:colId xmlns:a16="http://schemas.microsoft.com/office/drawing/2014/main" val="20000"/>
                    </a:ext>
                  </a:extLst>
                </a:gridCol>
                <a:gridCol w="7622561">
                  <a:extLst>
                    <a:ext uri="{9D8B030D-6E8A-4147-A177-3AD203B41FA5}">
                      <a16:colId xmlns:a16="http://schemas.microsoft.com/office/drawing/2014/main" val="20001"/>
                    </a:ext>
                  </a:extLst>
                </a:gridCol>
              </a:tblGrid>
              <a:tr h="552000">
                <a:tc>
                  <a:txBody>
                    <a:bodyPr/>
                    <a:lstStyle/>
                    <a:p>
                      <a:pPr algn="ctr"/>
                      <a:endParaRPr lang="en-GB" noProof="0" dirty="0">
                        <a:latin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noProof="0" dirty="0" smtClean="0">
                          <a:latin typeface="Calibri" panose="020F0502020204030204" pitchFamily="34" charset="0"/>
                        </a:rPr>
                        <a:t>Standard 1060 – Digital communications technologies</a:t>
                      </a:r>
                    </a:p>
                  </a:txBody>
                  <a:tcPr anchor="ctr"/>
                </a:tc>
                <a:extLst>
                  <a:ext uri="{0D108BD9-81ED-4DB2-BD59-A6C34878D82A}">
                    <a16:rowId xmlns:a16="http://schemas.microsoft.com/office/drawing/2014/main" val="10000"/>
                  </a:ext>
                </a:extLst>
              </a:tr>
              <a:tr h="552000">
                <a:tc>
                  <a:txBody>
                    <a:bodyPr/>
                    <a:lstStyle/>
                    <a:p>
                      <a:pPr algn="ctr"/>
                      <a:endParaRPr lang="en-GB" noProof="0" dirty="0">
                        <a:latin typeface="Calibri" panose="020F0502020204030204" pitchFamily="34" charset="0"/>
                      </a:endParaRPr>
                    </a:p>
                  </a:txBody>
                  <a:tcPr anchor="ctr"/>
                </a:tc>
                <a:tc>
                  <a:txBody>
                    <a:bodyPr/>
                    <a:lstStyle/>
                    <a:p>
                      <a:r>
                        <a:rPr lang="en-GB" noProof="0" dirty="0" smtClean="0">
                          <a:latin typeface="Calibri" panose="020F0502020204030204" pitchFamily="34" charset="0"/>
                        </a:rPr>
                        <a:t>Telemetry guideline review</a:t>
                      </a:r>
                      <a:endParaRPr lang="en-GB" noProof="0" dirty="0">
                        <a:latin typeface="Calibri" panose="020F0502020204030204" pitchFamily="34" charset="0"/>
                      </a:endParaRPr>
                    </a:p>
                  </a:txBody>
                  <a:tcPr anchor="ctr"/>
                </a:tc>
                <a:extLst>
                  <a:ext uri="{0D108BD9-81ED-4DB2-BD59-A6C34878D82A}">
                    <a16:rowId xmlns:a16="http://schemas.microsoft.com/office/drawing/2014/main" val="10001"/>
                  </a:ext>
                </a:extLst>
              </a:tr>
              <a:tr h="552000">
                <a:tc>
                  <a:txBody>
                    <a:bodyPr/>
                    <a:lstStyle/>
                    <a:p>
                      <a:pPr algn="ctr"/>
                      <a:endParaRPr lang="en-GB" noProof="0" dirty="0">
                        <a:latin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smtClean="0">
                          <a:latin typeface="Calibri" panose="020F0502020204030204" pitchFamily="34" charset="0"/>
                        </a:rPr>
                        <a:t>Presentations on new technology and AtoN developments</a:t>
                      </a:r>
                    </a:p>
                    <a:p>
                      <a:endParaRPr lang="en-GB" sz="1800" kern="1200" dirty="0">
                        <a:solidFill>
                          <a:schemeClr val="dk1"/>
                        </a:solidFill>
                        <a:latin typeface="Calibri" panose="020F0502020204030204" pitchFamily="34" charset="0"/>
                        <a:ea typeface="+mn-ea"/>
                        <a:cs typeface="+mn-cs"/>
                      </a:endParaRPr>
                    </a:p>
                  </a:txBody>
                  <a:tcPr anchor="ctr"/>
                </a:tc>
                <a:extLst>
                  <a:ext uri="{0D108BD9-81ED-4DB2-BD59-A6C34878D82A}">
                    <a16:rowId xmlns:a16="http://schemas.microsoft.com/office/drawing/2014/main" val="10002"/>
                  </a:ext>
                </a:extLst>
              </a:tr>
              <a:tr h="552000">
                <a:tc>
                  <a:txBody>
                    <a:bodyPr/>
                    <a:lstStyle/>
                    <a:p>
                      <a:pPr algn="ctr"/>
                      <a:endParaRPr lang="en-GB" noProof="0" dirty="0">
                        <a:latin typeface="Calibri" panose="020F0502020204030204" pitchFamily="34" charset="0"/>
                      </a:endParaRPr>
                    </a:p>
                  </a:txBody>
                  <a:tcPr anchor="ctr"/>
                </a:tc>
                <a:tc>
                  <a:txBody>
                    <a:bodyPr/>
                    <a:lstStyle/>
                    <a:p>
                      <a:endParaRPr lang="en-GB" sz="1800" kern="1200" noProof="0" dirty="0">
                        <a:solidFill>
                          <a:schemeClr val="dk1"/>
                        </a:solidFill>
                        <a:latin typeface="Calibri" panose="020F0502020204030204" pitchFamily="34" charset="0"/>
                        <a:ea typeface="+mn-ea"/>
                        <a:cs typeface="+mn-cs"/>
                      </a:endParaRPr>
                    </a:p>
                  </a:txBody>
                  <a:tcPr anchor="ctr"/>
                </a:tc>
                <a:extLst>
                  <a:ext uri="{0D108BD9-81ED-4DB2-BD59-A6C34878D82A}">
                    <a16:rowId xmlns:a16="http://schemas.microsoft.com/office/drawing/2014/main" val="10003"/>
                  </a:ext>
                </a:extLst>
              </a:tr>
              <a:tr h="552000">
                <a:tc>
                  <a:txBody>
                    <a:bodyPr/>
                    <a:lstStyle/>
                    <a:p>
                      <a:pPr algn="ctr"/>
                      <a:endParaRPr lang="en-GB" noProof="0" dirty="0">
                        <a:latin typeface="Calibri" panose="020F0502020204030204" pitchFamily="34" charset="0"/>
                      </a:endParaRPr>
                    </a:p>
                  </a:txBody>
                  <a:tcPr anchor="ctr"/>
                </a:tc>
                <a:tc>
                  <a:txBody>
                    <a:bodyPr/>
                    <a:lstStyle/>
                    <a:p>
                      <a:endParaRPr lang="en-GB" sz="1800" kern="1200" dirty="0">
                        <a:solidFill>
                          <a:schemeClr val="dk1"/>
                        </a:solidFill>
                        <a:latin typeface="Calibri" panose="020F0502020204030204" pitchFamily="34" charset="0"/>
                        <a:ea typeface="+mn-ea"/>
                        <a:cs typeface="+mn-cs"/>
                      </a:endParaRPr>
                    </a:p>
                  </a:txBody>
                  <a:tcPr anchor="ctr"/>
                </a:tc>
                <a:extLst>
                  <a:ext uri="{0D108BD9-81ED-4DB2-BD59-A6C34878D82A}">
                    <a16:rowId xmlns:a16="http://schemas.microsoft.com/office/drawing/2014/main" val="10004"/>
                  </a:ext>
                </a:extLst>
              </a:tr>
              <a:tr h="552000">
                <a:tc>
                  <a:txBody>
                    <a:bodyPr/>
                    <a:lstStyle/>
                    <a:p>
                      <a:pPr algn="ctr"/>
                      <a:endParaRPr lang="en-GB" noProof="0" dirty="0">
                        <a:latin typeface="Calibri" panose="020F0502020204030204" pitchFamily="34" charset="0"/>
                      </a:endParaRPr>
                    </a:p>
                  </a:txBody>
                  <a:tcPr anchor="ctr"/>
                </a:tc>
                <a:tc>
                  <a:txBody>
                    <a:bodyPr/>
                    <a:lstStyle/>
                    <a:p>
                      <a:endParaRPr lang="en-GB" sz="1800" kern="1200" dirty="0">
                        <a:solidFill>
                          <a:schemeClr val="dk1"/>
                        </a:solidFill>
                        <a:latin typeface="Calibri" panose="020F0502020204030204" pitchFamily="34" charset="0"/>
                        <a:ea typeface="+mn-ea"/>
                        <a:cs typeface="+mn-cs"/>
                      </a:endParaRPr>
                    </a:p>
                  </a:txBody>
                  <a:tcPr anchor="ctr"/>
                </a:tc>
                <a:extLst>
                  <a:ext uri="{0D108BD9-81ED-4DB2-BD59-A6C34878D82A}">
                    <a16:rowId xmlns:a16="http://schemas.microsoft.com/office/drawing/2014/main" val="10005"/>
                  </a:ext>
                </a:extLst>
              </a:tr>
              <a:tr h="552000">
                <a:tc>
                  <a:txBody>
                    <a:bodyPr/>
                    <a:lstStyle/>
                    <a:p>
                      <a:pPr algn="ctr"/>
                      <a:endParaRPr lang="en-GB" noProof="0" dirty="0">
                        <a:latin typeface="Calibri" panose="020F0502020204030204" pitchFamily="34" charset="0"/>
                      </a:endParaRPr>
                    </a:p>
                  </a:txBody>
                  <a:tcPr anchor="ctr"/>
                </a:tc>
                <a:tc>
                  <a:txBody>
                    <a:bodyPr/>
                    <a:lstStyle/>
                    <a:p>
                      <a:endParaRPr lang="en-GB" noProof="0" dirty="0">
                        <a:latin typeface="Calibri" panose="020F0502020204030204" pitchFamily="34" charset="0"/>
                      </a:endParaRPr>
                    </a:p>
                  </a:txBody>
                  <a:tcPr anchor="ctr"/>
                </a:tc>
                <a:extLst>
                  <a:ext uri="{0D108BD9-81ED-4DB2-BD59-A6C34878D82A}">
                    <a16:rowId xmlns:a16="http://schemas.microsoft.com/office/drawing/2014/main" val="10006"/>
                  </a:ext>
                </a:extLst>
              </a:tr>
              <a:tr h="552000">
                <a:tc>
                  <a:txBody>
                    <a:bodyPr/>
                    <a:lstStyle/>
                    <a:p>
                      <a:pPr algn="ctr"/>
                      <a:endParaRPr lang="en-GB" noProof="0" dirty="0">
                        <a:latin typeface="Calibri" panose="020F0502020204030204" pitchFamily="34" charset="0"/>
                      </a:endParaRPr>
                    </a:p>
                  </a:txBody>
                  <a:tcPr anchor="ctr"/>
                </a:tc>
                <a:tc>
                  <a:txBody>
                    <a:bodyPr/>
                    <a:lstStyle/>
                    <a:p>
                      <a:endParaRPr lang="en-GB" noProof="0" dirty="0">
                        <a:latin typeface="Calibri" panose="020F0502020204030204" pitchFamily="34" charset="0"/>
                      </a:endParaRPr>
                    </a:p>
                  </a:txBody>
                  <a:tcPr anchor="ctr"/>
                </a:tc>
                <a:extLst>
                  <a:ext uri="{0D108BD9-81ED-4DB2-BD59-A6C34878D82A}">
                    <a16:rowId xmlns:a16="http://schemas.microsoft.com/office/drawing/2014/main" val="10007"/>
                  </a:ext>
                </a:extLst>
              </a:tr>
              <a:tr h="552000">
                <a:tc>
                  <a:txBody>
                    <a:bodyPr/>
                    <a:lstStyle/>
                    <a:p>
                      <a:pPr algn="ctr"/>
                      <a:endParaRPr lang="en-GB" noProof="0" dirty="0">
                        <a:latin typeface="Calibri" panose="020F0502020204030204" pitchFamily="34" charset="0"/>
                      </a:endParaRPr>
                    </a:p>
                  </a:txBody>
                  <a:tcPr anchor="ctr"/>
                </a:tc>
                <a:tc>
                  <a:txBody>
                    <a:bodyPr/>
                    <a:lstStyle/>
                    <a:p>
                      <a:endParaRPr lang="en-GB" noProof="0" dirty="0">
                        <a:latin typeface="Calibri" panose="020F0502020204030204" pitchFamily="34" charset="0"/>
                      </a:endParaRPr>
                    </a:p>
                  </a:txBody>
                  <a:tcPr anchor="ctr"/>
                </a:tc>
                <a:extLst>
                  <a:ext uri="{0D108BD9-81ED-4DB2-BD59-A6C34878D82A}">
                    <a16:rowId xmlns:a16="http://schemas.microsoft.com/office/drawing/2014/main" val="10008"/>
                  </a:ext>
                </a:extLst>
              </a:tr>
              <a:tr h="552000">
                <a:tc>
                  <a:txBody>
                    <a:bodyPr/>
                    <a:lstStyle/>
                    <a:p>
                      <a:pPr algn="ctr"/>
                      <a:endParaRPr lang="en-GB" noProof="0" dirty="0">
                        <a:latin typeface="Calibri" panose="020F0502020204030204" pitchFamily="34" charset="0"/>
                      </a:endParaRPr>
                    </a:p>
                  </a:txBody>
                  <a:tcPr anchor="ctr"/>
                </a:tc>
                <a:tc>
                  <a:txBody>
                    <a:bodyPr/>
                    <a:lstStyle/>
                    <a:p>
                      <a:endParaRPr lang="en-GB" noProof="0" dirty="0">
                        <a:latin typeface="Calibri" panose="020F0502020204030204" pitchFamily="34" charset="0"/>
                      </a:endParaRPr>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968907294"/>
      </p:ext>
    </p:extLst>
  </p:cSld>
  <p:clrMapOvr>
    <a:masterClrMapping/>
  </p:clrMapOvr>
  <mc:AlternateContent xmlns:mc="http://schemas.openxmlformats.org/markup-compatibility/2006" xmlns:p14="http://schemas.microsoft.com/office/powerpoint/2010/main">
    <mc:Choice Requires="p14">
      <p:transition spd="slow" p14:dur="4000" advTm="15000">
        <p14:gallery dir="l"/>
      </p:transition>
    </mc:Choice>
    <mc:Fallback xmlns="">
      <p:transition spd="slow"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0" fill="hold"/>
                                        <p:tgtEl>
                                          <p:spTgt spid="6"/>
                                        </p:tgtEl>
                                        <p:attrNameLst>
                                          <p:attrName>ppt_x</p:attrName>
                                        </p:attrNameLst>
                                      </p:cBhvr>
                                      <p:tavLst>
                                        <p:tav tm="0">
                                          <p:val>
                                            <p:strVal val="#ppt_x"/>
                                          </p:val>
                                        </p:tav>
                                        <p:tav tm="100000">
                                          <p:val>
                                            <p:strVal val="#ppt_x"/>
                                          </p:val>
                                        </p:tav>
                                      </p:tavLst>
                                    </p:anim>
                                    <p:anim calcmode="lin" valueType="num">
                                      <p:cBhvr additive="base">
                                        <p:cTn id="8" dur="1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a:ext>
            </a:extLst>
          </a:blip>
          <a:srcRect/>
          <a:stretch>
            <a:fillRect/>
          </a:stretch>
        </p:blipFill>
        <p:spPr bwMode="auto">
          <a:xfrm>
            <a:off x="407368" y="188640"/>
            <a:ext cx="11449272" cy="6480720"/>
          </a:xfrm>
          <a:prstGeom prst="rect">
            <a:avLst/>
          </a:prstGeom>
          <a:noFill/>
          <a:ln>
            <a:noFill/>
          </a:ln>
          <a:extLst/>
        </p:spPr>
      </p:pic>
    </p:spTree>
    <p:extLst>
      <p:ext uri="{BB962C8B-B14F-4D97-AF65-F5344CB8AC3E}">
        <p14:creationId xmlns:p14="http://schemas.microsoft.com/office/powerpoint/2010/main" val="3193125802"/>
      </p:ext>
    </p:extLst>
  </p:cSld>
  <p:clrMapOvr>
    <a:masterClrMapping/>
  </p:clrMapOvr>
  <mc:AlternateContent xmlns:mc="http://schemas.openxmlformats.org/markup-compatibility/2006" xmlns:p14="http://schemas.microsoft.com/office/powerpoint/2010/main">
    <mc:Choice Requires="p14">
      <p:transition spd="slow" p14:dur="1600" advTm="3000">
        <p14:gallery dir="l"/>
      </p:transition>
    </mc:Choice>
    <mc:Fallback xmlns="">
      <p:transition spd="slow" advTm="3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a:xfrm>
            <a:off x="2331308" y="508900"/>
            <a:ext cx="7725132" cy="54006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es-ES" sz="2000" dirty="0">
                <a:latin typeface="Calibri" panose="020F0502020204030204" pitchFamily="34" charset="0"/>
              </a:rPr>
              <a:t>IALA </a:t>
            </a:r>
            <a:r>
              <a:rPr lang="en-US" altLang="es-ES" sz="2000" dirty="0">
                <a:solidFill>
                  <a:srgbClr val="FFC000"/>
                </a:solidFill>
                <a:latin typeface="Calibri" panose="020F0502020204030204" pitchFamily="34" charset="0"/>
              </a:rPr>
              <a:t>headquarters</a:t>
            </a:r>
            <a:endParaRPr lang="es-ES" altLang="es-ES" sz="2000" dirty="0">
              <a:solidFill>
                <a:srgbClr val="FFC000"/>
              </a:solidFill>
              <a:latin typeface="Calibri" panose="020F0502020204030204" pitchFamily="34" charset="0"/>
            </a:endParaRPr>
          </a:p>
        </p:txBody>
      </p:sp>
      <p:pic>
        <p:nvPicPr>
          <p:cNvPr id="3079" name="Picture 7" descr="RER and bus route map"/>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079776" y="1628800"/>
            <a:ext cx="4615928" cy="3429001"/>
          </a:xfrm>
          <a:prstGeom prst="rect">
            <a:avLst/>
          </a:prstGeom>
          <a:noFill/>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666776" y="2091401"/>
            <a:ext cx="3166246" cy="2616101"/>
          </a:xfrm>
          <a:prstGeom prst="rect">
            <a:avLst/>
          </a:prstGeom>
          <a:solidFill>
            <a:srgbClr val="080808">
              <a:alpha val="60000"/>
            </a:srgbClr>
          </a:solidFill>
          <a:ln w="19050">
            <a:solidFill>
              <a:srgbClr val="006699"/>
            </a:solidFill>
          </a:ln>
        </p:spPr>
        <p:txBody>
          <a:bodyPr wrap="square" rtlCol="0">
            <a:spAutoFit/>
          </a:bodyPr>
          <a:lstStyle/>
          <a:p>
            <a:r>
              <a:rPr lang="en-US" sz="2000" dirty="0">
                <a:latin typeface="Calibri" panose="020F0502020204030204" pitchFamily="34" charset="0"/>
              </a:rPr>
              <a:t>The IALA </a:t>
            </a:r>
            <a:r>
              <a:rPr lang="en-US" sz="2000" dirty="0">
                <a:solidFill>
                  <a:srgbClr val="FFC000"/>
                </a:solidFill>
                <a:latin typeface="Calibri" panose="020F0502020204030204" pitchFamily="34" charset="0"/>
              </a:rPr>
              <a:t>headquarters</a:t>
            </a:r>
            <a:r>
              <a:rPr lang="en-US" sz="2000" dirty="0">
                <a:latin typeface="Calibri" panose="020F0502020204030204" pitchFamily="34" charset="0"/>
              </a:rPr>
              <a:t> building is located in the town of Saint </a:t>
            </a:r>
            <a:r>
              <a:rPr lang="en-US" sz="2000" dirty="0" err="1">
                <a:latin typeface="Calibri" panose="020F0502020204030204" pitchFamily="34" charset="0"/>
              </a:rPr>
              <a:t>Germain</a:t>
            </a:r>
            <a:r>
              <a:rPr lang="en-US" sz="2000" dirty="0">
                <a:latin typeface="Calibri" panose="020F0502020204030204" pitchFamily="34" charset="0"/>
              </a:rPr>
              <a:t> </a:t>
            </a:r>
            <a:r>
              <a:rPr lang="en-US" sz="2000" dirty="0" err="1">
                <a:latin typeface="Calibri" panose="020F0502020204030204" pitchFamily="34" charset="0"/>
              </a:rPr>
              <a:t>en</a:t>
            </a:r>
            <a:r>
              <a:rPr lang="en-US" sz="2000" dirty="0">
                <a:latin typeface="Calibri" panose="020F0502020204030204" pitchFamily="34" charset="0"/>
              </a:rPr>
              <a:t> </a:t>
            </a:r>
            <a:r>
              <a:rPr lang="en-US" sz="2000" dirty="0" err="1">
                <a:latin typeface="Calibri" panose="020F0502020204030204" pitchFamily="34" charset="0"/>
              </a:rPr>
              <a:t>Laye</a:t>
            </a:r>
            <a:r>
              <a:rPr lang="en-US" sz="2000" dirty="0">
                <a:latin typeface="Calibri" panose="020F0502020204030204" pitchFamily="34" charset="0"/>
              </a:rPr>
              <a:t>, 19 km west of central Paris. The address is:</a:t>
            </a:r>
          </a:p>
          <a:p>
            <a:r>
              <a:rPr lang="en-US" sz="2000" dirty="0">
                <a:latin typeface="Calibri" panose="020F0502020204030204" pitchFamily="34" charset="0"/>
              </a:rPr>
              <a:t>10 rue des </a:t>
            </a:r>
            <a:r>
              <a:rPr lang="en-US" sz="2000" dirty="0" err="1">
                <a:latin typeface="Calibri" panose="020F0502020204030204" pitchFamily="34" charset="0"/>
              </a:rPr>
              <a:t>Gaudines</a:t>
            </a:r>
            <a:r>
              <a:rPr lang="en-US" sz="2000" dirty="0">
                <a:latin typeface="Calibri" panose="020F0502020204030204" pitchFamily="34" charset="0"/>
              </a:rPr>
              <a:t>, </a:t>
            </a:r>
            <a:br>
              <a:rPr lang="en-US" sz="2000" dirty="0">
                <a:latin typeface="Calibri" panose="020F0502020204030204" pitchFamily="34" charset="0"/>
              </a:rPr>
            </a:br>
            <a:r>
              <a:rPr lang="en-US" sz="2000" dirty="0">
                <a:latin typeface="Calibri" panose="020F0502020204030204" pitchFamily="34" charset="0"/>
              </a:rPr>
              <a:t>78100 </a:t>
            </a:r>
            <a:br>
              <a:rPr lang="en-US" sz="2000" dirty="0">
                <a:latin typeface="Calibri" panose="020F0502020204030204" pitchFamily="34" charset="0"/>
              </a:rPr>
            </a:br>
            <a:r>
              <a:rPr lang="en-US" sz="2000" dirty="0">
                <a:latin typeface="Calibri" panose="020F0502020204030204" pitchFamily="34" charset="0"/>
              </a:rPr>
              <a:t>St </a:t>
            </a:r>
            <a:r>
              <a:rPr lang="en-US" sz="2000" dirty="0" err="1">
                <a:latin typeface="Calibri" panose="020F0502020204030204" pitchFamily="34" charset="0"/>
              </a:rPr>
              <a:t>Germain</a:t>
            </a:r>
            <a:r>
              <a:rPr lang="en-US" sz="2000" dirty="0">
                <a:latin typeface="Calibri" panose="020F0502020204030204" pitchFamily="34" charset="0"/>
              </a:rPr>
              <a:t> </a:t>
            </a:r>
            <a:r>
              <a:rPr lang="en-US" sz="2000" dirty="0" err="1">
                <a:latin typeface="Calibri" panose="020F0502020204030204" pitchFamily="34" charset="0"/>
              </a:rPr>
              <a:t>en</a:t>
            </a:r>
            <a:r>
              <a:rPr lang="en-US" sz="2000" dirty="0">
                <a:latin typeface="Calibri" panose="020F0502020204030204" pitchFamily="34" charset="0"/>
              </a:rPr>
              <a:t> </a:t>
            </a:r>
            <a:r>
              <a:rPr lang="en-US" sz="2000" dirty="0" err="1">
                <a:latin typeface="Calibri" panose="020F0502020204030204" pitchFamily="34" charset="0"/>
              </a:rPr>
              <a:t>Laye</a:t>
            </a:r>
            <a:r>
              <a:rPr lang="en-US" sz="2000" dirty="0">
                <a:latin typeface="Calibri" panose="020F0502020204030204" pitchFamily="34" charset="0"/>
              </a:rPr>
              <a:t>.</a:t>
            </a:r>
          </a:p>
        </p:txBody>
      </p:sp>
      <p:pic>
        <p:nvPicPr>
          <p:cNvPr id="3075"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988753" y="2326276"/>
            <a:ext cx="1944216" cy="2199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Elipse"/>
          <p:cNvSpPr/>
          <p:nvPr/>
        </p:nvSpPr>
        <p:spPr>
          <a:xfrm>
            <a:off x="5432109" y="3705413"/>
            <a:ext cx="1008112" cy="576065"/>
          </a:xfrm>
          <a:prstGeom prst="ellipse">
            <a:avLst/>
          </a:prstGeom>
          <a:noFill/>
          <a:ln w="28575">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 name="3 Conector recto de flecha"/>
          <p:cNvCxnSpPr>
            <a:stCxn id="3075" idx="1"/>
          </p:cNvCxnSpPr>
          <p:nvPr/>
        </p:nvCxnSpPr>
        <p:spPr>
          <a:xfrm flipH="1">
            <a:off x="5741951" y="3426183"/>
            <a:ext cx="3246802" cy="484450"/>
          </a:xfrm>
          <a:prstGeom prst="straightConnector1">
            <a:avLst/>
          </a:prstGeom>
          <a:ln>
            <a:solidFill>
              <a:srgbClr val="FFFF00"/>
            </a:solidFill>
            <a:tailEnd type="arrow"/>
          </a:ln>
        </p:spPr>
        <p:style>
          <a:lnRef idx="2">
            <a:schemeClr val="accent2"/>
          </a:lnRef>
          <a:fillRef idx="0">
            <a:schemeClr val="accent2"/>
          </a:fillRef>
          <a:effectRef idx="1">
            <a:schemeClr val="accent2"/>
          </a:effectRef>
          <a:fontRef idx="minor">
            <a:schemeClr val="tx1"/>
          </a:fontRef>
        </p:style>
      </p:cxnSp>
      <p:sp>
        <p:nvSpPr>
          <p:cNvPr id="3" name="Rectangle 2"/>
          <p:cNvSpPr/>
          <p:nvPr/>
        </p:nvSpPr>
        <p:spPr>
          <a:xfrm>
            <a:off x="7132538" y="1791555"/>
            <a:ext cx="1301417"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err="1">
                <a:solidFill>
                  <a:schemeClr val="bg1"/>
                </a:solidFill>
              </a:rPr>
              <a:t>Hotel</a:t>
            </a:r>
            <a:r>
              <a:rPr lang="fr-FR" sz="800" dirty="0">
                <a:solidFill>
                  <a:schemeClr val="bg1"/>
                </a:solidFill>
              </a:rPr>
              <a:t> Ermitage des Loges </a:t>
            </a:r>
          </a:p>
        </p:txBody>
      </p:sp>
      <p:cxnSp>
        <p:nvCxnSpPr>
          <p:cNvPr id="10" name="Connecteur droit avec flèche 9"/>
          <p:cNvCxnSpPr/>
          <p:nvPr/>
        </p:nvCxnSpPr>
        <p:spPr>
          <a:xfrm>
            <a:off x="8220689" y="2466896"/>
            <a:ext cx="72008" cy="50405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5" name="Rectangle 14"/>
          <p:cNvSpPr/>
          <p:nvPr/>
        </p:nvSpPr>
        <p:spPr>
          <a:xfrm>
            <a:off x="7646768" y="2223798"/>
            <a:ext cx="869369"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err="1">
                <a:solidFill>
                  <a:schemeClr val="bg1"/>
                </a:solidFill>
              </a:rPr>
              <a:t>Hotel</a:t>
            </a:r>
            <a:r>
              <a:rPr lang="fr-FR" sz="800" dirty="0">
                <a:solidFill>
                  <a:schemeClr val="bg1"/>
                </a:solidFill>
              </a:rPr>
              <a:t> Pavillon Henri 4</a:t>
            </a:r>
          </a:p>
        </p:txBody>
      </p:sp>
      <p:sp>
        <p:nvSpPr>
          <p:cNvPr id="17" name="Rectangle 16"/>
          <p:cNvSpPr/>
          <p:nvPr/>
        </p:nvSpPr>
        <p:spPr>
          <a:xfrm>
            <a:off x="3982697" y="1997265"/>
            <a:ext cx="1152128" cy="50997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bg1"/>
                </a:solidFill>
              </a:rPr>
              <a:t>« Gare du Bel-Air »</a:t>
            </a:r>
          </a:p>
          <a:p>
            <a:pPr algn="ctr"/>
            <a:r>
              <a:rPr lang="fr-FR" sz="800" dirty="0">
                <a:solidFill>
                  <a:schemeClr val="bg1"/>
                </a:solidFill>
              </a:rPr>
              <a:t>R1 Bus stop </a:t>
            </a:r>
          </a:p>
        </p:txBody>
      </p:sp>
      <p:cxnSp>
        <p:nvCxnSpPr>
          <p:cNvPr id="19" name="Connecteur droit avec flèche 18"/>
          <p:cNvCxnSpPr/>
          <p:nvPr/>
        </p:nvCxnSpPr>
        <p:spPr>
          <a:xfrm>
            <a:off x="4589559" y="2485101"/>
            <a:ext cx="534787" cy="87847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0" name="Rectangle 19"/>
          <p:cNvSpPr/>
          <p:nvPr/>
        </p:nvSpPr>
        <p:spPr>
          <a:xfrm>
            <a:off x="5533141" y="2929090"/>
            <a:ext cx="743332" cy="474903"/>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bg1"/>
                </a:solidFill>
              </a:rPr>
              <a:t>Hotel Ibis</a:t>
            </a:r>
          </a:p>
        </p:txBody>
      </p:sp>
      <p:cxnSp>
        <p:nvCxnSpPr>
          <p:cNvPr id="24" name="Connecteur droit avec flèche 23"/>
          <p:cNvCxnSpPr/>
          <p:nvPr/>
        </p:nvCxnSpPr>
        <p:spPr>
          <a:xfrm>
            <a:off x="6132457" y="3057342"/>
            <a:ext cx="1296144" cy="27345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5" name="Rectangle 24"/>
          <p:cNvSpPr/>
          <p:nvPr/>
        </p:nvSpPr>
        <p:spPr>
          <a:xfrm>
            <a:off x="5556393" y="3852798"/>
            <a:ext cx="720080" cy="272758"/>
          </a:xfrm>
          <a:prstGeom prst="rect">
            <a:avLst/>
          </a:prstGeom>
          <a:solidFill>
            <a:srgbClr val="FFC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bg1"/>
                </a:solidFill>
              </a:rPr>
              <a:t>IALA Offices</a:t>
            </a:r>
          </a:p>
        </p:txBody>
      </p:sp>
      <p:sp>
        <p:nvSpPr>
          <p:cNvPr id="26" name="Rectangle 25"/>
          <p:cNvSpPr/>
          <p:nvPr/>
        </p:nvSpPr>
        <p:spPr>
          <a:xfrm>
            <a:off x="4856951" y="4307848"/>
            <a:ext cx="792088" cy="397543"/>
          </a:xfrm>
          <a:prstGeom prst="rect">
            <a:avLst/>
          </a:prstGeom>
          <a:solidFill>
            <a:srgbClr val="FFC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bg1"/>
                </a:solidFill>
              </a:rPr>
              <a:t>R2 Sud</a:t>
            </a:r>
          </a:p>
          <a:p>
            <a:pPr algn="ctr"/>
            <a:r>
              <a:rPr lang="fr-FR" sz="800" dirty="0">
                <a:solidFill>
                  <a:schemeClr val="bg1"/>
                </a:solidFill>
              </a:rPr>
              <a:t>Bus stop « </a:t>
            </a:r>
            <a:r>
              <a:rPr lang="fr-FR" sz="800" dirty="0" err="1">
                <a:solidFill>
                  <a:schemeClr val="bg1"/>
                </a:solidFill>
              </a:rPr>
              <a:t>Gaudines</a:t>
            </a:r>
            <a:r>
              <a:rPr lang="fr-FR" sz="800" dirty="0">
                <a:solidFill>
                  <a:schemeClr val="bg1"/>
                </a:solidFill>
              </a:rPr>
              <a:t> »</a:t>
            </a:r>
          </a:p>
        </p:txBody>
      </p:sp>
      <p:cxnSp>
        <p:nvCxnSpPr>
          <p:cNvPr id="3081" name="Connecteur droit avec flèche 3080"/>
          <p:cNvCxnSpPr>
            <a:stCxn id="3" idx="2"/>
          </p:cNvCxnSpPr>
          <p:nvPr/>
        </p:nvCxnSpPr>
        <p:spPr>
          <a:xfrm flipH="1">
            <a:off x="7572618" y="2079588"/>
            <a:ext cx="210629" cy="14421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084" name="Connecteur droit avec flèche 3083"/>
          <p:cNvCxnSpPr/>
          <p:nvPr/>
        </p:nvCxnSpPr>
        <p:spPr>
          <a:xfrm flipV="1">
            <a:off x="5196353" y="3921437"/>
            <a:ext cx="144016" cy="36004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 name="Connecteur droit avec flèche 5"/>
          <p:cNvCxnSpPr/>
          <p:nvPr/>
        </p:nvCxnSpPr>
        <p:spPr>
          <a:xfrm flipH="1" flipV="1">
            <a:off x="5344933" y="3599037"/>
            <a:ext cx="283468" cy="25039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206909158"/>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childTnLst>
                          </p:cTn>
                        </p:par>
                        <p:par>
                          <p:cTn id="35" fill="hold">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6000"/>
                                        <p:tgtEl>
                                          <p:spTgt spid="11"/>
                                        </p:tgtEl>
                                      </p:cBhvr>
                                    </p:animEffect>
                                    <p:anim calcmode="lin" valueType="num">
                                      <p:cBhvr>
                                        <p:cTn id="39" dur="6000" fill="hold"/>
                                        <p:tgtEl>
                                          <p:spTgt spid="11"/>
                                        </p:tgtEl>
                                        <p:attrNameLst>
                                          <p:attrName>ppt_x</p:attrName>
                                        </p:attrNameLst>
                                      </p:cBhvr>
                                      <p:tavLst>
                                        <p:tav tm="0">
                                          <p:val>
                                            <p:strVal val="#ppt_x"/>
                                          </p:val>
                                        </p:tav>
                                        <p:tav tm="100000">
                                          <p:val>
                                            <p:strVal val="#ppt_x"/>
                                          </p:val>
                                        </p:tav>
                                      </p:tavLst>
                                    </p:anim>
                                    <p:anim calcmode="lin" valueType="num">
                                      <p:cBhvr>
                                        <p:cTn id="40" dur="6000" fill="hold"/>
                                        <p:tgtEl>
                                          <p:spTgt spid="11"/>
                                        </p:tgtEl>
                                        <p:attrNameLst>
                                          <p:attrName>ppt_y</p:attrName>
                                        </p:attrNameLst>
                                      </p:cBhvr>
                                      <p:tavLst>
                                        <p:tav tm="0">
                                          <p:val>
                                            <p:strVal val="#ppt_y+.1"/>
                                          </p:val>
                                        </p:tav>
                                        <p:tav tm="100000">
                                          <p:val>
                                            <p:strVal val="#ppt_y"/>
                                          </p:val>
                                        </p:tav>
                                      </p:tavLst>
                                    </p:anim>
                                  </p:childTnLst>
                                </p:cTn>
                              </p:par>
                            </p:childTnLst>
                          </p:cTn>
                        </p:par>
                        <p:par>
                          <p:cTn id="41" fill="hold">
                            <p:stCondLst>
                              <p:cond delay="6500"/>
                            </p:stCondLst>
                            <p:childTnLst>
                              <p:par>
                                <p:cTn id="42" presetID="45" presetClass="entr" presetSubtype="0"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2000"/>
                                        <p:tgtEl>
                                          <p:spTgt spid="2"/>
                                        </p:tgtEl>
                                      </p:cBhvr>
                                    </p:animEffect>
                                    <p:anim calcmode="lin" valueType="num">
                                      <p:cBhvr>
                                        <p:cTn id="45" dur="2000" fill="hold"/>
                                        <p:tgtEl>
                                          <p:spTgt spid="2"/>
                                        </p:tgtEl>
                                        <p:attrNameLst>
                                          <p:attrName>ppt_w</p:attrName>
                                        </p:attrNameLst>
                                      </p:cBhvr>
                                      <p:tavLst>
                                        <p:tav tm="0" fmla="#ppt_w*sin(2.5*pi*$)">
                                          <p:val>
                                            <p:fltVal val="0"/>
                                          </p:val>
                                        </p:tav>
                                        <p:tav tm="100000">
                                          <p:val>
                                            <p:fltVal val="1"/>
                                          </p:val>
                                        </p:tav>
                                      </p:tavLst>
                                    </p:anim>
                                    <p:anim calcmode="lin" valueType="num">
                                      <p:cBhvr>
                                        <p:cTn id="46" dur="2000" fill="hold"/>
                                        <p:tgtEl>
                                          <p:spTgt spid="2"/>
                                        </p:tgtEl>
                                        <p:attrNameLst>
                                          <p:attrName>ppt_h</p:attrName>
                                        </p:attrNameLst>
                                      </p:cBhvr>
                                      <p:tavLst>
                                        <p:tav tm="0">
                                          <p:val>
                                            <p:strVal val="#ppt_h"/>
                                          </p:val>
                                        </p:tav>
                                        <p:tav tm="100000">
                                          <p:val>
                                            <p:strVal val="#ppt_h"/>
                                          </p:val>
                                        </p:tav>
                                      </p:tavLst>
                                    </p:anim>
                                  </p:childTnLst>
                                </p:cTn>
                              </p:par>
                            </p:childTnLst>
                          </p:cTn>
                        </p:par>
                        <p:par>
                          <p:cTn id="47" fill="hold">
                            <p:stCondLst>
                              <p:cond delay="8500"/>
                            </p:stCondLst>
                            <p:childTnLst>
                              <p:par>
                                <p:cTn id="48" presetID="42" presetClass="entr" presetSubtype="0"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1000"/>
                                        <p:tgtEl>
                                          <p:spTgt spid="4"/>
                                        </p:tgtEl>
                                      </p:cBhvr>
                                    </p:animEffect>
                                    <p:anim calcmode="lin" valueType="num">
                                      <p:cBhvr>
                                        <p:cTn id="51" dur="1000" fill="hold"/>
                                        <p:tgtEl>
                                          <p:spTgt spid="4"/>
                                        </p:tgtEl>
                                        <p:attrNameLst>
                                          <p:attrName>ppt_x</p:attrName>
                                        </p:attrNameLst>
                                      </p:cBhvr>
                                      <p:tavLst>
                                        <p:tav tm="0">
                                          <p:val>
                                            <p:strVal val="#ppt_x"/>
                                          </p:val>
                                        </p:tav>
                                        <p:tav tm="100000">
                                          <p:val>
                                            <p:strVal val="#ppt_x"/>
                                          </p:val>
                                        </p:tav>
                                      </p:tavLst>
                                    </p:anim>
                                    <p:anim calcmode="lin" valueType="num">
                                      <p:cBhvr>
                                        <p:cTn id="52" dur="1000" fill="hold"/>
                                        <p:tgtEl>
                                          <p:spTgt spid="4"/>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075"/>
                                        </p:tgtEl>
                                        <p:attrNameLst>
                                          <p:attrName>style.visibility</p:attrName>
                                        </p:attrNameLst>
                                      </p:cBhvr>
                                      <p:to>
                                        <p:strVal val="visible"/>
                                      </p:to>
                                    </p:set>
                                    <p:animEffect transition="in" filter="fade">
                                      <p:cBhvr>
                                        <p:cTn id="55" dur="7000"/>
                                        <p:tgtEl>
                                          <p:spTgt spid="3075"/>
                                        </p:tgtEl>
                                      </p:cBhvr>
                                    </p:animEffect>
                                    <p:anim calcmode="lin" valueType="num">
                                      <p:cBhvr>
                                        <p:cTn id="56" dur="7000" fill="hold"/>
                                        <p:tgtEl>
                                          <p:spTgt spid="3075"/>
                                        </p:tgtEl>
                                        <p:attrNameLst>
                                          <p:attrName>ppt_x</p:attrName>
                                        </p:attrNameLst>
                                      </p:cBhvr>
                                      <p:tavLst>
                                        <p:tav tm="0">
                                          <p:val>
                                            <p:strVal val="#ppt_x"/>
                                          </p:val>
                                        </p:tav>
                                        <p:tav tm="100000">
                                          <p:val>
                                            <p:strVal val="#ppt_x"/>
                                          </p:val>
                                        </p:tav>
                                      </p:tavLst>
                                    </p:anim>
                                    <p:anim calcmode="lin" valueType="num">
                                      <p:cBhvr>
                                        <p:cTn id="57" dur="7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2" grpId="0" animBg="1"/>
      <p:bldP spid="3" grpId="0" animBg="1"/>
      <p:bldP spid="15" grpId="0" animBg="1"/>
      <p:bldP spid="17" grpId="0" animBg="1"/>
      <p:bldP spid="20" grpId="0" animBg="1"/>
      <p:bldP spid="25"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2855640" y="585844"/>
            <a:ext cx="6984776" cy="55399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74147" name="Text Box 3"/>
          <p:cNvSpPr txBox="1">
            <a:spLocks noChangeArrowheads="1"/>
          </p:cNvSpPr>
          <p:nvPr/>
        </p:nvSpPr>
        <p:spPr bwMode="auto">
          <a:xfrm>
            <a:off x="5015880" y="655094"/>
            <a:ext cx="266429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SzPct val="60000"/>
              <a:buFont typeface="Wingdings" pitchFamily="2" charset="2"/>
              <a:buChar char=""/>
              <a:defRPr sz="2100">
                <a:solidFill>
                  <a:schemeClr val="tx1"/>
                </a:solidFill>
                <a:latin typeface="Palatino Linotype" pitchFamily="18" charset="0"/>
              </a:defRPr>
            </a:lvl1pPr>
            <a:lvl2pPr marL="742950" indent="-285750" eaLnBrk="0" hangingPunct="0">
              <a:buSzPct val="60000"/>
              <a:buFont typeface="Wingdings" pitchFamily="2" charset="2"/>
              <a:buChar char=""/>
              <a:defRPr sz="1900">
                <a:solidFill>
                  <a:schemeClr val="tx1"/>
                </a:solidFill>
                <a:latin typeface="Palatino Linotype" pitchFamily="18" charset="0"/>
              </a:defRPr>
            </a:lvl2pPr>
            <a:lvl3pPr marL="1143000" indent="-228600" eaLnBrk="0" hangingPunct="0">
              <a:buSzPct val="60000"/>
              <a:buFont typeface="Wingdings" pitchFamily="2" charset="2"/>
              <a:buChar char=""/>
              <a:defRPr sz="1700">
                <a:solidFill>
                  <a:schemeClr val="tx1"/>
                </a:solidFill>
                <a:latin typeface="Palatino Linotype" pitchFamily="18" charset="0"/>
              </a:defRPr>
            </a:lvl3pPr>
            <a:lvl4pPr marL="1600200" indent="-228600" eaLnBrk="0" hangingPunct="0">
              <a:buSzPct val="60000"/>
              <a:buFont typeface="Wingdings" pitchFamily="2" charset="2"/>
              <a:buChar char=""/>
              <a:defRPr sz="1600">
                <a:solidFill>
                  <a:schemeClr val="tx1"/>
                </a:solidFill>
                <a:latin typeface="Palatino Linotype" pitchFamily="18" charset="0"/>
              </a:defRPr>
            </a:lvl4pPr>
            <a:lvl5pPr marL="2057400" indent="-228600" eaLnBrk="0" hangingPunct="0">
              <a:buSzPct val="60000"/>
              <a:buFont typeface="Wingdings" pitchFamily="2" charset="2"/>
              <a:buChar char=""/>
              <a:defRPr sz="1500">
                <a:solidFill>
                  <a:schemeClr val="tx1"/>
                </a:solidFill>
                <a:latin typeface="Palatino Linotype" pitchFamily="18" charset="0"/>
              </a:defRPr>
            </a:lvl5pPr>
            <a:lvl6pPr marL="25146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6pPr>
            <a:lvl7pPr marL="29718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7pPr>
            <a:lvl8pPr marL="34290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8pPr>
            <a:lvl9pPr marL="38862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9pPr>
          </a:lstStyle>
          <a:p>
            <a:pPr>
              <a:buNone/>
            </a:pPr>
            <a:r>
              <a:rPr lang="es-ES" sz="2000" dirty="0">
                <a:latin typeface="Calibri" panose="020F0502020204030204" pitchFamily="34" charset="0"/>
              </a:rPr>
              <a:t>Access </a:t>
            </a:r>
            <a:r>
              <a:rPr lang="es-ES" sz="2000" dirty="0" err="1">
                <a:solidFill>
                  <a:srgbClr val="FFC000"/>
                </a:solidFill>
                <a:latin typeface="Calibri" panose="020F0502020204030204" pitchFamily="34" charset="0"/>
              </a:rPr>
              <a:t>options</a:t>
            </a:r>
            <a:endParaRPr lang="es-ES" sz="2000" dirty="0">
              <a:solidFill>
                <a:srgbClr val="FFC000"/>
              </a:solidFill>
              <a:latin typeface="Calibri" panose="020F0502020204030204" pitchFamily="34" charset="0"/>
            </a:endParaRPr>
          </a:p>
        </p:txBody>
      </p:sp>
      <p:sp>
        <p:nvSpPr>
          <p:cNvPr id="6" name="5 Rectángulo"/>
          <p:cNvSpPr/>
          <p:nvPr/>
        </p:nvSpPr>
        <p:spPr>
          <a:xfrm>
            <a:off x="2207568" y="1453192"/>
            <a:ext cx="8280920" cy="1255728"/>
          </a:xfrm>
          <a:prstGeom prst="rect">
            <a:avLst/>
          </a:prstGeom>
        </p:spPr>
        <p:txBody>
          <a:bodyPr wrap="square">
            <a:spAutoFit/>
          </a:bodyPr>
          <a:lstStyle/>
          <a:p>
            <a:pPr algn="just"/>
            <a:r>
              <a:rPr lang="en-US" sz="1800" dirty="0">
                <a:latin typeface="Calibri" panose="020F0502020204030204" pitchFamily="34" charset="0"/>
              </a:rPr>
              <a:t>From the Paris airports (</a:t>
            </a:r>
            <a:r>
              <a:rPr lang="en-US" sz="1800" dirty="0" err="1">
                <a:latin typeface="Calibri" panose="020F0502020204030204" pitchFamily="34" charset="0"/>
              </a:rPr>
              <a:t>Roissy</a:t>
            </a:r>
            <a:r>
              <a:rPr lang="en-US" sz="1800" dirty="0">
                <a:latin typeface="Calibri" panose="020F0502020204030204" pitchFamily="34" charset="0"/>
              </a:rPr>
              <a:t> Charles de Gaulle or </a:t>
            </a:r>
            <a:r>
              <a:rPr lang="en-US" sz="1800" dirty="0" err="1">
                <a:latin typeface="Calibri" panose="020F0502020204030204" pitchFamily="34" charset="0"/>
              </a:rPr>
              <a:t>Orly</a:t>
            </a:r>
            <a:r>
              <a:rPr lang="en-US" sz="1800" dirty="0">
                <a:latin typeface="Calibri" panose="020F0502020204030204" pitchFamily="34" charset="0"/>
              </a:rPr>
              <a:t>) IALA may be reached by taxi or by the RER train service.  The price of the taxi journey </a:t>
            </a:r>
            <a:r>
              <a:rPr lang="en-US" sz="1800" dirty="0" err="1">
                <a:latin typeface="Calibri" panose="020F0502020204030204" pitchFamily="34" charset="0"/>
              </a:rPr>
              <a:t>Roissy</a:t>
            </a:r>
            <a:r>
              <a:rPr lang="en-US" sz="1800" dirty="0">
                <a:latin typeface="Calibri" panose="020F0502020204030204" pitchFamily="34" charset="0"/>
              </a:rPr>
              <a:t> Charles de Gaulle Airport – Saint </a:t>
            </a:r>
            <a:r>
              <a:rPr lang="en-US" sz="1800" dirty="0" err="1">
                <a:latin typeface="Calibri" panose="020F0502020204030204" pitchFamily="34" charset="0"/>
              </a:rPr>
              <a:t>Germain</a:t>
            </a:r>
            <a:r>
              <a:rPr lang="en-US" sz="1800" dirty="0">
                <a:latin typeface="Calibri" panose="020F0502020204030204" pitchFamily="34" charset="0"/>
              </a:rPr>
              <a:t> </a:t>
            </a:r>
            <a:r>
              <a:rPr lang="en-US" sz="1800" dirty="0" err="1">
                <a:latin typeface="Calibri" panose="020F0502020204030204" pitchFamily="34" charset="0"/>
              </a:rPr>
              <a:t>en</a:t>
            </a:r>
            <a:r>
              <a:rPr lang="en-US" sz="1800" dirty="0">
                <a:latin typeface="Calibri" panose="020F0502020204030204" pitchFamily="34" charset="0"/>
              </a:rPr>
              <a:t> </a:t>
            </a:r>
            <a:r>
              <a:rPr lang="en-US" sz="1800" dirty="0" err="1">
                <a:latin typeface="Calibri" panose="020F0502020204030204" pitchFamily="34" charset="0"/>
              </a:rPr>
              <a:t>Laye</a:t>
            </a:r>
            <a:r>
              <a:rPr lang="en-US" sz="1800" dirty="0">
                <a:latin typeface="Calibri" panose="020F0502020204030204" pitchFamily="34" charset="0"/>
              </a:rPr>
              <a:t> is approximately €80 and will take up to one hour.</a:t>
            </a:r>
          </a:p>
          <a:p>
            <a:endParaRPr lang="en-US" sz="1800" dirty="0">
              <a:latin typeface="Calibri" panose="020F0502020204030204" pitchFamily="34" charset="0"/>
            </a:endParaRPr>
          </a:p>
        </p:txBody>
      </p:sp>
      <p:pic>
        <p:nvPicPr>
          <p:cNvPr id="1026" name="Picture 2" descr="https://www.basel.com/sites/default/files/styles/basel_page_teaser/public/media/taxi.jpg?itok=JCiyzbwL"/>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24000" y="2855846"/>
            <a:ext cx="9144000" cy="4012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871647"/>
      </p:ext>
    </p:extLst>
  </p:cSld>
  <p:clrMapOvr>
    <a:masterClrMapping/>
  </p:clrMapOvr>
  <mc:AlternateContent xmlns:mc="http://schemas.openxmlformats.org/markup-compatibility/2006" xmlns:p14="http://schemas.microsoft.com/office/powerpoint/2010/main">
    <mc:Choice Requires="p14">
      <p:transition spd="slow" p14:dur="3000" advTm="15000">
        <p14:gallery dir="l"/>
      </p:transition>
    </mc:Choice>
    <mc:Fallback xmlns="">
      <p:transition spd="slow"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74147"/>
                                        </p:tgtEl>
                                        <p:attrNameLst>
                                          <p:attrName>style.visibility</p:attrName>
                                        </p:attrNameLst>
                                      </p:cBhvr>
                                      <p:to>
                                        <p:strVal val="visible"/>
                                      </p:to>
                                    </p:set>
                                    <p:animEffect transition="in" filter="fade">
                                      <p:cBhvr>
                                        <p:cTn id="7" dur="1000"/>
                                        <p:tgtEl>
                                          <p:spTgt spid="774147"/>
                                        </p:tgtEl>
                                      </p:cBhvr>
                                    </p:animEffect>
                                    <p:anim calcmode="lin" valueType="num">
                                      <p:cBhvr>
                                        <p:cTn id="8" dur="1000" fill="hold"/>
                                        <p:tgtEl>
                                          <p:spTgt spid="774147"/>
                                        </p:tgtEl>
                                        <p:attrNameLst>
                                          <p:attrName>ppt_x</p:attrName>
                                        </p:attrNameLst>
                                      </p:cBhvr>
                                      <p:tavLst>
                                        <p:tav tm="0">
                                          <p:val>
                                            <p:strVal val="#ppt_x"/>
                                          </p:val>
                                        </p:tav>
                                        <p:tav tm="100000">
                                          <p:val>
                                            <p:strVal val="#ppt_x"/>
                                          </p:val>
                                        </p:tav>
                                      </p:tavLst>
                                    </p:anim>
                                    <p:anim calcmode="lin" valueType="num">
                                      <p:cBhvr>
                                        <p:cTn id="9" dur="1000" fill="hold"/>
                                        <p:tgtEl>
                                          <p:spTgt spid="77414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147"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upload.wikimedia.org/wikipedia/commons/3/3d/PARIS-RER-Ligne-C-rame-seri.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04516" y="-12929"/>
            <a:ext cx="10487025" cy="6877050"/>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redondeado"/>
          <p:cNvSpPr/>
          <p:nvPr/>
        </p:nvSpPr>
        <p:spPr>
          <a:xfrm>
            <a:off x="2855640" y="585844"/>
            <a:ext cx="6984776" cy="55399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74147" name="Text Box 3"/>
          <p:cNvSpPr txBox="1">
            <a:spLocks noChangeArrowheads="1"/>
          </p:cNvSpPr>
          <p:nvPr/>
        </p:nvSpPr>
        <p:spPr bwMode="auto">
          <a:xfrm>
            <a:off x="4223792" y="655094"/>
            <a:ext cx="41044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SzPct val="60000"/>
              <a:buFont typeface="Wingdings" pitchFamily="2" charset="2"/>
              <a:buChar char=""/>
              <a:defRPr sz="2100">
                <a:solidFill>
                  <a:schemeClr val="tx1"/>
                </a:solidFill>
                <a:latin typeface="Palatino Linotype" pitchFamily="18" charset="0"/>
              </a:defRPr>
            </a:lvl1pPr>
            <a:lvl2pPr marL="742950" indent="-285750" eaLnBrk="0" hangingPunct="0">
              <a:buSzPct val="60000"/>
              <a:buFont typeface="Wingdings" pitchFamily="2" charset="2"/>
              <a:buChar char=""/>
              <a:defRPr sz="1900">
                <a:solidFill>
                  <a:schemeClr val="tx1"/>
                </a:solidFill>
                <a:latin typeface="Palatino Linotype" pitchFamily="18" charset="0"/>
              </a:defRPr>
            </a:lvl2pPr>
            <a:lvl3pPr marL="1143000" indent="-228600" eaLnBrk="0" hangingPunct="0">
              <a:buSzPct val="60000"/>
              <a:buFont typeface="Wingdings" pitchFamily="2" charset="2"/>
              <a:buChar char=""/>
              <a:defRPr sz="1700">
                <a:solidFill>
                  <a:schemeClr val="tx1"/>
                </a:solidFill>
                <a:latin typeface="Palatino Linotype" pitchFamily="18" charset="0"/>
              </a:defRPr>
            </a:lvl3pPr>
            <a:lvl4pPr marL="1600200" indent="-228600" eaLnBrk="0" hangingPunct="0">
              <a:buSzPct val="60000"/>
              <a:buFont typeface="Wingdings" pitchFamily="2" charset="2"/>
              <a:buChar char=""/>
              <a:defRPr sz="1600">
                <a:solidFill>
                  <a:schemeClr val="tx1"/>
                </a:solidFill>
                <a:latin typeface="Palatino Linotype" pitchFamily="18" charset="0"/>
              </a:defRPr>
            </a:lvl4pPr>
            <a:lvl5pPr marL="2057400" indent="-228600" eaLnBrk="0" hangingPunct="0">
              <a:buSzPct val="60000"/>
              <a:buFont typeface="Wingdings" pitchFamily="2" charset="2"/>
              <a:buChar char=""/>
              <a:defRPr sz="1500">
                <a:solidFill>
                  <a:schemeClr val="tx1"/>
                </a:solidFill>
                <a:latin typeface="Palatino Linotype" pitchFamily="18" charset="0"/>
              </a:defRPr>
            </a:lvl5pPr>
            <a:lvl6pPr marL="25146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6pPr>
            <a:lvl7pPr marL="29718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7pPr>
            <a:lvl8pPr marL="34290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8pPr>
            <a:lvl9pPr marL="38862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9pPr>
          </a:lstStyle>
          <a:p>
            <a:pPr>
              <a:buNone/>
            </a:pPr>
            <a:r>
              <a:rPr lang="en-US" sz="2000" dirty="0">
                <a:latin typeface="Calibri" panose="020F0502020204030204" pitchFamily="34" charset="0"/>
              </a:rPr>
              <a:t>Access to IALA by </a:t>
            </a:r>
            <a:r>
              <a:rPr lang="en-US" sz="2000" dirty="0">
                <a:solidFill>
                  <a:srgbClr val="FFC000"/>
                </a:solidFill>
                <a:latin typeface="Calibri" panose="020F0502020204030204" pitchFamily="34" charset="0"/>
              </a:rPr>
              <a:t>RER</a:t>
            </a:r>
            <a:r>
              <a:rPr lang="en-US" sz="2000" dirty="0">
                <a:latin typeface="Calibri" panose="020F0502020204030204" pitchFamily="34" charset="0"/>
              </a:rPr>
              <a:t> train service</a:t>
            </a:r>
          </a:p>
        </p:txBody>
      </p:sp>
      <p:sp>
        <p:nvSpPr>
          <p:cNvPr id="6" name="5 Rectángulo"/>
          <p:cNvSpPr/>
          <p:nvPr/>
        </p:nvSpPr>
        <p:spPr>
          <a:xfrm>
            <a:off x="2567608" y="5013176"/>
            <a:ext cx="7560839" cy="1477328"/>
          </a:xfrm>
          <a:prstGeom prst="rect">
            <a:avLst/>
          </a:prstGeom>
          <a:solidFill>
            <a:srgbClr val="000000">
              <a:alpha val="65882"/>
            </a:srgbClr>
          </a:solidFill>
        </p:spPr>
        <p:txBody>
          <a:bodyPr wrap="square">
            <a:spAutoFit/>
          </a:bodyPr>
          <a:lstStyle/>
          <a:p>
            <a:pPr algn="just"/>
            <a:r>
              <a:rPr lang="en-US" sz="1800" dirty="0">
                <a:latin typeface="Calibri" panose="020F0502020204030204" pitchFamily="34" charset="0"/>
              </a:rPr>
              <a:t>Saint-Germain-</a:t>
            </a:r>
            <a:r>
              <a:rPr lang="en-US" sz="1800" dirty="0" err="1">
                <a:latin typeface="Calibri" panose="020F0502020204030204" pitchFamily="34" charset="0"/>
              </a:rPr>
              <a:t>en</a:t>
            </a:r>
            <a:r>
              <a:rPr lang="en-US" sz="1800" dirty="0">
                <a:latin typeface="Calibri" panose="020F0502020204030204" pitchFamily="34" charset="0"/>
              </a:rPr>
              <a:t>-</a:t>
            </a:r>
            <a:r>
              <a:rPr lang="en-US" sz="1800" dirty="0" err="1">
                <a:latin typeface="Calibri" panose="020F0502020204030204" pitchFamily="34" charset="0"/>
              </a:rPr>
              <a:t>Laye</a:t>
            </a:r>
            <a:r>
              <a:rPr lang="en-US" sz="1800" dirty="0">
                <a:latin typeface="Calibri" panose="020F0502020204030204" pitchFamily="34" charset="0"/>
              </a:rPr>
              <a:t> is served by Saint-Germain-</a:t>
            </a:r>
            <a:r>
              <a:rPr lang="en-US" sz="1800" dirty="0" err="1">
                <a:latin typeface="Calibri" panose="020F0502020204030204" pitchFamily="34" charset="0"/>
              </a:rPr>
              <a:t>en</a:t>
            </a:r>
            <a:r>
              <a:rPr lang="en-US" sz="1800" dirty="0">
                <a:latin typeface="Calibri" panose="020F0502020204030204" pitchFamily="34" charset="0"/>
              </a:rPr>
              <a:t>-</a:t>
            </a:r>
            <a:r>
              <a:rPr lang="en-US" sz="1800" dirty="0" err="1">
                <a:latin typeface="Calibri" panose="020F0502020204030204" pitchFamily="34" charset="0"/>
              </a:rPr>
              <a:t>Laye</a:t>
            </a:r>
            <a:r>
              <a:rPr lang="en-US" sz="1800" dirty="0">
                <a:latin typeface="Calibri" panose="020F0502020204030204" pitchFamily="34" charset="0"/>
              </a:rPr>
              <a:t> station on Paris RER (Regional Express Railway) line A1. St </a:t>
            </a:r>
            <a:r>
              <a:rPr lang="en-US" sz="1800" dirty="0" err="1">
                <a:latin typeface="Calibri" panose="020F0502020204030204" pitchFamily="34" charset="0"/>
              </a:rPr>
              <a:t>Germain</a:t>
            </a:r>
            <a:r>
              <a:rPr lang="en-US" sz="1800" dirty="0">
                <a:latin typeface="Calibri" panose="020F0502020204030204" pitchFamily="34" charset="0"/>
              </a:rPr>
              <a:t> </a:t>
            </a:r>
            <a:r>
              <a:rPr lang="en-US" sz="1800" dirty="0" err="1">
                <a:latin typeface="Calibri" panose="020F0502020204030204" pitchFamily="34" charset="0"/>
              </a:rPr>
              <a:t>en</a:t>
            </a:r>
            <a:r>
              <a:rPr lang="en-US" sz="1800" dirty="0">
                <a:latin typeface="Calibri" panose="020F0502020204030204" pitchFamily="34" charset="0"/>
              </a:rPr>
              <a:t> </a:t>
            </a:r>
            <a:r>
              <a:rPr lang="en-US" sz="1800" dirty="0" err="1">
                <a:latin typeface="Calibri" panose="020F0502020204030204" pitchFamily="34" charset="0"/>
              </a:rPr>
              <a:t>Laye</a:t>
            </a:r>
            <a:r>
              <a:rPr lang="en-US" sz="1800" dirty="0">
                <a:latin typeface="Calibri" panose="020F0502020204030204" pitchFamily="34" charset="0"/>
              </a:rPr>
              <a:t> station is a western terminus of RER Line A1, but Line A1 divides just West of central Paris, so make sure that the train you board is going to St </a:t>
            </a:r>
            <a:r>
              <a:rPr lang="en-US" sz="1800" dirty="0" err="1">
                <a:latin typeface="Calibri" panose="020F0502020204030204" pitchFamily="34" charset="0"/>
              </a:rPr>
              <a:t>Germain</a:t>
            </a:r>
            <a:r>
              <a:rPr lang="en-US" sz="1800" dirty="0">
                <a:latin typeface="Calibri" panose="020F0502020204030204" pitchFamily="34" charset="0"/>
              </a:rPr>
              <a:t> </a:t>
            </a:r>
            <a:r>
              <a:rPr lang="en-US" sz="1800" dirty="0" err="1">
                <a:latin typeface="Calibri" panose="020F0502020204030204" pitchFamily="34" charset="0"/>
              </a:rPr>
              <a:t>en</a:t>
            </a:r>
            <a:r>
              <a:rPr lang="en-US" sz="1800" dirty="0">
                <a:latin typeface="Calibri" panose="020F0502020204030204" pitchFamily="34" charset="0"/>
              </a:rPr>
              <a:t> </a:t>
            </a:r>
            <a:r>
              <a:rPr lang="en-US" sz="1800" dirty="0" err="1">
                <a:latin typeface="Calibri" panose="020F0502020204030204" pitchFamily="34" charset="0"/>
              </a:rPr>
              <a:t>Laye</a:t>
            </a:r>
            <a:r>
              <a:rPr lang="en-US" sz="1800" dirty="0">
                <a:latin typeface="Calibri" panose="020F0502020204030204" pitchFamily="34" charset="0"/>
              </a:rPr>
              <a:t>. Illuminated signs on the platform will indicate which stops the next train will make.</a:t>
            </a:r>
          </a:p>
        </p:txBody>
      </p:sp>
    </p:spTree>
    <p:extLst>
      <p:ext uri="{BB962C8B-B14F-4D97-AF65-F5344CB8AC3E}">
        <p14:creationId xmlns:p14="http://schemas.microsoft.com/office/powerpoint/2010/main" val="3229214189"/>
      </p:ext>
    </p:extLst>
  </p:cSld>
  <p:clrMapOvr>
    <a:masterClrMapping/>
  </p:clrMapOvr>
  <mc:AlternateContent xmlns:mc="http://schemas.openxmlformats.org/markup-compatibility/2006" xmlns:p14="http://schemas.microsoft.com/office/powerpoint/2010/main">
    <mc:Choice Requires="p14">
      <p:transition spd="slow" p14:dur="1600" advTm="15000">
        <p14:gallery dir="l"/>
      </p:transition>
    </mc:Choice>
    <mc:Fallback xmlns="">
      <p:transition spd="slow"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4147"/>
                                        </p:tgtEl>
                                        <p:attrNameLst>
                                          <p:attrName>style.visibility</p:attrName>
                                        </p:attrNameLst>
                                      </p:cBhvr>
                                      <p:to>
                                        <p:strVal val="visible"/>
                                      </p:to>
                                    </p:set>
                                    <p:animEffect transition="in" filter="fade">
                                      <p:cBhvr>
                                        <p:cTn id="7" dur="500"/>
                                        <p:tgtEl>
                                          <p:spTgt spid="7741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147"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2855640" y="585844"/>
            <a:ext cx="6984776" cy="55399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74147" name="Text Box 3"/>
          <p:cNvSpPr txBox="1">
            <a:spLocks noChangeArrowheads="1"/>
          </p:cNvSpPr>
          <p:nvPr/>
        </p:nvSpPr>
        <p:spPr bwMode="auto">
          <a:xfrm>
            <a:off x="3395699" y="662788"/>
            <a:ext cx="61926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SzPct val="60000"/>
              <a:buFont typeface="Wingdings" pitchFamily="2" charset="2"/>
              <a:buChar char=""/>
              <a:defRPr sz="2100">
                <a:solidFill>
                  <a:schemeClr val="tx1"/>
                </a:solidFill>
                <a:latin typeface="Palatino Linotype" pitchFamily="18" charset="0"/>
              </a:defRPr>
            </a:lvl1pPr>
            <a:lvl2pPr marL="742950" indent="-285750" eaLnBrk="0" hangingPunct="0">
              <a:buSzPct val="60000"/>
              <a:buFont typeface="Wingdings" pitchFamily="2" charset="2"/>
              <a:buChar char=""/>
              <a:defRPr sz="1900">
                <a:solidFill>
                  <a:schemeClr val="tx1"/>
                </a:solidFill>
                <a:latin typeface="Palatino Linotype" pitchFamily="18" charset="0"/>
              </a:defRPr>
            </a:lvl2pPr>
            <a:lvl3pPr marL="1143000" indent="-228600" eaLnBrk="0" hangingPunct="0">
              <a:buSzPct val="60000"/>
              <a:buFont typeface="Wingdings" pitchFamily="2" charset="2"/>
              <a:buChar char=""/>
              <a:defRPr sz="1700">
                <a:solidFill>
                  <a:schemeClr val="tx1"/>
                </a:solidFill>
                <a:latin typeface="Palatino Linotype" pitchFamily="18" charset="0"/>
              </a:defRPr>
            </a:lvl3pPr>
            <a:lvl4pPr marL="1600200" indent="-228600" eaLnBrk="0" hangingPunct="0">
              <a:buSzPct val="60000"/>
              <a:buFont typeface="Wingdings" pitchFamily="2" charset="2"/>
              <a:buChar char=""/>
              <a:defRPr sz="1600">
                <a:solidFill>
                  <a:schemeClr val="tx1"/>
                </a:solidFill>
                <a:latin typeface="Palatino Linotype" pitchFamily="18" charset="0"/>
              </a:defRPr>
            </a:lvl4pPr>
            <a:lvl5pPr marL="2057400" indent="-228600" eaLnBrk="0" hangingPunct="0">
              <a:buSzPct val="60000"/>
              <a:buFont typeface="Wingdings" pitchFamily="2" charset="2"/>
              <a:buChar char=""/>
              <a:defRPr sz="1500">
                <a:solidFill>
                  <a:schemeClr val="tx1"/>
                </a:solidFill>
                <a:latin typeface="Palatino Linotype" pitchFamily="18" charset="0"/>
              </a:defRPr>
            </a:lvl5pPr>
            <a:lvl6pPr marL="25146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6pPr>
            <a:lvl7pPr marL="29718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7pPr>
            <a:lvl8pPr marL="34290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8pPr>
            <a:lvl9pPr marL="38862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9pPr>
          </a:lstStyle>
          <a:p>
            <a:pPr>
              <a:buNone/>
            </a:pPr>
            <a:r>
              <a:rPr lang="en-US" sz="2000" dirty="0">
                <a:latin typeface="Calibri" panose="020F0502020204030204" pitchFamily="34" charset="0"/>
              </a:rPr>
              <a:t>From the Airport </a:t>
            </a:r>
            <a:r>
              <a:rPr lang="en-US" sz="2000" dirty="0" err="1">
                <a:solidFill>
                  <a:srgbClr val="FFC000"/>
                </a:solidFill>
                <a:latin typeface="Calibri" panose="020F0502020204030204" pitchFamily="34" charset="0"/>
              </a:rPr>
              <a:t>Roissy</a:t>
            </a:r>
            <a:r>
              <a:rPr lang="en-US" sz="2000" dirty="0">
                <a:solidFill>
                  <a:srgbClr val="FFC000"/>
                </a:solidFill>
                <a:latin typeface="Calibri" panose="020F0502020204030204" pitchFamily="34" charset="0"/>
              </a:rPr>
              <a:t> Charles de Gaulle </a:t>
            </a:r>
            <a:r>
              <a:rPr lang="en-US" sz="2000" dirty="0">
                <a:latin typeface="Calibri" panose="020F0502020204030204" pitchFamily="34" charset="0"/>
              </a:rPr>
              <a:t>by train</a:t>
            </a:r>
          </a:p>
        </p:txBody>
      </p:sp>
      <p:sp>
        <p:nvSpPr>
          <p:cNvPr id="6" name="5 Rectángulo"/>
          <p:cNvSpPr/>
          <p:nvPr/>
        </p:nvSpPr>
        <p:spPr>
          <a:xfrm>
            <a:off x="2369774" y="1340768"/>
            <a:ext cx="7560839" cy="1754326"/>
          </a:xfrm>
          <a:prstGeom prst="rect">
            <a:avLst/>
          </a:prstGeom>
          <a:noFill/>
        </p:spPr>
        <p:txBody>
          <a:bodyPr wrap="square">
            <a:spAutoFit/>
          </a:bodyPr>
          <a:lstStyle/>
          <a:p>
            <a:pPr algn="just"/>
            <a:r>
              <a:rPr lang="en-US" sz="1800" dirty="0">
                <a:latin typeface="Calibri" panose="020F0502020204030204" pitchFamily="34" charset="0"/>
              </a:rPr>
              <a:t>Take RER Line B south (direction Saint Remy les </a:t>
            </a:r>
            <a:r>
              <a:rPr lang="en-US" sz="1800" dirty="0" err="1">
                <a:latin typeface="Calibri" panose="020F0502020204030204" pitchFamily="34" charset="0"/>
              </a:rPr>
              <a:t>Chevreuse</a:t>
            </a:r>
            <a:r>
              <a:rPr lang="en-US" sz="1800" dirty="0">
                <a:latin typeface="Calibri" panose="020F0502020204030204" pitchFamily="34" charset="0"/>
              </a:rPr>
              <a:t>). Get off at </a:t>
            </a:r>
            <a:r>
              <a:rPr lang="en-US" sz="1800" dirty="0" err="1">
                <a:latin typeface="Calibri" panose="020F0502020204030204" pitchFamily="34" charset="0"/>
              </a:rPr>
              <a:t>Châtelet</a:t>
            </a:r>
            <a:r>
              <a:rPr lang="en-US" sz="1800" dirty="0">
                <a:latin typeface="Calibri" panose="020F0502020204030204" pitchFamily="34" charset="0"/>
              </a:rPr>
              <a:t> les </a:t>
            </a:r>
            <a:r>
              <a:rPr lang="en-US" sz="1800" dirty="0" err="1">
                <a:latin typeface="Calibri" panose="020F0502020204030204" pitchFamily="34" charset="0"/>
              </a:rPr>
              <a:t>Halles</a:t>
            </a:r>
            <a:r>
              <a:rPr lang="en-US" sz="1800" dirty="0">
                <a:latin typeface="Calibri" panose="020F0502020204030204" pitchFamily="34" charset="0"/>
              </a:rPr>
              <a:t>. There, follow corresponding signs to RER line A1 direction Saint </a:t>
            </a:r>
            <a:r>
              <a:rPr lang="en-US" sz="1800" dirty="0" err="1">
                <a:latin typeface="Calibri" panose="020F0502020204030204" pitchFamily="34" charset="0"/>
              </a:rPr>
              <a:t>Germain</a:t>
            </a:r>
            <a:r>
              <a:rPr lang="en-US" sz="1800" dirty="0">
                <a:latin typeface="Calibri" panose="020F0502020204030204" pitchFamily="34" charset="0"/>
              </a:rPr>
              <a:t> </a:t>
            </a:r>
            <a:r>
              <a:rPr lang="en-US" sz="1800" dirty="0" err="1">
                <a:latin typeface="Calibri" panose="020F0502020204030204" pitchFamily="34" charset="0"/>
              </a:rPr>
              <a:t>en</a:t>
            </a:r>
            <a:r>
              <a:rPr lang="en-US" sz="1800" dirty="0">
                <a:latin typeface="Calibri" panose="020F0502020204030204" pitchFamily="34" charset="0"/>
              </a:rPr>
              <a:t> </a:t>
            </a:r>
            <a:r>
              <a:rPr lang="en-US" sz="1800" dirty="0" err="1">
                <a:latin typeface="Calibri" panose="020F0502020204030204" pitchFamily="34" charset="0"/>
              </a:rPr>
              <a:t>Laye</a:t>
            </a:r>
            <a:r>
              <a:rPr lang="en-US" sz="1800" dirty="0">
                <a:latin typeface="Calibri" panose="020F0502020204030204" pitchFamily="34" charset="0"/>
              </a:rPr>
              <a:t>. Once on the platform, check the destination boards to make sure that the train you are taking is going to St. </a:t>
            </a:r>
            <a:r>
              <a:rPr lang="en-US" sz="1800" dirty="0" err="1">
                <a:latin typeface="Calibri" panose="020F0502020204030204" pitchFamily="34" charset="0"/>
              </a:rPr>
              <a:t>Germain</a:t>
            </a:r>
            <a:r>
              <a:rPr lang="en-US" sz="1800" dirty="0">
                <a:latin typeface="Calibri" panose="020F0502020204030204" pitchFamily="34" charset="0"/>
              </a:rPr>
              <a:t> </a:t>
            </a:r>
            <a:r>
              <a:rPr lang="en-US" sz="1800" dirty="0" err="1">
                <a:latin typeface="Calibri" panose="020F0502020204030204" pitchFamily="34" charset="0"/>
              </a:rPr>
              <a:t>en</a:t>
            </a:r>
            <a:r>
              <a:rPr lang="en-US" sz="1800" dirty="0">
                <a:latin typeface="Calibri" panose="020F0502020204030204" pitchFamily="34" charset="0"/>
              </a:rPr>
              <a:t> </a:t>
            </a:r>
            <a:r>
              <a:rPr lang="en-US" sz="1800" dirty="0" err="1">
                <a:latin typeface="Calibri" panose="020F0502020204030204" pitchFamily="34" charset="0"/>
              </a:rPr>
              <a:t>Laye</a:t>
            </a:r>
            <a:r>
              <a:rPr lang="en-US" sz="1800" dirty="0">
                <a:latin typeface="Calibri" panose="020F0502020204030204" pitchFamily="34" charset="0"/>
              </a:rPr>
              <a:t>. Destinations appear on the boards just before the trains enter the station. Journey time </a:t>
            </a:r>
            <a:r>
              <a:rPr lang="en-US" sz="1800" dirty="0" err="1">
                <a:latin typeface="Calibri" panose="020F0502020204030204" pitchFamily="34" charset="0"/>
              </a:rPr>
              <a:t>Roissy</a:t>
            </a:r>
            <a:r>
              <a:rPr lang="en-US" sz="1800" dirty="0">
                <a:latin typeface="Calibri" panose="020F0502020204030204" pitchFamily="34" charset="0"/>
              </a:rPr>
              <a:t> Airport - Saint </a:t>
            </a:r>
            <a:r>
              <a:rPr lang="en-US" sz="1800" dirty="0" err="1">
                <a:latin typeface="Calibri" panose="020F0502020204030204" pitchFamily="34" charset="0"/>
              </a:rPr>
              <a:t>Germain</a:t>
            </a:r>
            <a:r>
              <a:rPr lang="en-US" sz="1800" dirty="0">
                <a:latin typeface="Calibri" panose="020F0502020204030204" pitchFamily="34" charset="0"/>
              </a:rPr>
              <a:t> </a:t>
            </a:r>
            <a:r>
              <a:rPr lang="en-US" sz="1800" dirty="0" err="1">
                <a:latin typeface="Calibri" panose="020F0502020204030204" pitchFamily="34" charset="0"/>
              </a:rPr>
              <a:t>en</a:t>
            </a:r>
            <a:r>
              <a:rPr lang="en-US" sz="1800" dirty="0">
                <a:latin typeface="Calibri" panose="020F0502020204030204" pitchFamily="34" charset="0"/>
              </a:rPr>
              <a:t> </a:t>
            </a:r>
            <a:r>
              <a:rPr lang="en-US" sz="1800" dirty="0" err="1">
                <a:latin typeface="Calibri" panose="020F0502020204030204" pitchFamily="34" charset="0"/>
              </a:rPr>
              <a:t>Laye</a:t>
            </a:r>
            <a:r>
              <a:rPr lang="en-US" sz="1800" dirty="0">
                <a:latin typeface="Calibri" panose="020F0502020204030204" pitchFamily="34" charset="0"/>
              </a:rPr>
              <a:t> is about 1h30.</a:t>
            </a:r>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50677" y="3356993"/>
            <a:ext cx="9134475"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Elipse"/>
          <p:cNvSpPr/>
          <p:nvPr/>
        </p:nvSpPr>
        <p:spPr>
          <a:xfrm>
            <a:off x="9048329" y="3284984"/>
            <a:ext cx="540059" cy="576064"/>
          </a:xfrm>
          <a:prstGeom prst="ellipse">
            <a:avLst/>
          </a:prstGeom>
          <a:solidFill>
            <a:srgbClr val="0033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Rectángulo"/>
          <p:cNvSpPr/>
          <p:nvPr/>
        </p:nvSpPr>
        <p:spPr>
          <a:xfrm>
            <a:off x="6946532" y="5589241"/>
            <a:ext cx="2343014" cy="307777"/>
          </a:xfrm>
          <a:prstGeom prst="rect">
            <a:avLst/>
          </a:prstGeom>
          <a:solidFill>
            <a:srgbClr val="080808">
              <a:alpha val="72157"/>
            </a:srgbClr>
          </a:solidFill>
        </p:spPr>
        <p:txBody>
          <a:bodyPr wrap="none">
            <a:spAutoFit/>
          </a:bodyPr>
          <a:lstStyle/>
          <a:p>
            <a:r>
              <a:rPr lang="en-US" sz="1400" dirty="0">
                <a:latin typeface="Calibri" panose="020F0502020204030204" pitchFamily="34" charset="0"/>
              </a:rPr>
              <a:t>Get off at </a:t>
            </a:r>
            <a:r>
              <a:rPr lang="en-US" sz="1400" dirty="0" err="1">
                <a:latin typeface="Calibri" panose="020F0502020204030204" pitchFamily="34" charset="0"/>
              </a:rPr>
              <a:t>Châtelet</a:t>
            </a:r>
            <a:r>
              <a:rPr lang="en-US" sz="1400" dirty="0">
                <a:latin typeface="Calibri" panose="020F0502020204030204" pitchFamily="34" charset="0"/>
              </a:rPr>
              <a:t> les </a:t>
            </a:r>
            <a:r>
              <a:rPr lang="en-US" sz="1400" dirty="0" err="1">
                <a:latin typeface="Calibri" panose="020F0502020204030204" pitchFamily="34" charset="0"/>
              </a:rPr>
              <a:t>Halles</a:t>
            </a:r>
            <a:endParaRPr lang="es-ES" sz="1400" dirty="0"/>
          </a:p>
        </p:txBody>
      </p:sp>
      <p:sp>
        <p:nvSpPr>
          <p:cNvPr id="12" name="11 Rectángulo"/>
          <p:cNvSpPr/>
          <p:nvPr/>
        </p:nvSpPr>
        <p:spPr>
          <a:xfrm>
            <a:off x="1847528" y="4365105"/>
            <a:ext cx="2705612" cy="307777"/>
          </a:xfrm>
          <a:prstGeom prst="rect">
            <a:avLst/>
          </a:prstGeom>
          <a:solidFill>
            <a:srgbClr val="080808">
              <a:alpha val="72157"/>
            </a:srgbClr>
          </a:solidFill>
        </p:spPr>
        <p:txBody>
          <a:bodyPr wrap="none">
            <a:spAutoFit/>
          </a:bodyPr>
          <a:lstStyle/>
          <a:p>
            <a:r>
              <a:rPr lang="en-US" sz="1400" dirty="0">
                <a:latin typeface="Calibri" panose="020F0502020204030204" pitchFamily="34" charset="0"/>
              </a:rPr>
              <a:t>You have reached your destination</a:t>
            </a:r>
            <a:endParaRPr lang="es-ES" sz="1400" dirty="0"/>
          </a:p>
        </p:txBody>
      </p:sp>
    </p:spTree>
    <p:extLst>
      <p:ext uri="{BB962C8B-B14F-4D97-AF65-F5344CB8AC3E}">
        <p14:creationId xmlns:p14="http://schemas.microsoft.com/office/powerpoint/2010/main" val="204010909"/>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74147"/>
                                        </p:tgtEl>
                                        <p:attrNameLst>
                                          <p:attrName>style.visibility</p:attrName>
                                        </p:attrNameLst>
                                      </p:cBhvr>
                                      <p:to>
                                        <p:strVal val="visible"/>
                                      </p:to>
                                    </p:set>
                                    <p:animEffect transition="in" filter="fade">
                                      <p:cBhvr>
                                        <p:cTn id="7" dur="500"/>
                                        <p:tgtEl>
                                          <p:spTgt spid="7741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5"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childTnLst>
                          </p:cTn>
                        </p:par>
                        <p:par>
                          <p:cTn id="17" fill="hold">
                            <p:stCondLst>
                              <p:cond delay="2000"/>
                            </p:stCondLst>
                            <p:childTnLst>
                              <p:par>
                                <p:cTn id="18" presetID="50" presetClass="path" presetSubtype="0" accel="50000" decel="50000" fill="hold" grpId="0" nodeType="afterEffect">
                                  <p:stCondLst>
                                    <p:cond delay="0"/>
                                  </p:stCondLst>
                                  <p:childTnLst>
                                    <p:animMotion origin="layout" path="M -5.55556E-7 -3.33333E-6 L -0.05052 -3.33333E-6 C -0.07292 -3.33333E-6 -0.10035 0.01436 -0.10035 0.02639 L -0.10035 0.05278 " pathEditMode="relative" rAng="0" ptsTypes="FfFF">
                                      <p:cBhvr>
                                        <p:cTn id="19" dur="2000" fill="hold"/>
                                        <p:tgtEl>
                                          <p:spTgt spid="2"/>
                                        </p:tgtEl>
                                        <p:attrNameLst>
                                          <p:attrName>ppt_x</p:attrName>
                                          <p:attrName>ppt_y</p:attrName>
                                        </p:attrNameLst>
                                      </p:cBhvr>
                                      <p:rCtr x="-5017" y="2639"/>
                                    </p:animMotion>
                                  </p:childTnLst>
                                </p:cTn>
                              </p:par>
                            </p:childTnLst>
                          </p:cTn>
                        </p:par>
                        <p:par>
                          <p:cTn id="20" fill="hold">
                            <p:stCondLst>
                              <p:cond delay="4000"/>
                            </p:stCondLst>
                            <p:childTnLst>
                              <p:par>
                                <p:cTn id="21" presetID="42" presetClass="path" presetSubtype="0" accel="50000" decel="50000" fill="hold" grpId="1" nodeType="afterEffect">
                                  <p:stCondLst>
                                    <p:cond delay="0"/>
                                  </p:stCondLst>
                                  <p:childTnLst>
                                    <p:animMotion origin="layout" path="M -0.10035 0.05278 L -0.06892 0.12616 " pathEditMode="relative" rAng="0" ptsTypes="AA">
                                      <p:cBhvr>
                                        <p:cTn id="22" dur="2000" fill="hold"/>
                                        <p:tgtEl>
                                          <p:spTgt spid="2"/>
                                        </p:tgtEl>
                                        <p:attrNameLst>
                                          <p:attrName>ppt_x</p:attrName>
                                          <p:attrName>ppt_y</p:attrName>
                                        </p:attrNameLst>
                                      </p:cBhvr>
                                      <p:rCtr x="1563" y="3657"/>
                                    </p:animMotion>
                                  </p:childTnLst>
                                </p:cTn>
                              </p:par>
                            </p:childTnLst>
                          </p:cTn>
                        </p:par>
                        <p:par>
                          <p:cTn id="23" fill="hold">
                            <p:stCondLst>
                              <p:cond delay="6000"/>
                            </p:stCondLst>
                            <p:childTnLst>
                              <p:par>
                                <p:cTn id="24" presetID="42" presetClass="path" presetSubtype="0" accel="50000" decel="50000" fill="hold" grpId="2" nodeType="afterEffect">
                                  <p:stCondLst>
                                    <p:cond delay="0"/>
                                  </p:stCondLst>
                                  <p:childTnLst>
                                    <p:animMotion origin="layout" path="M -0.06892 0.12616 L -0.32101 0.15764 " pathEditMode="relative" rAng="0" ptsTypes="AA">
                                      <p:cBhvr>
                                        <p:cTn id="25" dur="2000" fill="hold"/>
                                        <p:tgtEl>
                                          <p:spTgt spid="2"/>
                                        </p:tgtEl>
                                        <p:attrNameLst>
                                          <p:attrName>ppt_x</p:attrName>
                                          <p:attrName>ppt_y</p:attrName>
                                        </p:attrNameLst>
                                      </p:cBhvr>
                                      <p:rCtr x="-12604" y="1574"/>
                                    </p:animMotion>
                                  </p:childTnLst>
                                </p:cTn>
                              </p:par>
                            </p:childTnLst>
                          </p:cTn>
                        </p:par>
                        <p:par>
                          <p:cTn id="26" fill="hold">
                            <p:stCondLst>
                              <p:cond delay="8000"/>
                            </p:stCondLst>
                            <p:childTnLst>
                              <p:par>
                                <p:cTn id="27" presetID="63" presetClass="path" presetSubtype="0" accel="50000" decel="50000" fill="hold" grpId="3" nodeType="afterEffect">
                                  <p:stCondLst>
                                    <p:cond delay="0"/>
                                  </p:stCondLst>
                                  <p:childTnLst>
                                    <p:animMotion origin="layout" path="M -0.32101 0.15764 L -0.32882 0.34676 " pathEditMode="relative" rAng="0" ptsTypes="AA">
                                      <p:cBhvr>
                                        <p:cTn id="28" dur="2000" fill="hold"/>
                                        <p:tgtEl>
                                          <p:spTgt spid="2"/>
                                        </p:tgtEl>
                                        <p:attrNameLst>
                                          <p:attrName>ppt_x</p:attrName>
                                          <p:attrName>ppt_y</p:attrName>
                                        </p:attrNameLst>
                                      </p:cBhvr>
                                      <p:rCtr x="-399" y="9444"/>
                                    </p:animMotion>
                                  </p:childTnLst>
                                </p:cTn>
                              </p:par>
                            </p:childTnLst>
                          </p:cTn>
                        </p:par>
                        <p:par>
                          <p:cTn id="29" fill="hold">
                            <p:stCondLst>
                              <p:cond delay="10000"/>
                            </p:stCondLst>
                            <p:childTnLst>
                              <p:par>
                                <p:cTn id="30" presetID="45" presetClass="entr" presetSubtype="0" fill="hold" grpId="4"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2000"/>
                                        <p:tgtEl>
                                          <p:spTgt spid="2"/>
                                        </p:tgtEl>
                                      </p:cBhvr>
                                    </p:animEffect>
                                    <p:anim calcmode="lin" valueType="num">
                                      <p:cBhvr>
                                        <p:cTn id="33" dur="2000" fill="hold"/>
                                        <p:tgtEl>
                                          <p:spTgt spid="2"/>
                                        </p:tgtEl>
                                        <p:attrNameLst>
                                          <p:attrName>ppt_w</p:attrName>
                                        </p:attrNameLst>
                                      </p:cBhvr>
                                      <p:tavLst>
                                        <p:tav tm="0" fmla="#ppt_w*sin(2.5*pi*$)">
                                          <p:val>
                                            <p:fltVal val="0"/>
                                          </p:val>
                                        </p:tav>
                                        <p:tav tm="100000">
                                          <p:val>
                                            <p:fltVal val="1"/>
                                          </p:val>
                                        </p:tav>
                                      </p:tavLst>
                                    </p:anim>
                                    <p:anim calcmode="lin" valueType="num">
                                      <p:cBhvr>
                                        <p:cTn id="34" dur="2000" fill="hold"/>
                                        <p:tgtEl>
                                          <p:spTgt spid="2"/>
                                        </p:tgtEl>
                                        <p:attrNameLst>
                                          <p:attrName>ppt_h</p:attrName>
                                        </p:attrNameLst>
                                      </p:cBhvr>
                                      <p:tavLst>
                                        <p:tav tm="0">
                                          <p:val>
                                            <p:strVal val="#ppt_h"/>
                                          </p:val>
                                        </p:tav>
                                        <p:tav tm="100000">
                                          <p:val>
                                            <p:strVal val="#ppt_h"/>
                                          </p:val>
                                        </p:tav>
                                      </p:tavLst>
                                    </p:anim>
                                  </p:childTnLst>
                                </p:cTn>
                              </p:par>
                              <p:par>
                                <p:cTn id="35" presetID="16" presetClass="entr" presetSubtype="21"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par>
                          <p:cTn id="38" fill="hold">
                            <p:stCondLst>
                              <p:cond delay="12000"/>
                            </p:stCondLst>
                            <p:childTnLst>
                              <p:par>
                                <p:cTn id="39" presetID="10" presetClass="exit" presetSubtype="0" fill="hold" grpId="1" nodeType="afterEffect">
                                  <p:stCondLst>
                                    <p:cond delay="0"/>
                                  </p:stCondLst>
                                  <p:childTnLst>
                                    <p:animEffect transition="out" filter="fade">
                                      <p:cBhvr>
                                        <p:cTn id="40" dur="500"/>
                                        <p:tgtEl>
                                          <p:spTgt spid="3"/>
                                        </p:tgtEl>
                                      </p:cBhvr>
                                    </p:animEffect>
                                    <p:set>
                                      <p:cBhvr>
                                        <p:cTn id="41" dur="1" fill="hold">
                                          <p:stCondLst>
                                            <p:cond delay="499"/>
                                          </p:stCondLst>
                                        </p:cTn>
                                        <p:tgtEl>
                                          <p:spTgt spid="3"/>
                                        </p:tgtEl>
                                        <p:attrNameLst>
                                          <p:attrName>style.visibility</p:attrName>
                                        </p:attrNameLst>
                                      </p:cBhvr>
                                      <p:to>
                                        <p:strVal val="hidden"/>
                                      </p:to>
                                    </p:set>
                                  </p:childTnLst>
                                </p:cTn>
                              </p:par>
                            </p:childTnLst>
                          </p:cTn>
                        </p:par>
                        <p:par>
                          <p:cTn id="42" fill="hold">
                            <p:stCondLst>
                              <p:cond delay="12500"/>
                            </p:stCondLst>
                            <p:childTnLst>
                              <p:par>
                                <p:cTn id="43" presetID="49" presetClass="path" presetSubtype="0" accel="50000" decel="50000" fill="hold" grpId="6" nodeType="afterEffect">
                                  <p:stCondLst>
                                    <p:cond delay="0"/>
                                  </p:stCondLst>
                                  <p:childTnLst>
                                    <p:animMotion origin="layout" path="M -0.32882 0.34676 L -0.37604 0.29422 " pathEditMode="relative" rAng="0" ptsTypes="AA">
                                      <p:cBhvr>
                                        <p:cTn id="44" dur="2000" fill="hold"/>
                                        <p:tgtEl>
                                          <p:spTgt spid="2"/>
                                        </p:tgtEl>
                                        <p:attrNameLst>
                                          <p:attrName>ppt_x</p:attrName>
                                          <p:attrName>ppt_y</p:attrName>
                                        </p:attrNameLst>
                                      </p:cBhvr>
                                      <p:rCtr x="-2361" y="-2639"/>
                                    </p:animMotion>
                                  </p:childTnLst>
                                </p:cTn>
                              </p:par>
                            </p:childTnLst>
                          </p:cTn>
                        </p:par>
                        <p:par>
                          <p:cTn id="45" fill="hold">
                            <p:stCondLst>
                              <p:cond delay="14500"/>
                            </p:stCondLst>
                            <p:childTnLst>
                              <p:par>
                                <p:cTn id="46" presetID="63" presetClass="path" presetSubtype="0" accel="50000" decel="50000" fill="hold" grpId="7" nodeType="afterEffect">
                                  <p:stCondLst>
                                    <p:cond delay="0"/>
                                  </p:stCondLst>
                                  <p:childTnLst>
                                    <p:animMotion origin="layout" path="M -0.37604 0.29394 L -0.46285 0.29394 " pathEditMode="relative" rAng="0" ptsTypes="AA">
                                      <p:cBhvr>
                                        <p:cTn id="47" dur="2000" fill="hold"/>
                                        <p:tgtEl>
                                          <p:spTgt spid="2"/>
                                        </p:tgtEl>
                                        <p:attrNameLst>
                                          <p:attrName>ppt_x</p:attrName>
                                          <p:attrName>ppt_y</p:attrName>
                                        </p:attrNameLst>
                                      </p:cBhvr>
                                      <p:rCtr x="-4340" y="0"/>
                                    </p:animMotion>
                                  </p:childTnLst>
                                </p:cTn>
                              </p:par>
                            </p:childTnLst>
                          </p:cTn>
                        </p:par>
                        <p:par>
                          <p:cTn id="48" fill="hold">
                            <p:stCondLst>
                              <p:cond delay="16500"/>
                            </p:stCondLst>
                            <p:childTnLst>
                              <p:par>
                                <p:cTn id="49" presetID="49" presetClass="path" presetSubtype="0" accel="50000" decel="50000" fill="hold" grpId="8" nodeType="afterEffect">
                                  <p:stCondLst>
                                    <p:cond delay="0"/>
                                  </p:stCondLst>
                                  <p:childTnLst>
                                    <p:animMotion origin="layout" path="M -0.46285 0.29394 L -0.52587 0.19959 " pathEditMode="relative" rAng="0" ptsTypes="AA">
                                      <p:cBhvr>
                                        <p:cTn id="50" dur="2000" fill="hold"/>
                                        <p:tgtEl>
                                          <p:spTgt spid="2"/>
                                        </p:tgtEl>
                                        <p:attrNameLst>
                                          <p:attrName>ppt_x</p:attrName>
                                          <p:attrName>ppt_y</p:attrName>
                                        </p:attrNameLst>
                                      </p:cBhvr>
                                      <p:rCtr x="-3160" y="-4718"/>
                                    </p:animMotion>
                                  </p:childTnLst>
                                </p:cTn>
                              </p:par>
                            </p:childTnLst>
                          </p:cTn>
                        </p:par>
                        <p:par>
                          <p:cTn id="51" fill="hold">
                            <p:stCondLst>
                              <p:cond delay="18500"/>
                            </p:stCondLst>
                            <p:childTnLst>
                              <p:par>
                                <p:cTn id="52" presetID="63" presetClass="path" presetSubtype="0" accel="50000" decel="50000" fill="hold" grpId="9" nodeType="afterEffect">
                                  <p:stCondLst>
                                    <p:cond delay="0"/>
                                  </p:stCondLst>
                                  <p:childTnLst>
                                    <p:animMotion origin="layout" path="M -0.52587 0.19959 L -0.61233 0.29394 " pathEditMode="relative" rAng="0" ptsTypes="AA">
                                      <p:cBhvr>
                                        <p:cTn id="53" dur="2000" fill="hold"/>
                                        <p:tgtEl>
                                          <p:spTgt spid="2"/>
                                        </p:tgtEl>
                                        <p:attrNameLst>
                                          <p:attrName>ppt_x</p:attrName>
                                          <p:attrName>ppt_y</p:attrName>
                                        </p:attrNameLst>
                                      </p:cBhvr>
                                      <p:rCtr x="-4323" y="4718"/>
                                    </p:animMotion>
                                  </p:childTnLst>
                                </p:cTn>
                              </p:par>
                            </p:childTnLst>
                          </p:cTn>
                        </p:par>
                        <p:par>
                          <p:cTn id="54" fill="hold">
                            <p:stCondLst>
                              <p:cond delay="20500"/>
                            </p:stCondLst>
                            <p:childTnLst>
                              <p:par>
                                <p:cTn id="55" presetID="35" presetClass="path" presetSubtype="0" accel="50000" decel="50000" fill="hold" grpId="10" nodeType="afterEffect">
                                  <p:stCondLst>
                                    <p:cond delay="0"/>
                                  </p:stCondLst>
                                  <p:childTnLst>
                                    <p:animMotion origin="layout" path="M -0.61232 0.29394 L -0.65955 0.29394 " pathEditMode="relative" rAng="0" ptsTypes="AA">
                                      <p:cBhvr>
                                        <p:cTn id="56" dur="2000" fill="hold"/>
                                        <p:tgtEl>
                                          <p:spTgt spid="2"/>
                                        </p:tgtEl>
                                        <p:attrNameLst>
                                          <p:attrName>ppt_x</p:attrName>
                                          <p:attrName>ppt_y</p:attrName>
                                        </p:attrNameLst>
                                      </p:cBhvr>
                                      <p:rCtr x="-2361" y="0"/>
                                    </p:animMotion>
                                  </p:childTnLst>
                                </p:cTn>
                              </p:par>
                            </p:childTnLst>
                          </p:cTn>
                        </p:par>
                        <p:par>
                          <p:cTn id="57" fill="hold">
                            <p:stCondLst>
                              <p:cond delay="22500"/>
                            </p:stCondLst>
                            <p:childTnLst>
                              <p:par>
                                <p:cTn id="58" presetID="63" presetClass="path" presetSubtype="0" accel="50000" decel="50000" fill="hold" grpId="11" nodeType="afterEffect">
                                  <p:stCondLst>
                                    <p:cond delay="0"/>
                                  </p:stCondLst>
                                  <p:childTnLst>
                                    <p:animMotion origin="layout" path="M -0.65955 0.29394 L -0.69896 0.20999 " pathEditMode="relative" rAng="0" ptsTypes="AA">
                                      <p:cBhvr>
                                        <p:cTn id="59" dur="2000" fill="hold"/>
                                        <p:tgtEl>
                                          <p:spTgt spid="2"/>
                                        </p:tgtEl>
                                        <p:attrNameLst>
                                          <p:attrName>ppt_x</p:attrName>
                                          <p:attrName>ppt_y</p:attrName>
                                        </p:attrNameLst>
                                      </p:cBhvr>
                                      <p:rCtr x="-1979" y="-4209"/>
                                    </p:animMotion>
                                  </p:childTnLst>
                                </p:cTn>
                              </p:par>
                            </p:childTnLst>
                          </p:cTn>
                        </p:par>
                        <p:par>
                          <p:cTn id="60" fill="hold">
                            <p:stCondLst>
                              <p:cond delay="24500"/>
                            </p:stCondLst>
                            <p:childTnLst>
                              <p:par>
                                <p:cTn id="61" presetID="45" presetClass="entr" presetSubtype="0" fill="hold" grpId="12" nodeType="after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2000"/>
                                        <p:tgtEl>
                                          <p:spTgt spid="2"/>
                                        </p:tgtEl>
                                      </p:cBhvr>
                                    </p:animEffect>
                                    <p:anim calcmode="lin" valueType="num">
                                      <p:cBhvr>
                                        <p:cTn id="64" dur="2000" fill="hold"/>
                                        <p:tgtEl>
                                          <p:spTgt spid="2"/>
                                        </p:tgtEl>
                                        <p:attrNameLst>
                                          <p:attrName>ppt_w</p:attrName>
                                        </p:attrNameLst>
                                      </p:cBhvr>
                                      <p:tavLst>
                                        <p:tav tm="0" fmla="#ppt_w*sin(2.5*pi*$)">
                                          <p:val>
                                            <p:fltVal val="0"/>
                                          </p:val>
                                        </p:tav>
                                        <p:tav tm="100000">
                                          <p:val>
                                            <p:fltVal val="1"/>
                                          </p:val>
                                        </p:tav>
                                      </p:tavLst>
                                    </p:anim>
                                    <p:anim calcmode="lin" valueType="num">
                                      <p:cBhvr>
                                        <p:cTn id="65" dur="2000" fill="hold"/>
                                        <p:tgtEl>
                                          <p:spTgt spid="2"/>
                                        </p:tgtEl>
                                        <p:attrNameLst>
                                          <p:attrName>ppt_h</p:attrName>
                                        </p:attrNameLst>
                                      </p:cBhvr>
                                      <p:tavLst>
                                        <p:tav tm="0">
                                          <p:val>
                                            <p:strVal val="#ppt_h"/>
                                          </p:val>
                                        </p:tav>
                                        <p:tav tm="100000">
                                          <p:val>
                                            <p:strVal val="#ppt_h"/>
                                          </p:val>
                                        </p:tav>
                                      </p:tavLst>
                                    </p:anim>
                                  </p:childTnLst>
                                </p:cTn>
                              </p:par>
                              <p:par>
                                <p:cTn id="66" presetID="16" presetClass="entr" presetSubtype="21"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barn(inVertical)">
                                      <p:cBhvr>
                                        <p:cTn id="6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147" grpId="0"/>
      <p:bldP spid="6" grpId="0"/>
      <p:bldP spid="2" grpId="0" animBg="1"/>
      <p:bldP spid="2" grpId="1" animBg="1"/>
      <p:bldP spid="2" grpId="2" animBg="1"/>
      <p:bldP spid="2" grpId="3" animBg="1"/>
      <p:bldP spid="2" grpId="4" animBg="1"/>
      <p:bldP spid="2" grpId="5" animBg="1"/>
      <p:bldP spid="2" grpId="6" animBg="1"/>
      <p:bldP spid="2" grpId="7" animBg="1"/>
      <p:bldP spid="2" grpId="8" animBg="1"/>
      <p:bldP spid="2" grpId="9" animBg="1"/>
      <p:bldP spid="2" grpId="10" animBg="1"/>
      <p:bldP spid="2" grpId="11" animBg="1"/>
      <p:bldP spid="2" grpId="12" animBg="1"/>
      <p:bldP spid="3" grpId="0" animBg="1"/>
      <p:bldP spid="3" grpId="1"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432677" y="1556793"/>
            <a:ext cx="5172075"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redondeado"/>
          <p:cNvSpPr/>
          <p:nvPr/>
        </p:nvSpPr>
        <p:spPr>
          <a:xfrm>
            <a:off x="2855640" y="585844"/>
            <a:ext cx="6984776" cy="55399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74147" name="Text Box 3"/>
          <p:cNvSpPr txBox="1">
            <a:spLocks noChangeArrowheads="1"/>
          </p:cNvSpPr>
          <p:nvPr/>
        </p:nvSpPr>
        <p:spPr bwMode="auto">
          <a:xfrm>
            <a:off x="3395699" y="662788"/>
            <a:ext cx="619268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SzPct val="60000"/>
              <a:buFont typeface="Wingdings" pitchFamily="2" charset="2"/>
              <a:buChar char=""/>
              <a:defRPr sz="2100">
                <a:solidFill>
                  <a:schemeClr val="tx1"/>
                </a:solidFill>
                <a:latin typeface="Palatino Linotype" pitchFamily="18" charset="0"/>
              </a:defRPr>
            </a:lvl1pPr>
            <a:lvl2pPr marL="742950" indent="-285750" eaLnBrk="0" hangingPunct="0">
              <a:buSzPct val="60000"/>
              <a:buFont typeface="Wingdings" pitchFamily="2" charset="2"/>
              <a:buChar char=""/>
              <a:defRPr sz="1900">
                <a:solidFill>
                  <a:schemeClr val="tx1"/>
                </a:solidFill>
                <a:latin typeface="Palatino Linotype" pitchFamily="18" charset="0"/>
              </a:defRPr>
            </a:lvl2pPr>
            <a:lvl3pPr marL="1143000" indent="-228600" eaLnBrk="0" hangingPunct="0">
              <a:buSzPct val="60000"/>
              <a:buFont typeface="Wingdings" pitchFamily="2" charset="2"/>
              <a:buChar char=""/>
              <a:defRPr sz="1700">
                <a:solidFill>
                  <a:schemeClr val="tx1"/>
                </a:solidFill>
                <a:latin typeface="Palatino Linotype" pitchFamily="18" charset="0"/>
              </a:defRPr>
            </a:lvl3pPr>
            <a:lvl4pPr marL="1600200" indent="-228600" eaLnBrk="0" hangingPunct="0">
              <a:buSzPct val="60000"/>
              <a:buFont typeface="Wingdings" pitchFamily="2" charset="2"/>
              <a:buChar char=""/>
              <a:defRPr sz="1600">
                <a:solidFill>
                  <a:schemeClr val="tx1"/>
                </a:solidFill>
                <a:latin typeface="Palatino Linotype" pitchFamily="18" charset="0"/>
              </a:defRPr>
            </a:lvl4pPr>
            <a:lvl5pPr marL="2057400" indent="-228600" eaLnBrk="0" hangingPunct="0">
              <a:buSzPct val="60000"/>
              <a:buFont typeface="Wingdings" pitchFamily="2" charset="2"/>
              <a:buChar char=""/>
              <a:defRPr sz="1500">
                <a:solidFill>
                  <a:schemeClr val="tx1"/>
                </a:solidFill>
                <a:latin typeface="Palatino Linotype" pitchFamily="18" charset="0"/>
              </a:defRPr>
            </a:lvl5pPr>
            <a:lvl6pPr marL="25146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6pPr>
            <a:lvl7pPr marL="29718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7pPr>
            <a:lvl8pPr marL="34290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8pPr>
            <a:lvl9pPr marL="38862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9pPr>
          </a:lstStyle>
          <a:p>
            <a:pPr>
              <a:buNone/>
            </a:pPr>
            <a:r>
              <a:rPr lang="en-US" sz="2000" dirty="0">
                <a:latin typeface="Calibri" panose="020F0502020204030204" pitchFamily="34" charset="0"/>
              </a:rPr>
              <a:t>From </a:t>
            </a:r>
            <a:r>
              <a:rPr lang="en-US" sz="2000" dirty="0" err="1">
                <a:solidFill>
                  <a:srgbClr val="FFC000"/>
                </a:solidFill>
                <a:latin typeface="Calibri" panose="020F0502020204030204" pitchFamily="34" charset="0"/>
              </a:rPr>
              <a:t>Orly</a:t>
            </a:r>
            <a:r>
              <a:rPr lang="en-US" sz="2000" dirty="0">
                <a:solidFill>
                  <a:srgbClr val="FFC000"/>
                </a:solidFill>
                <a:latin typeface="Calibri" panose="020F0502020204030204" pitchFamily="34" charset="0"/>
              </a:rPr>
              <a:t> Airport </a:t>
            </a:r>
            <a:r>
              <a:rPr lang="en-US" sz="2000" dirty="0" err="1">
                <a:solidFill>
                  <a:srgbClr val="FFC000"/>
                </a:solidFill>
                <a:latin typeface="Calibri" panose="020F0502020204030204" pitchFamily="34" charset="0"/>
              </a:rPr>
              <a:t>Sud</a:t>
            </a:r>
            <a:r>
              <a:rPr lang="en-US" sz="2000" dirty="0">
                <a:solidFill>
                  <a:srgbClr val="FFC000"/>
                </a:solidFill>
                <a:latin typeface="Calibri" panose="020F0502020204030204" pitchFamily="34" charset="0"/>
              </a:rPr>
              <a:t> or </a:t>
            </a:r>
            <a:r>
              <a:rPr lang="en-US" sz="2000" dirty="0" err="1">
                <a:solidFill>
                  <a:srgbClr val="FFC000"/>
                </a:solidFill>
                <a:latin typeface="Calibri" panose="020F0502020204030204" pitchFamily="34" charset="0"/>
              </a:rPr>
              <a:t>Ouest</a:t>
            </a:r>
            <a:r>
              <a:rPr lang="en-US" sz="2000" dirty="0">
                <a:solidFill>
                  <a:srgbClr val="FFC000"/>
                </a:solidFill>
                <a:latin typeface="Calibri" panose="020F0502020204030204" pitchFamily="34" charset="0"/>
              </a:rPr>
              <a:t> terminal </a:t>
            </a:r>
            <a:r>
              <a:rPr lang="en-US" sz="2000" dirty="0">
                <a:latin typeface="Calibri" panose="020F0502020204030204" pitchFamily="34" charset="0"/>
              </a:rPr>
              <a:t>by train</a:t>
            </a:r>
          </a:p>
        </p:txBody>
      </p:sp>
      <p:sp>
        <p:nvSpPr>
          <p:cNvPr id="2" name="1 Elipse"/>
          <p:cNvSpPr/>
          <p:nvPr/>
        </p:nvSpPr>
        <p:spPr>
          <a:xfrm>
            <a:off x="10099525" y="5372516"/>
            <a:ext cx="540059" cy="576064"/>
          </a:xfrm>
          <a:prstGeom prst="ellipse">
            <a:avLst/>
          </a:prstGeom>
          <a:solidFill>
            <a:srgbClr val="0033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Rectángulo"/>
          <p:cNvSpPr/>
          <p:nvPr/>
        </p:nvSpPr>
        <p:spPr>
          <a:xfrm>
            <a:off x="6949132" y="5372517"/>
            <a:ext cx="1439946" cy="307777"/>
          </a:xfrm>
          <a:prstGeom prst="rect">
            <a:avLst/>
          </a:prstGeom>
          <a:solidFill>
            <a:srgbClr val="080808">
              <a:alpha val="72157"/>
            </a:srgbClr>
          </a:solidFill>
        </p:spPr>
        <p:txBody>
          <a:bodyPr wrap="none">
            <a:spAutoFit/>
          </a:bodyPr>
          <a:lstStyle/>
          <a:p>
            <a:r>
              <a:rPr lang="en-US" sz="1400" dirty="0">
                <a:latin typeface="Calibri" panose="020F0502020204030204" pitchFamily="34" charset="0"/>
              </a:rPr>
              <a:t>Get off at Antony</a:t>
            </a:r>
            <a:endParaRPr lang="es-ES" sz="1400" dirty="0"/>
          </a:p>
        </p:txBody>
      </p:sp>
      <p:sp>
        <p:nvSpPr>
          <p:cNvPr id="12" name="11 Rectángulo"/>
          <p:cNvSpPr/>
          <p:nvPr/>
        </p:nvSpPr>
        <p:spPr>
          <a:xfrm>
            <a:off x="5683466" y="2564905"/>
            <a:ext cx="2705612" cy="307777"/>
          </a:xfrm>
          <a:prstGeom prst="rect">
            <a:avLst/>
          </a:prstGeom>
          <a:solidFill>
            <a:srgbClr val="080808">
              <a:alpha val="72157"/>
            </a:srgbClr>
          </a:solidFill>
        </p:spPr>
        <p:txBody>
          <a:bodyPr wrap="none">
            <a:spAutoFit/>
          </a:bodyPr>
          <a:lstStyle/>
          <a:p>
            <a:r>
              <a:rPr lang="en-US" sz="1400" dirty="0">
                <a:latin typeface="Calibri" panose="020F0502020204030204" pitchFamily="34" charset="0"/>
              </a:rPr>
              <a:t>You have reached your destination</a:t>
            </a:r>
            <a:endParaRPr lang="es-ES" sz="1400" dirty="0"/>
          </a:p>
        </p:txBody>
      </p:sp>
      <p:sp>
        <p:nvSpPr>
          <p:cNvPr id="5" name="4 Rectángulo"/>
          <p:cNvSpPr/>
          <p:nvPr/>
        </p:nvSpPr>
        <p:spPr>
          <a:xfrm>
            <a:off x="1703513" y="1537620"/>
            <a:ext cx="3546871" cy="4278094"/>
          </a:xfrm>
          <a:prstGeom prst="rect">
            <a:avLst/>
          </a:prstGeom>
        </p:spPr>
        <p:txBody>
          <a:bodyPr wrap="square">
            <a:spAutoFit/>
          </a:bodyPr>
          <a:lstStyle/>
          <a:p>
            <a:r>
              <a:rPr lang="en-US" sz="1600" dirty="0">
                <a:latin typeface="Calibri" panose="020F0502020204030204" pitchFamily="34" charset="0"/>
              </a:rPr>
              <a:t>Walk or take the shuttle bus from the terminal to the </a:t>
            </a:r>
            <a:r>
              <a:rPr lang="en-US" sz="1600" dirty="0" err="1">
                <a:latin typeface="Calibri" panose="020F0502020204030204" pitchFamily="34" charset="0"/>
              </a:rPr>
              <a:t>Orlyval</a:t>
            </a:r>
            <a:r>
              <a:rPr lang="en-US" sz="1600" dirty="0">
                <a:latin typeface="Calibri" panose="020F0502020204030204" pitchFamily="34" charset="0"/>
              </a:rPr>
              <a:t> station. Buy a ticket to Saint </a:t>
            </a:r>
            <a:r>
              <a:rPr lang="en-US" sz="1600" dirty="0" err="1">
                <a:latin typeface="Calibri" panose="020F0502020204030204" pitchFamily="34" charset="0"/>
              </a:rPr>
              <a:t>Germain</a:t>
            </a:r>
            <a:r>
              <a:rPr lang="en-US" sz="1600" dirty="0">
                <a:latin typeface="Calibri" panose="020F0502020204030204" pitchFamily="34" charset="0"/>
              </a:rPr>
              <a:t> </a:t>
            </a:r>
            <a:r>
              <a:rPr lang="en-US" sz="1600" dirty="0" err="1">
                <a:latin typeface="Calibri" panose="020F0502020204030204" pitchFamily="34" charset="0"/>
              </a:rPr>
              <a:t>en</a:t>
            </a:r>
            <a:r>
              <a:rPr lang="en-US" sz="1600" dirty="0">
                <a:latin typeface="Calibri" panose="020F0502020204030204" pitchFamily="34" charset="0"/>
              </a:rPr>
              <a:t> </a:t>
            </a:r>
            <a:r>
              <a:rPr lang="en-US" sz="1600" dirty="0" err="1">
                <a:latin typeface="Calibri" panose="020F0502020204030204" pitchFamily="34" charset="0"/>
              </a:rPr>
              <a:t>Laye</a:t>
            </a:r>
            <a:r>
              <a:rPr lang="en-US" sz="1600" dirty="0">
                <a:latin typeface="Calibri" panose="020F0502020204030204" pitchFamily="34" charset="0"/>
              </a:rPr>
              <a:t>. Take the shuttle train from </a:t>
            </a:r>
            <a:r>
              <a:rPr lang="en-US" sz="1600" dirty="0" err="1">
                <a:latin typeface="Calibri" panose="020F0502020204030204" pitchFamily="34" charset="0"/>
              </a:rPr>
              <a:t>Orlyval</a:t>
            </a:r>
            <a:r>
              <a:rPr lang="en-US" sz="1600" dirty="0">
                <a:latin typeface="Calibri" panose="020F0502020204030204" pitchFamily="34" charset="0"/>
              </a:rPr>
              <a:t> station to Antony station on RER line B. Take the RER line B direction </a:t>
            </a:r>
            <a:r>
              <a:rPr lang="en-US" sz="1600" dirty="0" err="1">
                <a:latin typeface="Calibri" panose="020F0502020204030204" pitchFamily="34" charset="0"/>
              </a:rPr>
              <a:t>Aeroport</a:t>
            </a:r>
            <a:r>
              <a:rPr lang="en-US" sz="1600" dirty="0">
                <a:latin typeface="Calibri" panose="020F0502020204030204" pitchFamily="34" charset="0"/>
              </a:rPr>
              <a:t> </a:t>
            </a:r>
            <a:r>
              <a:rPr lang="en-US" sz="1600" dirty="0" err="1">
                <a:latin typeface="Calibri" panose="020F0502020204030204" pitchFamily="34" charset="0"/>
              </a:rPr>
              <a:t>Roissy</a:t>
            </a:r>
            <a:r>
              <a:rPr lang="en-US" sz="1600" dirty="0">
                <a:latin typeface="Calibri" panose="020F0502020204030204" pitchFamily="34" charset="0"/>
              </a:rPr>
              <a:t> Charles de Gaulle - </a:t>
            </a:r>
            <a:r>
              <a:rPr lang="en-US" sz="1600" dirty="0" err="1">
                <a:latin typeface="Calibri" panose="020F0502020204030204" pitchFamily="34" charset="0"/>
              </a:rPr>
              <a:t>Mitry</a:t>
            </a:r>
            <a:r>
              <a:rPr lang="en-US" sz="1600" dirty="0">
                <a:latin typeface="Calibri" panose="020F0502020204030204" pitchFamily="34" charset="0"/>
              </a:rPr>
              <a:t> </a:t>
            </a:r>
            <a:r>
              <a:rPr lang="en-US" sz="1600" dirty="0" err="1">
                <a:latin typeface="Calibri" panose="020F0502020204030204" pitchFamily="34" charset="0"/>
              </a:rPr>
              <a:t>Claye</a:t>
            </a:r>
            <a:r>
              <a:rPr lang="en-US" sz="1600" dirty="0">
                <a:latin typeface="Calibri" panose="020F0502020204030204" pitchFamily="34" charset="0"/>
              </a:rPr>
              <a:t>. Alight at </a:t>
            </a:r>
            <a:r>
              <a:rPr lang="en-US" sz="1600" dirty="0" err="1">
                <a:latin typeface="Calibri" panose="020F0502020204030204" pitchFamily="34" charset="0"/>
              </a:rPr>
              <a:t>Châtelet</a:t>
            </a:r>
            <a:r>
              <a:rPr lang="en-US" sz="1600" dirty="0">
                <a:latin typeface="Calibri" panose="020F0502020204030204" pitchFamily="34" charset="0"/>
              </a:rPr>
              <a:t> les </a:t>
            </a:r>
            <a:r>
              <a:rPr lang="en-US" sz="1600" dirty="0" err="1">
                <a:latin typeface="Calibri" panose="020F0502020204030204" pitchFamily="34" charset="0"/>
              </a:rPr>
              <a:t>Halles</a:t>
            </a:r>
            <a:r>
              <a:rPr lang="en-US" sz="1600" dirty="0">
                <a:latin typeface="Calibri" panose="020F0502020204030204" pitchFamily="34" charset="0"/>
              </a:rPr>
              <a:t> and follow corresponding signs to RER line A1, direction Saint </a:t>
            </a:r>
            <a:r>
              <a:rPr lang="en-US" sz="1600" dirty="0" err="1">
                <a:latin typeface="Calibri" panose="020F0502020204030204" pitchFamily="34" charset="0"/>
              </a:rPr>
              <a:t>Germain</a:t>
            </a:r>
            <a:r>
              <a:rPr lang="en-US" sz="1600" dirty="0">
                <a:latin typeface="Calibri" panose="020F0502020204030204" pitchFamily="34" charset="0"/>
              </a:rPr>
              <a:t> </a:t>
            </a:r>
            <a:r>
              <a:rPr lang="en-US" sz="1600" dirty="0" err="1">
                <a:latin typeface="Calibri" panose="020F0502020204030204" pitchFamily="34" charset="0"/>
              </a:rPr>
              <a:t>en</a:t>
            </a:r>
            <a:r>
              <a:rPr lang="en-US" sz="1600" dirty="0">
                <a:latin typeface="Calibri" panose="020F0502020204030204" pitchFamily="34" charset="0"/>
              </a:rPr>
              <a:t> </a:t>
            </a:r>
            <a:r>
              <a:rPr lang="en-US" sz="1600" dirty="0" err="1">
                <a:latin typeface="Calibri" panose="020F0502020204030204" pitchFamily="34" charset="0"/>
              </a:rPr>
              <a:t>Laye</a:t>
            </a:r>
            <a:r>
              <a:rPr lang="en-US" sz="1600" dirty="0">
                <a:latin typeface="Calibri" panose="020F0502020204030204" pitchFamily="34" charset="0"/>
              </a:rPr>
              <a:t>. Once on the platform, make sure you are taking the right direction by checking the destination boards. Destinations appear on the boards just before the trains enter the station. Journey time </a:t>
            </a:r>
            <a:r>
              <a:rPr lang="en-US" sz="1600" dirty="0" err="1">
                <a:latin typeface="Calibri" panose="020F0502020204030204" pitchFamily="34" charset="0"/>
              </a:rPr>
              <a:t>Orly</a:t>
            </a:r>
            <a:r>
              <a:rPr lang="en-US" sz="1600" dirty="0">
                <a:latin typeface="Calibri" panose="020F0502020204030204" pitchFamily="34" charset="0"/>
              </a:rPr>
              <a:t> Airport - Saint </a:t>
            </a:r>
            <a:r>
              <a:rPr lang="en-US" sz="1600" dirty="0" err="1">
                <a:latin typeface="Calibri" panose="020F0502020204030204" pitchFamily="34" charset="0"/>
              </a:rPr>
              <a:t>Germain</a:t>
            </a:r>
            <a:r>
              <a:rPr lang="en-US" sz="1600" dirty="0">
                <a:latin typeface="Calibri" panose="020F0502020204030204" pitchFamily="34" charset="0"/>
              </a:rPr>
              <a:t> </a:t>
            </a:r>
            <a:r>
              <a:rPr lang="en-US" sz="1600" dirty="0" err="1">
                <a:latin typeface="Calibri" panose="020F0502020204030204" pitchFamily="34" charset="0"/>
              </a:rPr>
              <a:t>en</a:t>
            </a:r>
            <a:r>
              <a:rPr lang="en-US" sz="1600" dirty="0">
                <a:latin typeface="Calibri" panose="020F0502020204030204" pitchFamily="34" charset="0"/>
              </a:rPr>
              <a:t> </a:t>
            </a:r>
            <a:r>
              <a:rPr lang="en-US" sz="1600" dirty="0" err="1">
                <a:latin typeface="Calibri" panose="020F0502020204030204" pitchFamily="34" charset="0"/>
              </a:rPr>
              <a:t>Laye</a:t>
            </a:r>
            <a:r>
              <a:rPr lang="en-US" sz="1600" dirty="0">
                <a:latin typeface="Calibri" panose="020F0502020204030204" pitchFamily="34" charset="0"/>
              </a:rPr>
              <a:t> is about 1 hour 30 minutes to 2 hours.</a:t>
            </a:r>
          </a:p>
        </p:txBody>
      </p:sp>
      <p:sp>
        <p:nvSpPr>
          <p:cNvPr id="13" name="12 Rectángulo"/>
          <p:cNvSpPr/>
          <p:nvPr/>
        </p:nvSpPr>
        <p:spPr>
          <a:xfrm>
            <a:off x="7260852" y="3222849"/>
            <a:ext cx="2343014" cy="307777"/>
          </a:xfrm>
          <a:prstGeom prst="rect">
            <a:avLst/>
          </a:prstGeom>
          <a:solidFill>
            <a:srgbClr val="080808">
              <a:alpha val="72157"/>
            </a:srgbClr>
          </a:solidFill>
        </p:spPr>
        <p:txBody>
          <a:bodyPr wrap="none">
            <a:spAutoFit/>
          </a:bodyPr>
          <a:lstStyle/>
          <a:p>
            <a:r>
              <a:rPr lang="en-US" sz="1400" dirty="0">
                <a:latin typeface="Calibri" panose="020F0502020204030204" pitchFamily="34" charset="0"/>
              </a:rPr>
              <a:t>Get off at </a:t>
            </a:r>
            <a:r>
              <a:rPr lang="en-US" sz="1400" dirty="0" err="1">
                <a:latin typeface="Calibri" panose="020F0502020204030204" pitchFamily="34" charset="0"/>
              </a:rPr>
              <a:t>Châtelet</a:t>
            </a:r>
            <a:r>
              <a:rPr lang="en-US" sz="1400" dirty="0">
                <a:latin typeface="Calibri" panose="020F0502020204030204" pitchFamily="34" charset="0"/>
              </a:rPr>
              <a:t> les </a:t>
            </a:r>
            <a:r>
              <a:rPr lang="en-US" sz="1400" dirty="0" err="1">
                <a:latin typeface="Calibri" panose="020F0502020204030204" pitchFamily="34" charset="0"/>
              </a:rPr>
              <a:t>Halles</a:t>
            </a:r>
            <a:endParaRPr lang="es-ES" sz="1400" dirty="0"/>
          </a:p>
        </p:txBody>
      </p:sp>
    </p:spTree>
    <p:extLst>
      <p:ext uri="{BB962C8B-B14F-4D97-AF65-F5344CB8AC3E}">
        <p14:creationId xmlns:p14="http://schemas.microsoft.com/office/powerpoint/2010/main" val="2951505121"/>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74147"/>
                                        </p:tgtEl>
                                        <p:attrNameLst>
                                          <p:attrName>style.visibility</p:attrName>
                                        </p:attrNameLst>
                                      </p:cBhvr>
                                      <p:to>
                                        <p:strVal val="visible"/>
                                      </p:to>
                                    </p:set>
                                    <p:animEffect transition="in" filter="fade">
                                      <p:cBhvr>
                                        <p:cTn id="7" dur="500"/>
                                        <p:tgtEl>
                                          <p:spTgt spid="7741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7000"/>
                                        <p:tgtEl>
                                          <p:spTgt spid="5"/>
                                        </p:tgtEl>
                                      </p:cBhvr>
                                    </p:animEffect>
                                  </p:childTnLst>
                                </p:cTn>
                              </p:par>
                            </p:childTnLst>
                          </p:cTn>
                        </p:par>
                        <p:par>
                          <p:cTn id="13" fill="hold">
                            <p:stCondLst>
                              <p:cond delay="17000"/>
                            </p:stCondLst>
                            <p:childTnLst>
                              <p:par>
                                <p:cTn id="14" presetID="6" presetClass="entr" presetSubtype="16" fill="hold" grpId="5"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childTnLst>
                          </p:cTn>
                        </p:par>
                        <p:par>
                          <p:cTn id="17" fill="hold">
                            <p:stCondLst>
                              <p:cond delay="19000"/>
                            </p:stCondLst>
                            <p:childTnLst>
                              <p:par>
                                <p:cTn id="18" presetID="42" presetClass="path" presetSubtype="0" accel="50000" decel="50000" fill="hold" grpId="2" nodeType="afterEffect">
                                  <p:stCondLst>
                                    <p:cond delay="0"/>
                                  </p:stCondLst>
                                  <p:childTnLst>
                                    <p:animMotion origin="layout" path="M 0.00798 0.01065 L -0.05782 -0.07314 " pathEditMode="relative" rAng="0" ptsTypes="AA">
                                      <p:cBhvr>
                                        <p:cTn id="19" dur="3000" fill="hold"/>
                                        <p:tgtEl>
                                          <p:spTgt spid="2"/>
                                        </p:tgtEl>
                                        <p:attrNameLst>
                                          <p:attrName>ppt_x</p:attrName>
                                          <p:attrName>ppt_y</p:attrName>
                                        </p:attrNameLst>
                                      </p:cBhvr>
                                      <p:rCtr x="-3299" y="-4190"/>
                                    </p:animMotion>
                                  </p:childTnLst>
                                </p:cTn>
                              </p:par>
                            </p:childTnLst>
                          </p:cTn>
                        </p:par>
                        <p:par>
                          <p:cTn id="20" fill="hold">
                            <p:stCondLst>
                              <p:cond delay="22000"/>
                            </p:stCondLst>
                            <p:childTnLst>
                              <p:par>
                                <p:cTn id="21" presetID="63" presetClass="path" presetSubtype="0" accel="50000" decel="50000" fill="hold" grpId="13" nodeType="afterEffect">
                                  <p:stCondLst>
                                    <p:cond delay="0"/>
                                  </p:stCondLst>
                                  <p:childTnLst>
                                    <p:animMotion origin="layout" path="M -0.05781 -0.07315 L -0.12083 -0.10463 " pathEditMode="relative" rAng="0" ptsTypes="AA">
                                      <p:cBhvr>
                                        <p:cTn id="22" dur="2000" fill="hold"/>
                                        <p:tgtEl>
                                          <p:spTgt spid="2"/>
                                        </p:tgtEl>
                                        <p:attrNameLst>
                                          <p:attrName>ppt_x</p:attrName>
                                          <p:attrName>ppt_y</p:attrName>
                                        </p:attrNameLst>
                                      </p:cBhvr>
                                      <p:rCtr x="-3160" y="-1574"/>
                                    </p:animMotion>
                                  </p:childTnLst>
                                </p:cTn>
                              </p:par>
                            </p:childTnLst>
                          </p:cTn>
                        </p:par>
                        <p:par>
                          <p:cTn id="23" fill="hold">
                            <p:stCondLst>
                              <p:cond delay="24000"/>
                            </p:stCondLst>
                            <p:childTnLst>
                              <p:par>
                                <p:cTn id="24" presetID="45" presetClass="entr" presetSubtype="0" fill="hold" grpId="12"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2000"/>
                                        <p:tgtEl>
                                          <p:spTgt spid="2"/>
                                        </p:tgtEl>
                                      </p:cBhvr>
                                    </p:animEffect>
                                    <p:anim calcmode="lin" valueType="num">
                                      <p:cBhvr>
                                        <p:cTn id="27" dur="2000" fill="hold"/>
                                        <p:tgtEl>
                                          <p:spTgt spid="2"/>
                                        </p:tgtEl>
                                        <p:attrNameLst>
                                          <p:attrName>ppt_w</p:attrName>
                                        </p:attrNameLst>
                                      </p:cBhvr>
                                      <p:tavLst>
                                        <p:tav tm="0" fmla="#ppt_w*sin(2.5*pi*$)">
                                          <p:val>
                                            <p:fltVal val="0"/>
                                          </p:val>
                                        </p:tav>
                                        <p:tav tm="100000">
                                          <p:val>
                                            <p:fltVal val="1"/>
                                          </p:val>
                                        </p:tav>
                                      </p:tavLst>
                                    </p:anim>
                                    <p:anim calcmode="lin" valueType="num">
                                      <p:cBhvr>
                                        <p:cTn id="28" dur="2000" fill="hold"/>
                                        <p:tgtEl>
                                          <p:spTgt spid="2"/>
                                        </p:tgtEl>
                                        <p:attrNameLst>
                                          <p:attrName>ppt_h</p:attrName>
                                        </p:attrNameLst>
                                      </p:cBhvr>
                                      <p:tavLst>
                                        <p:tav tm="0">
                                          <p:val>
                                            <p:strVal val="#ppt_h"/>
                                          </p:val>
                                        </p:tav>
                                        <p:tav tm="100000">
                                          <p:val>
                                            <p:strVal val="#ppt_h"/>
                                          </p:val>
                                        </p:tav>
                                      </p:tavLst>
                                    </p:anim>
                                  </p:childTnLst>
                                </p:cTn>
                              </p:par>
                              <p:par>
                                <p:cTn id="29" presetID="16" presetClass="entr" presetSubtype="21"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par>
                          <p:cTn id="32" fill="hold">
                            <p:stCondLst>
                              <p:cond delay="26000"/>
                            </p:stCondLst>
                            <p:childTnLst>
                              <p:par>
                                <p:cTn id="33" presetID="10" presetClass="exit" presetSubtype="0" fill="hold" grpId="1" nodeType="afterEffect">
                                  <p:stCondLst>
                                    <p:cond delay="0"/>
                                  </p:stCondLst>
                                  <p:childTnLst>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childTnLst>
                          </p:cTn>
                        </p:par>
                        <p:par>
                          <p:cTn id="36" fill="hold">
                            <p:stCondLst>
                              <p:cond delay="26500"/>
                            </p:stCondLst>
                            <p:childTnLst>
                              <p:par>
                                <p:cTn id="37" presetID="64" presetClass="path" presetSubtype="0" accel="50000" decel="50000" fill="hold" grpId="14" nodeType="afterEffect">
                                  <p:stCondLst>
                                    <p:cond delay="0"/>
                                  </p:stCondLst>
                                  <p:childTnLst>
                                    <p:animMotion origin="layout" path="M -0.12083 -0.10463 L -0.07361 -0.16782 " pathEditMode="relative" rAng="0" ptsTypes="AA">
                                      <p:cBhvr>
                                        <p:cTn id="38" dur="2000" fill="hold"/>
                                        <p:tgtEl>
                                          <p:spTgt spid="2"/>
                                        </p:tgtEl>
                                        <p:attrNameLst>
                                          <p:attrName>ppt_x</p:attrName>
                                          <p:attrName>ppt_y</p:attrName>
                                        </p:attrNameLst>
                                      </p:cBhvr>
                                      <p:rCtr x="2361" y="-3171"/>
                                    </p:animMotion>
                                  </p:childTnLst>
                                </p:cTn>
                              </p:par>
                            </p:childTnLst>
                          </p:cTn>
                        </p:par>
                        <p:par>
                          <p:cTn id="39" fill="hold">
                            <p:stCondLst>
                              <p:cond delay="28500"/>
                            </p:stCondLst>
                            <p:childTnLst>
                              <p:par>
                                <p:cTn id="40" presetID="63" presetClass="path" presetSubtype="0" accel="50000" decel="50000" fill="hold" grpId="15" nodeType="afterEffect">
                                  <p:stCondLst>
                                    <p:cond delay="0"/>
                                  </p:stCondLst>
                                  <p:childTnLst>
                                    <p:animMotion origin="layout" path="M -0.07361 -0.16782 L -0.07361 -0.37778 " pathEditMode="relative" rAng="0" ptsTypes="AA">
                                      <p:cBhvr>
                                        <p:cTn id="41" dur="2000" fill="hold"/>
                                        <p:tgtEl>
                                          <p:spTgt spid="2"/>
                                        </p:tgtEl>
                                        <p:attrNameLst>
                                          <p:attrName>ppt_x</p:attrName>
                                          <p:attrName>ppt_y</p:attrName>
                                        </p:attrNameLst>
                                      </p:cBhvr>
                                      <p:rCtr x="0" y="-10509"/>
                                    </p:animMotion>
                                  </p:childTnLst>
                                </p:cTn>
                              </p:par>
                            </p:childTnLst>
                          </p:cTn>
                        </p:par>
                        <p:par>
                          <p:cTn id="42" fill="hold">
                            <p:stCondLst>
                              <p:cond delay="30500"/>
                            </p:stCondLst>
                            <p:childTnLst>
                              <p:par>
                                <p:cTn id="43" presetID="56" presetClass="path" presetSubtype="0" accel="50000" decel="50000" fill="hold" grpId="16" nodeType="afterEffect">
                                  <p:stCondLst>
                                    <p:cond delay="0"/>
                                  </p:stCondLst>
                                  <p:childTnLst>
                                    <p:animMotion origin="layout" path="M -0.07361 -0.37778 L -0.04219 -0.43032 " pathEditMode="relative" rAng="0" ptsTypes="AA">
                                      <p:cBhvr>
                                        <p:cTn id="44" dur="2000" fill="hold"/>
                                        <p:tgtEl>
                                          <p:spTgt spid="2"/>
                                        </p:tgtEl>
                                        <p:attrNameLst>
                                          <p:attrName>ppt_x</p:attrName>
                                          <p:attrName>ppt_y</p:attrName>
                                        </p:attrNameLst>
                                      </p:cBhvr>
                                      <p:rCtr x="1563" y="-2639"/>
                                    </p:animMotion>
                                  </p:childTnLst>
                                </p:cTn>
                              </p:par>
                            </p:childTnLst>
                          </p:cTn>
                        </p:par>
                        <p:par>
                          <p:cTn id="45" fill="hold">
                            <p:stCondLst>
                              <p:cond delay="32500"/>
                            </p:stCondLst>
                            <p:childTnLst>
                              <p:par>
                                <p:cTn id="46" presetID="45" presetClass="entr" presetSubtype="0" fill="hold" grpId="4"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2000"/>
                                        <p:tgtEl>
                                          <p:spTgt spid="2"/>
                                        </p:tgtEl>
                                      </p:cBhvr>
                                    </p:animEffect>
                                    <p:anim calcmode="lin" valueType="num">
                                      <p:cBhvr>
                                        <p:cTn id="49" dur="2000" fill="hold"/>
                                        <p:tgtEl>
                                          <p:spTgt spid="2"/>
                                        </p:tgtEl>
                                        <p:attrNameLst>
                                          <p:attrName>ppt_w</p:attrName>
                                        </p:attrNameLst>
                                      </p:cBhvr>
                                      <p:tavLst>
                                        <p:tav tm="0" fmla="#ppt_w*sin(2.5*pi*$)">
                                          <p:val>
                                            <p:fltVal val="0"/>
                                          </p:val>
                                        </p:tav>
                                        <p:tav tm="100000">
                                          <p:val>
                                            <p:fltVal val="1"/>
                                          </p:val>
                                        </p:tav>
                                      </p:tavLst>
                                    </p:anim>
                                    <p:anim calcmode="lin" valueType="num">
                                      <p:cBhvr>
                                        <p:cTn id="50" dur="2000" fill="hold"/>
                                        <p:tgtEl>
                                          <p:spTgt spid="2"/>
                                        </p:tgtEl>
                                        <p:attrNameLst>
                                          <p:attrName>ppt_h</p:attrName>
                                        </p:attrNameLst>
                                      </p:cBhvr>
                                      <p:tavLst>
                                        <p:tav tm="0">
                                          <p:val>
                                            <p:strVal val="#ppt_h"/>
                                          </p:val>
                                        </p:tav>
                                        <p:tav tm="100000">
                                          <p:val>
                                            <p:strVal val="#ppt_h"/>
                                          </p:val>
                                        </p:tav>
                                      </p:tavLst>
                                    </p:anim>
                                  </p:childTnLst>
                                </p:cTn>
                              </p:par>
                              <p:par>
                                <p:cTn id="51" presetID="16" presetClass="entr" presetSubtype="21"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barn(inVertical)">
                                      <p:cBhvr>
                                        <p:cTn id="53" dur="500"/>
                                        <p:tgtEl>
                                          <p:spTgt spid="13"/>
                                        </p:tgtEl>
                                      </p:cBhvr>
                                    </p:animEffect>
                                  </p:childTnLst>
                                </p:cTn>
                              </p:par>
                            </p:childTnLst>
                          </p:cTn>
                        </p:par>
                        <p:par>
                          <p:cTn id="54" fill="hold">
                            <p:stCondLst>
                              <p:cond delay="34500"/>
                            </p:stCondLst>
                            <p:childTnLst>
                              <p:par>
                                <p:cTn id="55" presetID="10" presetClass="exit" presetSubtype="0" fill="hold" grpId="1" nodeType="after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par>
                          <p:cTn id="58" fill="hold">
                            <p:stCondLst>
                              <p:cond delay="35000"/>
                            </p:stCondLst>
                            <p:childTnLst>
                              <p:par>
                                <p:cTn id="59" presetID="63" presetClass="path" presetSubtype="0" accel="50000" decel="50000" fill="hold" grpId="17" nodeType="afterEffect">
                                  <p:stCondLst>
                                    <p:cond delay="0"/>
                                  </p:stCondLst>
                                  <p:childTnLst>
                                    <p:animMotion origin="layout" path="M -0.04219 -0.43032 L -0.08351 -0.48264 " pathEditMode="relative" rAng="0" ptsTypes="AA">
                                      <p:cBhvr>
                                        <p:cTn id="60" dur="2000" fill="hold"/>
                                        <p:tgtEl>
                                          <p:spTgt spid="2"/>
                                        </p:tgtEl>
                                        <p:attrNameLst>
                                          <p:attrName>ppt_x</p:attrName>
                                          <p:attrName>ppt_y</p:attrName>
                                        </p:attrNameLst>
                                      </p:cBhvr>
                                      <p:rCtr x="-2066" y="-2616"/>
                                    </p:animMotion>
                                  </p:childTnLst>
                                </p:cTn>
                              </p:par>
                            </p:childTnLst>
                          </p:cTn>
                        </p:par>
                        <p:par>
                          <p:cTn id="61" fill="hold">
                            <p:stCondLst>
                              <p:cond delay="37000"/>
                            </p:stCondLst>
                            <p:childTnLst>
                              <p:par>
                                <p:cTn id="62" presetID="63" presetClass="path" presetSubtype="0" accel="50000" decel="50000" fill="hold" grpId="18" nodeType="afterEffect">
                                  <p:stCondLst>
                                    <p:cond delay="0"/>
                                  </p:stCondLst>
                                  <p:childTnLst>
                                    <p:animMotion origin="layout" path="M -0.08351 -0.48264 L -0.16805 -0.48264 " pathEditMode="relative" rAng="0" ptsTypes="AA">
                                      <p:cBhvr>
                                        <p:cTn id="63" dur="2000" fill="hold"/>
                                        <p:tgtEl>
                                          <p:spTgt spid="2"/>
                                        </p:tgtEl>
                                        <p:attrNameLst>
                                          <p:attrName>ppt_x</p:attrName>
                                          <p:attrName>ppt_y</p:attrName>
                                        </p:attrNameLst>
                                      </p:cBhvr>
                                      <p:rCtr x="-4236" y="0"/>
                                    </p:animMotion>
                                  </p:childTnLst>
                                </p:cTn>
                              </p:par>
                            </p:childTnLst>
                          </p:cTn>
                        </p:par>
                        <p:par>
                          <p:cTn id="64" fill="hold">
                            <p:stCondLst>
                              <p:cond delay="39000"/>
                            </p:stCondLst>
                            <p:childTnLst>
                              <p:par>
                                <p:cTn id="65" presetID="35" presetClass="path" presetSubtype="0" accel="50000" decel="50000" fill="hold" grpId="19" nodeType="afterEffect">
                                  <p:stCondLst>
                                    <p:cond delay="0"/>
                                  </p:stCondLst>
                                  <p:childTnLst>
                                    <p:animMotion origin="layout" path="M -0.16805 -0.48264 L -0.24687 -0.57731 " pathEditMode="relative" rAng="0" ptsTypes="AA">
                                      <p:cBhvr>
                                        <p:cTn id="66" dur="2000" fill="hold"/>
                                        <p:tgtEl>
                                          <p:spTgt spid="2"/>
                                        </p:tgtEl>
                                        <p:attrNameLst>
                                          <p:attrName>ppt_x</p:attrName>
                                          <p:attrName>ppt_y</p:attrName>
                                        </p:attrNameLst>
                                      </p:cBhvr>
                                      <p:rCtr x="-3941" y="-4745"/>
                                    </p:animMotion>
                                  </p:childTnLst>
                                </p:cTn>
                              </p:par>
                            </p:childTnLst>
                          </p:cTn>
                        </p:par>
                        <p:par>
                          <p:cTn id="67" fill="hold">
                            <p:stCondLst>
                              <p:cond delay="41000"/>
                            </p:stCondLst>
                            <p:childTnLst>
                              <p:par>
                                <p:cTn id="68" presetID="35" presetClass="path" presetSubtype="0" accel="50000" decel="50000" fill="hold" grpId="20" nodeType="afterEffect">
                                  <p:stCondLst>
                                    <p:cond delay="0"/>
                                  </p:stCondLst>
                                  <p:childTnLst>
                                    <p:animMotion origin="layout" path="M -0.24687 -0.57731 L -0.31771 -0.48264 " pathEditMode="relative" rAng="0" ptsTypes="AA">
                                      <p:cBhvr>
                                        <p:cTn id="69" dur="2000" fill="hold"/>
                                        <p:tgtEl>
                                          <p:spTgt spid="2"/>
                                        </p:tgtEl>
                                        <p:attrNameLst>
                                          <p:attrName>ppt_x</p:attrName>
                                          <p:attrName>ppt_y</p:attrName>
                                        </p:attrNameLst>
                                      </p:cBhvr>
                                      <p:rCtr x="-3542" y="4722"/>
                                    </p:animMotion>
                                  </p:childTnLst>
                                </p:cTn>
                              </p:par>
                            </p:childTnLst>
                          </p:cTn>
                        </p:par>
                        <p:par>
                          <p:cTn id="70" fill="hold">
                            <p:stCondLst>
                              <p:cond delay="43000"/>
                            </p:stCondLst>
                            <p:childTnLst>
                              <p:par>
                                <p:cTn id="71" presetID="35" presetClass="path" presetSubtype="0" accel="50000" decel="50000" fill="hold" grpId="21" nodeType="afterEffect">
                                  <p:stCondLst>
                                    <p:cond delay="0"/>
                                  </p:stCondLst>
                                  <p:childTnLst>
                                    <p:animMotion origin="layout" path="M -0.31771 -0.48264 L -0.35712 -0.48264 " pathEditMode="relative" rAng="0" ptsTypes="AA">
                                      <p:cBhvr>
                                        <p:cTn id="72" dur="2000" fill="hold"/>
                                        <p:tgtEl>
                                          <p:spTgt spid="2"/>
                                        </p:tgtEl>
                                        <p:attrNameLst>
                                          <p:attrName>ppt_x</p:attrName>
                                          <p:attrName>ppt_y</p:attrName>
                                        </p:attrNameLst>
                                      </p:cBhvr>
                                      <p:rCtr x="-1979" y="0"/>
                                    </p:animMotion>
                                  </p:childTnLst>
                                </p:cTn>
                              </p:par>
                            </p:childTnLst>
                          </p:cTn>
                        </p:par>
                        <p:par>
                          <p:cTn id="73" fill="hold">
                            <p:stCondLst>
                              <p:cond delay="45000"/>
                            </p:stCondLst>
                            <p:childTnLst>
                              <p:par>
                                <p:cTn id="74" presetID="35" presetClass="path" presetSubtype="0" accel="50000" decel="50000" fill="hold" grpId="22" nodeType="afterEffect">
                                  <p:stCondLst>
                                    <p:cond delay="0"/>
                                  </p:stCondLst>
                                  <p:childTnLst>
                                    <p:animMotion origin="layout" path="M -0.35712 -0.48264 L -0.41215 -0.56667 " pathEditMode="relative" rAng="0" ptsTypes="AA">
                                      <p:cBhvr>
                                        <p:cTn id="75" dur="2000" fill="hold"/>
                                        <p:tgtEl>
                                          <p:spTgt spid="2"/>
                                        </p:tgtEl>
                                        <p:attrNameLst>
                                          <p:attrName>ppt_x</p:attrName>
                                          <p:attrName>ppt_y</p:attrName>
                                        </p:attrNameLst>
                                      </p:cBhvr>
                                      <p:rCtr x="-2760" y="-4213"/>
                                    </p:animMotion>
                                  </p:childTnLst>
                                </p:cTn>
                              </p:par>
                            </p:childTnLst>
                          </p:cTn>
                        </p:par>
                        <p:par>
                          <p:cTn id="76" fill="hold">
                            <p:stCondLst>
                              <p:cond delay="47000"/>
                            </p:stCondLst>
                            <p:childTnLst>
                              <p:par>
                                <p:cTn id="77" presetID="16" presetClass="entr" presetSubtype="21"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barn(inVertical)">
                                      <p:cBhvr>
                                        <p:cTn id="79" dur="500"/>
                                        <p:tgtEl>
                                          <p:spTgt spid="12"/>
                                        </p:tgtEl>
                                      </p:cBhvr>
                                    </p:animEffect>
                                  </p:childTnLst>
                                </p:cTn>
                              </p:par>
                            </p:childTnLst>
                          </p:cTn>
                        </p:par>
                        <p:par>
                          <p:cTn id="80" fill="hold">
                            <p:stCondLst>
                              <p:cond delay="47500"/>
                            </p:stCondLst>
                            <p:childTnLst>
                              <p:par>
                                <p:cTn id="81" presetID="45" presetClass="entr" presetSubtype="0" fill="hold" grpId="23" nodeType="afterEffect">
                                  <p:stCondLst>
                                    <p:cond delay="0"/>
                                  </p:stCondLst>
                                  <p:childTnLst>
                                    <p:set>
                                      <p:cBhvr>
                                        <p:cTn id="82" dur="1" fill="hold">
                                          <p:stCondLst>
                                            <p:cond delay="0"/>
                                          </p:stCondLst>
                                        </p:cTn>
                                        <p:tgtEl>
                                          <p:spTgt spid="2"/>
                                        </p:tgtEl>
                                        <p:attrNameLst>
                                          <p:attrName>style.visibility</p:attrName>
                                        </p:attrNameLst>
                                      </p:cBhvr>
                                      <p:to>
                                        <p:strVal val="visible"/>
                                      </p:to>
                                    </p:set>
                                    <p:animEffect transition="in" filter="fade">
                                      <p:cBhvr>
                                        <p:cTn id="83" dur="2000"/>
                                        <p:tgtEl>
                                          <p:spTgt spid="2"/>
                                        </p:tgtEl>
                                      </p:cBhvr>
                                    </p:animEffect>
                                    <p:anim calcmode="lin" valueType="num">
                                      <p:cBhvr>
                                        <p:cTn id="84" dur="2000" fill="hold"/>
                                        <p:tgtEl>
                                          <p:spTgt spid="2"/>
                                        </p:tgtEl>
                                        <p:attrNameLst>
                                          <p:attrName>ppt_w</p:attrName>
                                        </p:attrNameLst>
                                      </p:cBhvr>
                                      <p:tavLst>
                                        <p:tav tm="0" fmla="#ppt_w*sin(2.5*pi*$)">
                                          <p:val>
                                            <p:fltVal val="0"/>
                                          </p:val>
                                        </p:tav>
                                        <p:tav tm="100000">
                                          <p:val>
                                            <p:fltVal val="1"/>
                                          </p:val>
                                        </p:tav>
                                      </p:tavLst>
                                    </p:anim>
                                    <p:anim calcmode="lin" valueType="num">
                                      <p:cBhvr>
                                        <p:cTn id="85"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147" grpId="0"/>
      <p:bldP spid="2" grpId="2" animBg="1"/>
      <p:bldP spid="2" grpId="4" animBg="1"/>
      <p:bldP spid="2" grpId="5" animBg="1"/>
      <p:bldP spid="2" grpId="12" animBg="1"/>
      <p:bldP spid="2" grpId="13" animBg="1"/>
      <p:bldP spid="2" grpId="14" animBg="1"/>
      <p:bldP spid="2" grpId="15" animBg="1"/>
      <p:bldP spid="2" grpId="16" animBg="1"/>
      <p:bldP spid="2" grpId="17" animBg="1"/>
      <p:bldP spid="2" grpId="18" animBg="1"/>
      <p:bldP spid="2" grpId="19" animBg="1"/>
      <p:bldP spid="2" grpId="20" animBg="1"/>
      <p:bldP spid="2" grpId="21" animBg="1"/>
      <p:bldP spid="2" grpId="22" animBg="1"/>
      <p:bldP spid="2" grpId="23" animBg="1"/>
      <p:bldP spid="3" grpId="0" animBg="1"/>
      <p:bldP spid="3" grpId="1" animBg="1"/>
      <p:bldP spid="12" grpId="0" animBg="1"/>
      <p:bldP spid="5" grpId="0"/>
      <p:bldP spid="13" grpId="0" animBg="1"/>
      <p:bldP spid="1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http://upload.wikimedia.org/wikipedia/commons/thumb/d/d7/%C3%89glise_Saint-Germain-en-Laye.JPG/1024px-%C3%89glise_Saint-Germain-en-Laye.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67408" y="-200411"/>
            <a:ext cx="11205910" cy="7058411"/>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redondeado"/>
          <p:cNvSpPr/>
          <p:nvPr/>
        </p:nvSpPr>
        <p:spPr>
          <a:xfrm>
            <a:off x="2855640" y="585844"/>
            <a:ext cx="6984776" cy="55399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74147" name="Text Box 3"/>
          <p:cNvSpPr txBox="1">
            <a:spLocks noChangeArrowheads="1"/>
          </p:cNvSpPr>
          <p:nvPr/>
        </p:nvSpPr>
        <p:spPr bwMode="auto">
          <a:xfrm>
            <a:off x="3647728" y="655094"/>
            <a:ext cx="59766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SzPct val="60000"/>
              <a:buFont typeface="Wingdings" pitchFamily="2" charset="2"/>
              <a:buChar char=""/>
              <a:defRPr sz="2100">
                <a:solidFill>
                  <a:schemeClr val="tx1"/>
                </a:solidFill>
                <a:latin typeface="Palatino Linotype" pitchFamily="18" charset="0"/>
              </a:defRPr>
            </a:lvl1pPr>
            <a:lvl2pPr marL="742950" indent="-285750" eaLnBrk="0" hangingPunct="0">
              <a:buSzPct val="60000"/>
              <a:buFont typeface="Wingdings" pitchFamily="2" charset="2"/>
              <a:buChar char=""/>
              <a:defRPr sz="1900">
                <a:solidFill>
                  <a:schemeClr val="tx1"/>
                </a:solidFill>
                <a:latin typeface="Palatino Linotype" pitchFamily="18" charset="0"/>
              </a:defRPr>
            </a:lvl2pPr>
            <a:lvl3pPr marL="1143000" indent="-228600" eaLnBrk="0" hangingPunct="0">
              <a:buSzPct val="60000"/>
              <a:buFont typeface="Wingdings" pitchFamily="2" charset="2"/>
              <a:buChar char=""/>
              <a:defRPr sz="1700">
                <a:solidFill>
                  <a:schemeClr val="tx1"/>
                </a:solidFill>
                <a:latin typeface="Palatino Linotype" pitchFamily="18" charset="0"/>
              </a:defRPr>
            </a:lvl3pPr>
            <a:lvl4pPr marL="1600200" indent="-228600" eaLnBrk="0" hangingPunct="0">
              <a:buSzPct val="60000"/>
              <a:buFont typeface="Wingdings" pitchFamily="2" charset="2"/>
              <a:buChar char=""/>
              <a:defRPr sz="1600">
                <a:solidFill>
                  <a:schemeClr val="tx1"/>
                </a:solidFill>
                <a:latin typeface="Palatino Linotype" pitchFamily="18" charset="0"/>
              </a:defRPr>
            </a:lvl4pPr>
            <a:lvl5pPr marL="2057400" indent="-228600" eaLnBrk="0" hangingPunct="0">
              <a:buSzPct val="60000"/>
              <a:buFont typeface="Wingdings" pitchFamily="2" charset="2"/>
              <a:buChar char=""/>
              <a:defRPr sz="1500">
                <a:solidFill>
                  <a:schemeClr val="tx1"/>
                </a:solidFill>
                <a:latin typeface="Palatino Linotype" pitchFamily="18" charset="0"/>
              </a:defRPr>
            </a:lvl5pPr>
            <a:lvl6pPr marL="25146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6pPr>
            <a:lvl7pPr marL="29718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7pPr>
            <a:lvl8pPr marL="34290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8pPr>
            <a:lvl9pPr marL="38862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9pPr>
          </a:lstStyle>
          <a:p>
            <a:pPr>
              <a:buNone/>
            </a:pPr>
            <a:r>
              <a:rPr lang="en-US" sz="2000" dirty="0">
                <a:latin typeface="Calibri" panose="020F0502020204030204" pitchFamily="34" charset="0"/>
              </a:rPr>
              <a:t>On arrival at RER Station </a:t>
            </a:r>
            <a:r>
              <a:rPr lang="en-US" sz="2000" dirty="0">
                <a:solidFill>
                  <a:srgbClr val="FFC000"/>
                </a:solidFill>
                <a:latin typeface="Calibri" panose="020F0502020204030204" pitchFamily="34" charset="0"/>
              </a:rPr>
              <a:t>St </a:t>
            </a:r>
            <a:r>
              <a:rPr lang="en-US" sz="2000" dirty="0" err="1">
                <a:solidFill>
                  <a:srgbClr val="FFC000"/>
                </a:solidFill>
                <a:latin typeface="Calibri" panose="020F0502020204030204" pitchFamily="34" charset="0"/>
              </a:rPr>
              <a:t>Germain</a:t>
            </a:r>
            <a:r>
              <a:rPr lang="en-US" sz="2000" dirty="0">
                <a:solidFill>
                  <a:srgbClr val="FFC000"/>
                </a:solidFill>
                <a:latin typeface="Calibri" panose="020F0502020204030204" pitchFamily="34" charset="0"/>
              </a:rPr>
              <a:t> </a:t>
            </a:r>
            <a:r>
              <a:rPr lang="en-US" sz="2000" dirty="0" err="1">
                <a:solidFill>
                  <a:srgbClr val="FFC000"/>
                </a:solidFill>
                <a:latin typeface="Calibri" panose="020F0502020204030204" pitchFamily="34" charset="0"/>
              </a:rPr>
              <a:t>en</a:t>
            </a:r>
            <a:r>
              <a:rPr lang="en-US" sz="2000" dirty="0">
                <a:solidFill>
                  <a:srgbClr val="FFC000"/>
                </a:solidFill>
                <a:latin typeface="Calibri" panose="020F0502020204030204" pitchFamily="34" charset="0"/>
              </a:rPr>
              <a:t> </a:t>
            </a:r>
            <a:r>
              <a:rPr lang="en-US" sz="2000" dirty="0" err="1">
                <a:solidFill>
                  <a:srgbClr val="FFC000"/>
                </a:solidFill>
                <a:latin typeface="Calibri" panose="020F0502020204030204" pitchFamily="34" charset="0"/>
              </a:rPr>
              <a:t>Laye</a:t>
            </a:r>
            <a:endParaRPr lang="en-US" sz="2000" dirty="0">
              <a:solidFill>
                <a:srgbClr val="FFC000"/>
              </a:solidFill>
              <a:latin typeface="Calibri" panose="020F0502020204030204" pitchFamily="34" charset="0"/>
            </a:endParaRPr>
          </a:p>
        </p:txBody>
      </p:sp>
      <p:sp>
        <p:nvSpPr>
          <p:cNvPr id="6" name="5 Rectángulo"/>
          <p:cNvSpPr/>
          <p:nvPr/>
        </p:nvSpPr>
        <p:spPr>
          <a:xfrm>
            <a:off x="2135409" y="1628800"/>
            <a:ext cx="7670104" cy="4302716"/>
          </a:xfrm>
          <a:prstGeom prst="rect">
            <a:avLst/>
          </a:prstGeom>
          <a:solidFill>
            <a:srgbClr val="080808">
              <a:alpha val="74902"/>
            </a:srgbClr>
          </a:solidFill>
        </p:spPr>
        <p:txBody>
          <a:bodyPr wrap="square">
            <a:spAutoFit/>
          </a:bodyPr>
          <a:lstStyle/>
          <a:p>
            <a:pPr marL="285750" indent="-285750" algn="just">
              <a:buFont typeface="Wingdings" panose="05000000000000000000" pitchFamily="2" charset="2"/>
              <a:buChar char="ü"/>
            </a:pPr>
            <a:r>
              <a:rPr lang="en-US" sz="1800" dirty="0">
                <a:latin typeface="Calibri" panose="020F0502020204030204" pitchFamily="34" charset="0"/>
              </a:rPr>
              <a:t>The IALA offices are located in the Bel-Air district of St </a:t>
            </a:r>
            <a:r>
              <a:rPr lang="en-US" sz="1800" dirty="0" err="1">
                <a:latin typeface="Calibri" panose="020F0502020204030204" pitchFamily="34" charset="0"/>
              </a:rPr>
              <a:t>Germain</a:t>
            </a:r>
            <a:r>
              <a:rPr lang="en-US" sz="1800" dirty="0">
                <a:latin typeface="Calibri" panose="020F0502020204030204" pitchFamily="34" charset="0"/>
              </a:rPr>
              <a:t> </a:t>
            </a:r>
            <a:r>
              <a:rPr lang="en-US" sz="1800" dirty="0" err="1">
                <a:latin typeface="Calibri" panose="020F0502020204030204" pitchFamily="34" charset="0"/>
              </a:rPr>
              <a:t>en</a:t>
            </a:r>
            <a:r>
              <a:rPr lang="en-US" sz="1800" dirty="0">
                <a:latin typeface="Calibri" panose="020F0502020204030204" pitchFamily="34" charset="0"/>
              </a:rPr>
              <a:t> </a:t>
            </a:r>
            <a:r>
              <a:rPr lang="en-US" sz="1800" dirty="0" err="1">
                <a:latin typeface="Calibri" panose="020F0502020204030204" pitchFamily="34" charset="0"/>
              </a:rPr>
              <a:t>Laye</a:t>
            </a:r>
            <a:r>
              <a:rPr lang="en-US" sz="1800" dirty="0">
                <a:latin typeface="Calibri" panose="020F0502020204030204" pitchFamily="34" charset="0"/>
              </a:rPr>
              <a:t>. This is about 2.5 km by car or two km by the most direct walking route from the RER station.</a:t>
            </a:r>
          </a:p>
          <a:p>
            <a:pPr marL="285750" indent="-285750" algn="just">
              <a:buFont typeface="Wingdings" panose="05000000000000000000" pitchFamily="2" charset="2"/>
              <a:buChar char="ü"/>
            </a:pPr>
            <a:endParaRPr lang="en-US" sz="1800" dirty="0">
              <a:latin typeface="Calibri" panose="020F0502020204030204" pitchFamily="34" charset="0"/>
            </a:endParaRPr>
          </a:p>
          <a:p>
            <a:pPr marL="285750" indent="-285750" algn="just">
              <a:buFont typeface="Wingdings" panose="05000000000000000000" pitchFamily="2" charset="2"/>
              <a:buChar char="ü"/>
            </a:pPr>
            <a:r>
              <a:rPr lang="en-US" sz="1800" dirty="0">
                <a:latin typeface="Calibri" panose="020F0502020204030204" pitchFamily="34" charset="0"/>
              </a:rPr>
              <a:t>At the station, taxis may be obtained outside the station or you can take the local bus R1 stop at “</a:t>
            </a:r>
            <a:r>
              <a:rPr lang="en-US" sz="1800" dirty="0" err="1">
                <a:latin typeface="Calibri" panose="020F0502020204030204" pitchFamily="34" charset="0"/>
              </a:rPr>
              <a:t>Gare</a:t>
            </a:r>
            <a:r>
              <a:rPr lang="en-US" sz="1800" dirty="0">
                <a:latin typeface="Calibri" panose="020F0502020204030204" pitchFamily="34" charset="0"/>
              </a:rPr>
              <a:t> du </a:t>
            </a:r>
            <a:r>
              <a:rPr lang="en-US" sz="1800" dirty="0" err="1">
                <a:latin typeface="Calibri" panose="020F0502020204030204" pitchFamily="34" charset="0"/>
              </a:rPr>
              <a:t>Bel</a:t>
            </a:r>
            <a:r>
              <a:rPr lang="en-US" sz="1800" dirty="0">
                <a:latin typeface="Calibri" panose="020F0502020204030204" pitchFamily="34" charset="0"/>
              </a:rPr>
              <a:t> Air”  or R2 </a:t>
            </a:r>
            <a:r>
              <a:rPr lang="en-US" sz="1800" dirty="0" err="1">
                <a:latin typeface="Calibri" panose="020F0502020204030204" pitchFamily="34" charset="0"/>
              </a:rPr>
              <a:t>Sud</a:t>
            </a:r>
            <a:r>
              <a:rPr lang="en-US" sz="1800" dirty="0">
                <a:latin typeface="Calibri" panose="020F0502020204030204" pitchFamily="34" charset="0"/>
              </a:rPr>
              <a:t> and stop at “</a:t>
            </a:r>
            <a:r>
              <a:rPr lang="en-US" sz="1800" dirty="0" err="1">
                <a:latin typeface="Calibri" panose="020F0502020204030204" pitchFamily="34" charset="0"/>
              </a:rPr>
              <a:t>Gaudines</a:t>
            </a:r>
            <a:r>
              <a:rPr lang="en-US" sz="1800" dirty="0">
                <a:latin typeface="Calibri" panose="020F0502020204030204" pitchFamily="34" charset="0"/>
              </a:rPr>
              <a:t>” bus stop. </a:t>
            </a:r>
          </a:p>
          <a:p>
            <a:pPr marL="285750" indent="-285750" algn="just">
              <a:buFont typeface="Wingdings" panose="05000000000000000000" pitchFamily="2" charset="2"/>
              <a:buChar char="ü"/>
            </a:pPr>
            <a:endParaRPr lang="en-US" sz="1800" dirty="0">
              <a:latin typeface="Calibri" panose="020F0502020204030204" pitchFamily="34" charset="0"/>
            </a:endParaRPr>
          </a:p>
          <a:p>
            <a:pPr marL="285750" indent="-285750" algn="just">
              <a:buFont typeface="Wingdings" panose="05000000000000000000" pitchFamily="2" charset="2"/>
              <a:buChar char="ü"/>
            </a:pPr>
            <a:r>
              <a:rPr lang="en-US" sz="1800" dirty="0">
                <a:latin typeface="Calibri" panose="020F0502020204030204" pitchFamily="34" charset="0"/>
              </a:rPr>
              <a:t> Look for the </a:t>
            </a:r>
            <a:r>
              <a:rPr lang="en-US" sz="1800" dirty="0" err="1">
                <a:latin typeface="Calibri" panose="020F0502020204030204" pitchFamily="34" charset="0"/>
              </a:rPr>
              <a:t>coloured</a:t>
            </a:r>
            <a:r>
              <a:rPr lang="en-US" sz="1800" dirty="0">
                <a:latin typeface="Calibri" panose="020F0502020204030204" pitchFamily="34" charset="0"/>
              </a:rPr>
              <a:t> markers R1 and R2 </a:t>
            </a:r>
            <a:r>
              <a:rPr lang="en-US" sz="1800" dirty="0" err="1">
                <a:latin typeface="Calibri" panose="020F0502020204030204" pitchFamily="34" charset="0"/>
              </a:rPr>
              <a:t>Sud</a:t>
            </a:r>
            <a:r>
              <a:rPr lang="en-US" sz="1800" dirty="0">
                <a:latin typeface="Calibri" panose="020F0502020204030204" pitchFamily="34" charset="0"/>
              </a:rPr>
              <a:t> to locate the bus terminus. The château is clearly shown on the map and will be visible to you the moment you emerge from the station, to assist you to get your bearings.</a:t>
            </a:r>
          </a:p>
          <a:p>
            <a:pPr marL="285750" indent="-285750" algn="just">
              <a:buFont typeface="Wingdings" panose="05000000000000000000" pitchFamily="2" charset="2"/>
              <a:buChar char="ü"/>
            </a:pPr>
            <a:endParaRPr lang="en-US" sz="1800" dirty="0">
              <a:latin typeface="Calibri" panose="020F0502020204030204" pitchFamily="34" charset="0"/>
            </a:endParaRPr>
          </a:p>
          <a:p>
            <a:pPr marL="285750" indent="-285750" algn="just">
              <a:buFont typeface="Wingdings" panose="05000000000000000000" pitchFamily="2" charset="2"/>
              <a:buChar char="ü"/>
            </a:pPr>
            <a:r>
              <a:rPr lang="en-US" sz="1800" dirty="0">
                <a:latin typeface="Calibri" panose="020F0502020204030204" pitchFamily="34" charset="0"/>
              </a:rPr>
              <a:t>It is also possible to walk to IALA from the RER station, and this will take 30 to 40 minutes. We recommend that you do </a:t>
            </a:r>
            <a:r>
              <a:rPr lang="en-US" sz="1800" u="sng" dirty="0">
                <a:latin typeface="Calibri" panose="020F0502020204030204" pitchFamily="34" charset="0"/>
              </a:rPr>
              <a:t>not </a:t>
            </a:r>
            <a:r>
              <a:rPr lang="en-US" sz="1800" dirty="0">
                <a:latin typeface="Calibri" panose="020F0502020204030204" pitchFamily="34" charset="0"/>
              </a:rPr>
              <a:t>attempt this with a suitcase. </a:t>
            </a:r>
          </a:p>
        </p:txBody>
      </p:sp>
    </p:spTree>
    <p:extLst>
      <p:ext uri="{BB962C8B-B14F-4D97-AF65-F5344CB8AC3E}">
        <p14:creationId xmlns:p14="http://schemas.microsoft.com/office/powerpoint/2010/main" val="4074858697"/>
      </p:ext>
    </p:extLst>
  </p:cSld>
  <p:clrMapOvr>
    <a:masterClrMapping/>
  </p:clrMapOvr>
  <mc:AlternateContent xmlns:mc="http://schemas.openxmlformats.org/markup-compatibility/2006" xmlns:p14="http://schemas.microsoft.com/office/powerpoint/2010/main">
    <mc:Choice Requires="p14">
      <p:transition spd="slow" p14:dur="3000" advTm="25000">
        <p14:gallery dir="l"/>
      </p:transition>
    </mc:Choice>
    <mc:Fallback xmlns="">
      <p:transition spd="slow"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74147"/>
                                        </p:tgtEl>
                                        <p:attrNameLst>
                                          <p:attrName>style.visibility</p:attrName>
                                        </p:attrNameLst>
                                      </p:cBhvr>
                                      <p:to>
                                        <p:strVal val="visible"/>
                                      </p:to>
                                    </p:set>
                                    <p:animEffect transition="in" filter="fade">
                                      <p:cBhvr>
                                        <p:cTn id="7" dur="1000"/>
                                        <p:tgtEl>
                                          <p:spTgt spid="774147"/>
                                        </p:tgtEl>
                                      </p:cBhvr>
                                    </p:animEffect>
                                  </p:childTnLst>
                                </p:cTn>
                              </p:par>
                            </p:childTnLst>
                          </p:cTn>
                        </p:par>
                        <p:par>
                          <p:cTn id="8" fill="hold">
                            <p:stCondLst>
                              <p:cond delay="1000"/>
                            </p:stCondLst>
                            <p:childTnLst>
                              <p:par>
                                <p:cTn id="9" presetID="42" presetClass="entr" presetSubtype="0" fill="hold" grpId="0" nodeType="afterEffect">
                                  <p:stCondLst>
                                    <p:cond delay="125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5000"/>
                                        <p:tgtEl>
                                          <p:spTgt spid="6">
                                            <p:bg/>
                                          </p:spTgt>
                                        </p:tgtEl>
                                      </p:cBhvr>
                                    </p:animEffect>
                                    <p:anim calcmode="lin" valueType="num">
                                      <p:cBhvr>
                                        <p:cTn id="12" dur="5000" fill="hold"/>
                                        <p:tgtEl>
                                          <p:spTgt spid="6">
                                            <p:bg/>
                                          </p:spTgt>
                                        </p:tgtEl>
                                        <p:attrNameLst>
                                          <p:attrName>ppt_x</p:attrName>
                                        </p:attrNameLst>
                                      </p:cBhvr>
                                      <p:tavLst>
                                        <p:tav tm="0">
                                          <p:val>
                                            <p:strVal val="#ppt_x"/>
                                          </p:val>
                                        </p:tav>
                                        <p:tav tm="100000">
                                          <p:val>
                                            <p:strVal val="#ppt_x"/>
                                          </p:val>
                                        </p:tav>
                                      </p:tavLst>
                                    </p:anim>
                                    <p:anim calcmode="lin" valueType="num">
                                      <p:cBhvr>
                                        <p:cTn id="13" dur="5000" fill="hold"/>
                                        <p:tgtEl>
                                          <p:spTgt spid="6">
                                            <p:bg/>
                                          </p:spTgt>
                                        </p:tgtEl>
                                        <p:attrNameLst>
                                          <p:attrName>ppt_y</p:attrName>
                                        </p:attrNameLst>
                                      </p:cBhvr>
                                      <p:tavLst>
                                        <p:tav tm="0">
                                          <p:val>
                                            <p:strVal val="#ppt_y+.1"/>
                                          </p:val>
                                        </p:tav>
                                        <p:tav tm="100000">
                                          <p:val>
                                            <p:strVal val="#ppt_y"/>
                                          </p:val>
                                        </p:tav>
                                      </p:tavLst>
                                    </p:anim>
                                  </p:childTnLst>
                                </p:cTn>
                              </p:par>
                            </p:childTnLst>
                          </p:cTn>
                        </p:par>
                        <p:par>
                          <p:cTn id="14" fill="hold">
                            <p:stCondLst>
                              <p:cond delay="7250"/>
                            </p:stCondLst>
                            <p:childTnLst>
                              <p:par>
                                <p:cTn id="15" presetID="42" presetClass="entr" presetSubtype="0" fill="hold" grpId="0" nodeType="afterEffect">
                                  <p:stCondLst>
                                    <p:cond delay="125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0"/>
                                        <p:tgtEl>
                                          <p:spTgt spid="6">
                                            <p:txEl>
                                              <p:pRg st="0" end="0"/>
                                            </p:txEl>
                                          </p:spTgt>
                                        </p:tgtEl>
                                      </p:cBhvr>
                                    </p:animEffect>
                                    <p:anim calcmode="lin" valueType="num">
                                      <p:cBhvr>
                                        <p:cTn id="18" dur="5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5000" fill="hold"/>
                                        <p:tgtEl>
                                          <p:spTgt spid="6">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6">
                                            <p:txEl>
                                              <p:pRg st="0" end="0"/>
                                            </p:txEl>
                                          </p:spTgt>
                                        </p:tgtEl>
                                        <p:attrNameLst>
                                          <p:attrName>ppt_c</p:attrName>
                                        </p:attrNameLst>
                                      </p:cBhvr>
                                      <p:to>
                                        <a:schemeClr val="tx2"/>
                                      </p:to>
                                    </p:animClr>
                                  </p:subTnLst>
                                </p:cTn>
                              </p:par>
                            </p:childTnLst>
                          </p:cTn>
                        </p:par>
                        <p:par>
                          <p:cTn id="20" fill="hold">
                            <p:stCondLst>
                              <p:cond delay="13500"/>
                            </p:stCondLst>
                            <p:childTnLst>
                              <p:par>
                                <p:cTn id="21" presetID="42" presetClass="entr" presetSubtype="0" fill="hold" grpId="0" nodeType="afterEffect">
                                  <p:stCondLst>
                                    <p:cond delay="125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0"/>
                                        <p:tgtEl>
                                          <p:spTgt spid="6">
                                            <p:txEl>
                                              <p:pRg st="2" end="2"/>
                                            </p:txEl>
                                          </p:spTgt>
                                        </p:tgtEl>
                                      </p:cBhvr>
                                    </p:animEffect>
                                    <p:anim calcmode="lin" valueType="num">
                                      <p:cBhvr>
                                        <p:cTn id="24" dur="5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5" dur="5000" fill="hold"/>
                                        <p:tgtEl>
                                          <p:spTgt spid="6">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6">
                                            <p:txEl>
                                              <p:pRg st="2" end="2"/>
                                            </p:txEl>
                                          </p:spTgt>
                                        </p:tgtEl>
                                        <p:attrNameLst>
                                          <p:attrName>ppt_c</p:attrName>
                                        </p:attrNameLst>
                                      </p:cBhvr>
                                      <p:to>
                                        <a:schemeClr val="tx2"/>
                                      </p:to>
                                    </p:animClr>
                                  </p:subTnLst>
                                </p:cTn>
                              </p:par>
                            </p:childTnLst>
                          </p:cTn>
                        </p:par>
                        <p:par>
                          <p:cTn id="26" fill="hold">
                            <p:stCondLst>
                              <p:cond delay="19750"/>
                            </p:stCondLst>
                            <p:childTnLst>
                              <p:par>
                                <p:cTn id="27" presetID="42" presetClass="entr" presetSubtype="0" fill="hold" grpId="0" nodeType="afterEffect">
                                  <p:stCondLst>
                                    <p:cond delay="125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5000"/>
                                        <p:tgtEl>
                                          <p:spTgt spid="6">
                                            <p:txEl>
                                              <p:pRg st="4" end="4"/>
                                            </p:txEl>
                                          </p:spTgt>
                                        </p:tgtEl>
                                      </p:cBhvr>
                                    </p:animEffect>
                                    <p:anim calcmode="lin" valueType="num">
                                      <p:cBhvr>
                                        <p:cTn id="30" dur="5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1" dur="5000" fill="hold"/>
                                        <p:tgtEl>
                                          <p:spTgt spid="6">
                                            <p:txEl>
                                              <p:pRg st="4" end="4"/>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6">
                                            <p:txEl>
                                              <p:pRg st="4" end="4"/>
                                            </p:txEl>
                                          </p:spTgt>
                                        </p:tgtEl>
                                        <p:attrNameLst>
                                          <p:attrName>ppt_c</p:attrName>
                                        </p:attrNameLst>
                                      </p:cBhvr>
                                      <p:to>
                                        <a:schemeClr val="tx2"/>
                                      </p:to>
                                    </p:animClr>
                                  </p:subTnLst>
                                </p:cTn>
                              </p:par>
                            </p:childTnLst>
                          </p:cTn>
                        </p:par>
                        <p:par>
                          <p:cTn id="32" fill="hold">
                            <p:stCondLst>
                              <p:cond delay="26000"/>
                            </p:stCondLst>
                            <p:childTnLst>
                              <p:par>
                                <p:cTn id="33" presetID="42" presetClass="entr" presetSubtype="0" fill="hold" grpId="0" nodeType="afterEffect">
                                  <p:stCondLst>
                                    <p:cond delay="125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5000"/>
                                        <p:tgtEl>
                                          <p:spTgt spid="6">
                                            <p:txEl>
                                              <p:pRg st="6" end="6"/>
                                            </p:txEl>
                                          </p:spTgt>
                                        </p:tgtEl>
                                      </p:cBhvr>
                                    </p:animEffect>
                                    <p:anim calcmode="lin" valueType="num">
                                      <p:cBhvr>
                                        <p:cTn id="36" dur="5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7" dur="5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147" grpId="0"/>
      <p:bldP spid="6"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5/56/Hotel-room-renaissance-columbus-ohi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89080" y="490466"/>
            <a:ext cx="8813839" cy="5877068"/>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redondeado"/>
          <p:cNvSpPr/>
          <p:nvPr/>
        </p:nvSpPr>
        <p:spPr>
          <a:xfrm>
            <a:off x="2855640" y="585844"/>
            <a:ext cx="6984776" cy="55399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74147" name="Text Box 3"/>
          <p:cNvSpPr txBox="1">
            <a:spLocks noChangeArrowheads="1"/>
          </p:cNvSpPr>
          <p:nvPr/>
        </p:nvSpPr>
        <p:spPr bwMode="auto">
          <a:xfrm>
            <a:off x="2310642" y="662788"/>
            <a:ext cx="79618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SzPct val="60000"/>
              <a:buFont typeface="Wingdings" pitchFamily="2" charset="2"/>
              <a:buChar char=""/>
              <a:defRPr sz="2100">
                <a:solidFill>
                  <a:schemeClr val="tx1"/>
                </a:solidFill>
                <a:latin typeface="Palatino Linotype" pitchFamily="18" charset="0"/>
              </a:defRPr>
            </a:lvl1pPr>
            <a:lvl2pPr marL="742950" indent="-285750" eaLnBrk="0" hangingPunct="0">
              <a:buSzPct val="60000"/>
              <a:buFont typeface="Wingdings" pitchFamily="2" charset="2"/>
              <a:buChar char=""/>
              <a:defRPr sz="1900">
                <a:solidFill>
                  <a:schemeClr val="tx1"/>
                </a:solidFill>
                <a:latin typeface="Palatino Linotype" pitchFamily="18" charset="0"/>
              </a:defRPr>
            </a:lvl2pPr>
            <a:lvl3pPr marL="1143000" indent="-228600" eaLnBrk="0" hangingPunct="0">
              <a:buSzPct val="60000"/>
              <a:buFont typeface="Wingdings" pitchFamily="2" charset="2"/>
              <a:buChar char=""/>
              <a:defRPr sz="1700">
                <a:solidFill>
                  <a:schemeClr val="tx1"/>
                </a:solidFill>
                <a:latin typeface="Palatino Linotype" pitchFamily="18" charset="0"/>
              </a:defRPr>
            </a:lvl3pPr>
            <a:lvl4pPr marL="1600200" indent="-228600" eaLnBrk="0" hangingPunct="0">
              <a:buSzPct val="60000"/>
              <a:buFont typeface="Wingdings" pitchFamily="2" charset="2"/>
              <a:buChar char=""/>
              <a:defRPr sz="1600">
                <a:solidFill>
                  <a:schemeClr val="tx1"/>
                </a:solidFill>
                <a:latin typeface="Palatino Linotype" pitchFamily="18" charset="0"/>
              </a:defRPr>
            </a:lvl4pPr>
            <a:lvl5pPr marL="2057400" indent="-228600" eaLnBrk="0" hangingPunct="0">
              <a:buSzPct val="60000"/>
              <a:buFont typeface="Wingdings" pitchFamily="2" charset="2"/>
              <a:buChar char=""/>
              <a:defRPr sz="1500">
                <a:solidFill>
                  <a:schemeClr val="tx1"/>
                </a:solidFill>
                <a:latin typeface="Palatino Linotype" pitchFamily="18" charset="0"/>
              </a:defRPr>
            </a:lvl5pPr>
            <a:lvl6pPr marL="25146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6pPr>
            <a:lvl7pPr marL="29718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7pPr>
            <a:lvl8pPr marL="34290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8pPr>
            <a:lvl9pPr marL="38862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9pPr>
          </a:lstStyle>
          <a:p>
            <a:pPr algn="ctr" eaLnBrk="1" hangingPunct="1">
              <a:spcBef>
                <a:spcPct val="50000"/>
              </a:spcBef>
              <a:buSzTx/>
              <a:buFontTx/>
              <a:buNone/>
            </a:pPr>
            <a:r>
              <a:rPr lang="es-ES" altLang="es-ES" sz="2000" dirty="0">
                <a:latin typeface="Arial" pitchFamily="34" charset="0"/>
                <a:cs typeface="Arial" pitchFamily="34" charset="0"/>
              </a:rPr>
              <a:t>Hotel </a:t>
            </a:r>
            <a:r>
              <a:rPr lang="es-ES" altLang="es-ES" sz="2000" dirty="0" err="1" smtClean="0">
                <a:latin typeface="Arial" pitchFamily="34" charset="0"/>
                <a:cs typeface="Arial" pitchFamily="34" charset="0"/>
              </a:rPr>
              <a:t>accommodation</a:t>
            </a:r>
            <a:r>
              <a:rPr lang="es-ES" altLang="es-ES" sz="2000" dirty="0" smtClean="0">
                <a:latin typeface="Arial" pitchFamily="34" charset="0"/>
                <a:cs typeface="Arial" pitchFamily="34" charset="0"/>
              </a:rPr>
              <a:t> </a:t>
            </a:r>
            <a:r>
              <a:rPr lang="es-ES" altLang="es-ES" sz="2000" dirty="0">
                <a:latin typeface="Arial" pitchFamily="34" charset="0"/>
                <a:cs typeface="Arial" pitchFamily="34" charset="0"/>
              </a:rPr>
              <a:t>and </a:t>
            </a:r>
            <a:r>
              <a:rPr lang="es-ES" altLang="es-ES" sz="2000" dirty="0" err="1">
                <a:solidFill>
                  <a:srgbClr val="FFC000"/>
                </a:solidFill>
                <a:latin typeface="Arial" pitchFamily="34" charset="0"/>
                <a:cs typeface="Arial" pitchFamily="34" charset="0"/>
              </a:rPr>
              <a:t>rates</a:t>
            </a:r>
            <a:endParaRPr lang="es-ES" altLang="es-ES" sz="2000" b="1" dirty="0">
              <a:solidFill>
                <a:srgbClr val="FFC000"/>
              </a:solidFill>
              <a:latin typeface="Arial" pitchFamily="34" charset="0"/>
              <a:cs typeface="Arial" pitchFamily="34" charset="0"/>
            </a:endParaRPr>
          </a:p>
        </p:txBody>
      </p:sp>
      <p:sp>
        <p:nvSpPr>
          <p:cNvPr id="2" name="1 Rectángulo"/>
          <p:cNvSpPr/>
          <p:nvPr/>
        </p:nvSpPr>
        <p:spPr>
          <a:xfrm>
            <a:off x="6291553" y="2615380"/>
            <a:ext cx="2286000" cy="1311128"/>
          </a:xfrm>
          <a:prstGeom prst="rect">
            <a:avLst/>
          </a:prstGeom>
          <a:solidFill>
            <a:srgbClr val="080808">
              <a:alpha val="67843"/>
            </a:srgbClr>
          </a:solidFill>
        </p:spPr>
        <p:txBody>
          <a:bodyPr wrap="square">
            <a:spAutoFit/>
          </a:bodyPr>
          <a:lstStyle/>
          <a:p>
            <a:r>
              <a:rPr lang="es-ES" sz="1800" dirty="0" err="1">
                <a:latin typeface="Calibri" panose="020F0502020204030204" pitchFamily="34" charset="0"/>
              </a:rPr>
              <a:t>For</a:t>
            </a:r>
            <a:r>
              <a:rPr lang="es-ES" sz="1800" dirty="0">
                <a:latin typeface="Calibri" panose="020F0502020204030204" pitchFamily="34" charset="0"/>
              </a:rPr>
              <a:t> more </a:t>
            </a:r>
            <a:r>
              <a:rPr lang="es-ES" sz="1800" dirty="0" err="1">
                <a:latin typeface="Calibri" panose="020F0502020204030204" pitchFamily="34" charset="0"/>
              </a:rPr>
              <a:t>information</a:t>
            </a:r>
            <a:r>
              <a:rPr lang="es-ES" sz="1800" dirty="0">
                <a:latin typeface="Calibri" panose="020F0502020204030204" pitchFamily="34" charset="0"/>
              </a:rPr>
              <a:t>:</a:t>
            </a:r>
          </a:p>
          <a:p>
            <a:r>
              <a:rPr lang="es-ES" sz="1800" dirty="0">
                <a:latin typeface="Calibri" panose="020F0502020204030204" pitchFamily="34" charset="0"/>
              </a:rPr>
              <a:t>Tel: 33 1 34 51 70 01</a:t>
            </a:r>
            <a:br>
              <a:rPr lang="es-ES" sz="1800" dirty="0">
                <a:latin typeface="Calibri" panose="020F0502020204030204" pitchFamily="34" charset="0"/>
              </a:rPr>
            </a:br>
            <a:r>
              <a:rPr lang="es-ES" sz="1800" dirty="0">
                <a:latin typeface="Calibri" panose="020F0502020204030204" pitchFamily="34" charset="0"/>
              </a:rPr>
              <a:t>Fax: 33 1 34 51 82 05</a:t>
            </a:r>
          </a:p>
          <a:p>
            <a:r>
              <a:rPr lang="es-ES" sz="1800" dirty="0">
                <a:latin typeface="Calibri" panose="020F0502020204030204" pitchFamily="34" charset="0"/>
              </a:rPr>
              <a:t>contact@iala-aism.org</a:t>
            </a:r>
          </a:p>
        </p:txBody>
      </p:sp>
      <p:sp>
        <p:nvSpPr>
          <p:cNvPr id="3" name="2 Rectángulo"/>
          <p:cNvSpPr/>
          <p:nvPr/>
        </p:nvSpPr>
        <p:spPr>
          <a:xfrm>
            <a:off x="2118109" y="2613392"/>
            <a:ext cx="3744416" cy="1631216"/>
          </a:xfrm>
          <a:prstGeom prst="rect">
            <a:avLst/>
          </a:prstGeom>
          <a:solidFill>
            <a:srgbClr val="080808">
              <a:alpha val="69804"/>
            </a:srgbClr>
          </a:solidFill>
        </p:spPr>
        <p:txBody>
          <a:bodyPr wrap="square">
            <a:spAutoFit/>
          </a:bodyPr>
          <a:lstStyle/>
          <a:p>
            <a:pPr algn="just"/>
            <a:r>
              <a:rPr lang="en-US" sz="2000" dirty="0">
                <a:latin typeface="Calibri" panose="020F0502020204030204" pitchFamily="34" charset="0"/>
              </a:rPr>
              <a:t>IALA has agreed special rates with a number of hotels close to the </a:t>
            </a:r>
            <a:r>
              <a:rPr lang="en-US" sz="2000" dirty="0" err="1" smtClean="0">
                <a:latin typeface="Calibri" panose="020F0502020204030204" pitchFamily="34" charset="0"/>
              </a:rPr>
              <a:t>organisation</a:t>
            </a:r>
            <a:r>
              <a:rPr lang="en-US" sz="2000" dirty="0">
                <a:latin typeface="Calibri" panose="020F0502020204030204" pitchFamily="34" charset="0"/>
              </a:rPr>
              <a:t>. In any case it is the responsibility of the participant to book the hotel.</a:t>
            </a:r>
            <a:endParaRPr lang="es-ES" sz="2000" dirty="0">
              <a:latin typeface="Calibri" panose="020F0502020204030204" pitchFamily="34" charset="0"/>
            </a:endParaRPr>
          </a:p>
        </p:txBody>
      </p:sp>
    </p:spTree>
    <p:extLst>
      <p:ext uri="{BB962C8B-B14F-4D97-AF65-F5344CB8AC3E}">
        <p14:creationId xmlns:p14="http://schemas.microsoft.com/office/powerpoint/2010/main" val="823532506"/>
      </p:ext>
    </p:extLst>
  </p:cSld>
  <p:clrMapOvr>
    <a:masterClrMapping/>
  </p:clrMapOvr>
  <mc:AlternateContent xmlns:mc="http://schemas.openxmlformats.org/markup-compatibility/2006" xmlns:p14="http://schemas.microsoft.com/office/powerpoint/2010/main">
    <mc:Choice Requires="p14">
      <p:transition spd="slow" p14:dur="2000" advTm="15000">
        <p14:gallery dir="l"/>
      </p:transition>
    </mc:Choice>
    <mc:Fallback xmlns="">
      <p:transition spd="slow"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74147"/>
                                        </p:tgtEl>
                                        <p:attrNameLst>
                                          <p:attrName>style.visibility</p:attrName>
                                        </p:attrNameLst>
                                      </p:cBhvr>
                                      <p:to>
                                        <p:strVal val="visible"/>
                                      </p:to>
                                    </p:set>
                                    <p:animEffect transition="in" filter="fade">
                                      <p:cBhvr>
                                        <p:cTn id="7" dur="500"/>
                                        <p:tgtEl>
                                          <p:spTgt spid="7741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4000"/>
                                        <p:tgtEl>
                                          <p:spTgt spid="3"/>
                                        </p:tgtEl>
                                      </p:cBhvr>
                                    </p:animEffect>
                                  </p:childTnLst>
                                </p:cTn>
                              </p:par>
                            </p:childTnLst>
                          </p:cTn>
                        </p:par>
                        <p:par>
                          <p:cTn id="13" fill="hold">
                            <p:stCondLst>
                              <p:cond delay="40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7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147" grpId="0"/>
      <p:bldP spid="2"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548680"/>
            <a:ext cx="3148868" cy="5589240"/>
          </a:xfrm>
          <a:prstGeom prst="rect">
            <a:avLst/>
          </a:prstGeom>
        </p:spPr>
      </p:pic>
      <p:sp>
        <p:nvSpPr>
          <p:cNvPr id="3" name="ZoneTexte 2"/>
          <p:cNvSpPr txBox="1"/>
          <p:nvPr/>
        </p:nvSpPr>
        <p:spPr>
          <a:xfrm>
            <a:off x="1703512" y="1268760"/>
            <a:ext cx="4392488" cy="4450449"/>
          </a:xfrm>
          <a:prstGeom prst="rect">
            <a:avLst/>
          </a:prstGeom>
          <a:noFill/>
        </p:spPr>
        <p:txBody>
          <a:bodyPr wrap="square" rtlCol="0">
            <a:spAutoFit/>
          </a:bodyPr>
          <a:lstStyle/>
          <a:p>
            <a:r>
              <a:rPr lang="fr-FR" sz="1800" dirty="0">
                <a:solidFill>
                  <a:srgbClr val="FFFF00"/>
                </a:solidFill>
                <a:latin typeface="Segoe UI Semibold" panose="020B0702040204020203" pitchFamily="34" charset="0"/>
                <a:cs typeface="Segoe UI Semibold" panose="020B0702040204020203" pitchFamily="34" charset="0"/>
              </a:rPr>
              <a:t>News flash!!!</a:t>
            </a:r>
          </a:p>
          <a:p>
            <a:endParaRPr lang="fr-FR" sz="1800" dirty="0">
              <a:solidFill>
                <a:srgbClr val="FFFF00"/>
              </a:solidFill>
              <a:latin typeface="Segoe UI Semibold" panose="020B0702040204020203" pitchFamily="34" charset="0"/>
              <a:cs typeface="Segoe UI Semibold" panose="020B0702040204020203" pitchFamily="34" charset="0"/>
            </a:endParaRPr>
          </a:p>
          <a:p>
            <a:r>
              <a:rPr lang="fr-FR" sz="1800" dirty="0">
                <a:solidFill>
                  <a:srgbClr val="FFFF00"/>
                </a:solidFill>
                <a:latin typeface="Segoe UI Semibold" panose="020B0702040204020203" pitchFamily="34" charset="0"/>
                <a:cs typeface="Segoe UI Semibold" panose="020B0702040204020203" pitchFamily="34" charset="0"/>
              </a:rPr>
              <a:t>«  Mobile en Ville »</a:t>
            </a:r>
          </a:p>
          <a:p>
            <a:endParaRPr lang="fr-FR" sz="1800" dirty="0">
              <a:solidFill>
                <a:srgbClr val="FFFF00"/>
              </a:solidFill>
              <a:latin typeface="Segoe UI Semibold" panose="020B0702040204020203" pitchFamily="34" charset="0"/>
              <a:cs typeface="Segoe UI Semibold" panose="020B0702040204020203" pitchFamily="34" charset="0"/>
            </a:endParaRPr>
          </a:p>
          <a:p>
            <a:r>
              <a:rPr lang="fr-FR" sz="1800" dirty="0" err="1">
                <a:latin typeface="Segoe UI Semibold" panose="020B0702040204020203" pitchFamily="34" charset="0"/>
                <a:cs typeface="Segoe UI Semibold" panose="020B0702040204020203" pitchFamily="34" charset="0"/>
              </a:rPr>
              <a:t>Stay</a:t>
            </a:r>
            <a:r>
              <a:rPr lang="fr-FR" sz="1800" dirty="0">
                <a:latin typeface="Segoe UI Semibold" panose="020B0702040204020203" pitchFamily="34" charset="0"/>
                <a:cs typeface="Segoe UI Semibold" panose="020B0702040204020203" pitchFamily="34" charset="0"/>
              </a:rPr>
              <a:t> </a:t>
            </a:r>
            <a:r>
              <a:rPr lang="fr-FR" sz="1800" dirty="0" err="1">
                <a:latin typeface="Segoe UI Semibold" panose="020B0702040204020203" pitchFamily="34" charset="0"/>
                <a:cs typeface="Segoe UI Semibold" panose="020B0702040204020203" pitchFamily="34" charset="0"/>
              </a:rPr>
              <a:t>connected</a:t>
            </a:r>
            <a:r>
              <a:rPr lang="fr-FR" sz="1800" dirty="0">
                <a:latin typeface="Segoe UI Semibold" panose="020B0702040204020203" pitchFamily="34" charset="0"/>
                <a:cs typeface="Segoe UI Semibold" panose="020B0702040204020203" pitchFamily="34" charset="0"/>
              </a:rPr>
              <a:t> </a:t>
            </a:r>
            <a:r>
              <a:rPr lang="fr-FR" sz="1800" dirty="0" err="1">
                <a:latin typeface="Segoe UI Semibold" panose="020B0702040204020203" pitchFamily="34" charset="0"/>
                <a:cs typeface="Segoe UI Semibold" panose="020B0702040204020203" pitchFamily="34" charset="0"/>
              </a:rPr>
              <a:t>with</a:t>
            </a:r>
            <a:endParaRPr lang="fr-FR" sz="1800" dirty="0">
              <a:latin typeface="Segoe UI Semibold" panose="020B0702040204020203" pitchFamily="34" charset="0"/>
              <a:cs typeface="Segoe UI Semibold" panose="020B0702040204020203" pitchFamily="34" charset="0"/>
            </a:endParaRPr>
          </a:p>
          <a:p>
            <a:r>
              <a:rPr lang="fr-FR" sz="1800" dirty="0">
                <a:latin typeface="Segoe UI Semibold" panose="020B0702040204020203" pitchFamily="34" charset="0"/>
                <a:cs typeface="Segoe UI Semibold" panose="020B0702040204020203" pitchFamily="34" charset="0"/>
              </a:rPr>
              <a:t> </a:t>
            </a:r>
            <a:r>
              <a:rPr lang="fr-FR" sz="1800" dirty="0">
                <a:solidFill>
                  <a:srgbClr val="FFFF00"/>
                </a:solidFill>
                <a:latin typeface="Segoe UI Semibold" panose="020B0702040204020203" pitchFamily="34" charset="0"/>
                <a:cs typeface="Segoe UI Semibold" panose="020B0702040204020203" pitchFamily="34" charset="0"/>
              </a:rPr>
              <a:t>«  Mobile en Ville »</a:t>
            </a:r>
          </a:p>
          <a:p>
            <a:r>
              <a:rPr lang="fr-FR" sz="1800" dirty="0" err="1">
                <a:latin typeface="Segoe UI Semibold" panose="020B0702040204020203" pitchFamily="34" charset="0"/>
                <a:cs typeface="Segoe UI Semibold" panose="020B0702040204020203" pitchFamily="34" charset="0"/>
              </a:rPr>
              <a:t>during</a:t>
            </a:r>
            <a:r>
              <a:rPr lang="fr-FR" sz="1800" dirty="0">
                <a:latin typeface="Segoe UI Semibold" panose="020B0702040204020203" pitchFamily="34" charset="0"/>
                <a:cs typeface="Segoe UI Semibold" panose="020B0702040204020203" pitchFamily="34" charset="0"/>
              </a:rPr>
              <a:t> </a:t>
            </a:r>
            <a:r>
              <a:rPr lang="fr-FR" sz="1800" dirty="0" err="1">
                <a:latin typeface="Segoe UI Semibold" panose="020B0702040204020203" pitchFamily="34" charset="0"/>
                <a:cs typeface="Segoe UI Semibold" panose="020B0702040204020203" pitchFamily="34" charset="0"/>
              </a:rPr>
              <a:t>your</a:t>
            </a:r>
            <a:r>
              <a:rPr lang="fr-FR" sz="1800" dirty="0">
                <a:latin typeface="Segoe UI Semibold" panose="020B0702040204020203" pitchFamily="34" charset="0"/>
                <a:cs typeface="Segoe UI Semibold" panose="020B0702040204020203" pitchFamily="34" charset="0"/>
              </a:rPr>
              <a:t> </a:t>
            </a:r>
            <a:r>
              <a:rPr lang="fr-FR" sz="1800" dirty="0" err="1">
                <a:latin typeface="Segoe UI Semibold" panose="020B0702040204020203" pitchFamily="34" charset="0"/>
                <a:cs typeface="Segoe UI Semibold" panose="020B0702040204020203" pitchFamily="34" charset="0"/>
              </a:rPr>
              <a:t>stay</a:t>
            </a:r>
            <a:r>
              <a:rPr lang="fr-FR" sz="1800" dirty="0">
                <a:latin typeface="Segoe UI Semibold" panose="020B0702040204020203" pitchFamily="34" charset="0"/>
                <a:cs typeface="Segoe UI Semibold" panose="020B0702040204020203" pitchFamily="34" charset="0"/>
              </a:rPr>
              <a:t> in Saint Germain en Laye !</a:t>
            </a:r>
          </a:p>
          <a:p>
            <a:endParaRPr lang="fr-FR" sz="1800" dirty="0">
              <a:solidFill>
                <a:srgbClr val="FFFF00"/>
              </a:solidFill>
              <a:latin typeface="Segoe UI Semibold" panose="020B0702040204020203" pitchFamily="34" charset="0"/>
              <a:cs typeface="Segoe UI Semibold" panose="020B0702040204020203" pitchFamily="34" charset="0"/>
            </a:endParaRPr>
          </a:p>
          <a:p>
            <a:r>
              <a:rPr lang="fr-FR" sz="1800" dirty="0" smtClean="0">
                <a:latin typeface="Segoe UI Semibold" panose="020B0702040204020203" pitchFamily="34" charset="0"/>
                <a:cs typeface="Segoe UI Semibold" panose="020B0702040204020203" pitchFamily="34" charset="0"/>
              </a:rPr>
              <a:t>Simple, </a:t>
            </a:r>
            <a:r>
              <a:rPr lang="fr-FR" sz="1800" dirty="0">
                <a:latin typeface="Segoe UI Semibold" panose="020B0702040204020203" pitchFamily="34" charset="0"/>
                <a:cs typeface="Segoe UI Semibold" panose="020B0702040204020203" pitchFamily="34" charset="0"/>
              </a:rPr>
              <a:t>intuitive </a:t>
            </a:r>
            <a:r>
              <a:rPr lang="fr-FR" sz="1800" dirty="0" smtClean="0">
                <a:latin typeface="Segoe UI Semibold" panose="020B0702040204020203" pitchFamily="34" charset="0"/>
                <a:cs typeface="Segoe UI Semibold" panose="020B0702040204020203" pitchFamily="34" charset="0"/>
              </a:rPr>
              <a:t>and free </a:t>
            </a:r>
            <a:r>
              <a:rPr lang="fr-FR" sz="1800" i="1" dirty="0">
                <a:latin typeface="Segoe UI Semibold" panose="020B0702040204020203" pitchFamily="34" charset="0"/>
                <a:cs typeface="Segoe UI Semibold" panose="020B0702040204020203" pitchFamily="34" charset="0"/>
              </a:rPr>
              <a:t>Apps</a:t>
            </a:r>
            <a:r>
              <a:rPr lang="fr-FR" sz="1800" dirty="0">
                <a:latin typeface="Segoe UI Semibold" panose="020B0702040204020203" pitchFamily="34" charset="0"/>
                <a:cs typeface="Segoe UI Semibold" panose="020B0702040204020203" pitchFamily="34" charset="0"/>
              </a:rPr>
              <a:t> </a:t>
            </a:r>
            <a:r>
              <a:rPr lang="fr-FR" sz="1800" dirty="0" err="1">
                <a:latin typeface="Segoe UI Semibold" panose="020B0702040204020203" pitchFamily="34" charset="0"/>
                <a:cs typeface="Segoe UI Semibold" panose="020B0702040204020203" pitchFamily="34" charset="0"/>
              </a:rPr>
              <a:t>with</a:t>
            </a:r>
            <a:r>
              <a:rPr lang="fr-FR" sz="1800" dirty="0">
                <a:latin typeface="Segoe UI Semibold" panose="020B0702040204020203" pitchFamily="34" charset="0"/>
                <a:cs typeface="Segoe UI Semibold" panose="020B0702040204020203" pitchFamily="34" charset="0"/>
              </a:rPr>
              <a:t> </a:t>
            </a:r>
            <a:r>
              <a:rPr lang="fr-FR" sz="1800" dirty="0" err="1">
                <a:latin typeface="Segoe UI Semibold" panose="020B0702040204020203" pitchFamily="34" charset="0"/>
                <a:cs typeface="Segoe UI Semibold" panose="020B0702040204020203" pitchFamily="34" charset="0"/>
              </a:rPr>
              <a:t>your</a:t>
            </a:r>
            <a:r>
              <a:rPr lang="fr-FR" sz="1800" dirty="0">
                <a:latin typeface="Segoe UI Semibold" panose="020B0702040204020203" pitchFamily="34" charset="0"/>
                <a:cs typeface="Segoe UI Semibold" panose="020B0702040204020203" pitchFamily="34" charset="0"/>
              </a:rPr>
              <a:t> Mobile phones, in French </a:t>
            </a:r>
            <a:r>
              <a:rPr lang="fr-FR" sz="1800" dirty="0" err="1">
                <a:latin typeface="Segoe UI Semibold" panose="020B0702040204020203" pitchFamily="34" charset="0"/>
                <a:cs typeface="Segoe UI Semibold" panose="020B0702040204020203" pitchFamily="34" charset="0"/>
              </a:rPr>
              <a:t>language</a:t>
            </a:r>
            <a:r>
              <a:rPr lang="fr-FR" sz="1800" dirty="0">
                <a:latin typeface="Segoe UI Semibold" panose="020B0702040204020203" pitchFamily="34" charset="0"/>
                <a:cs typeface="Segoe UI Semibold" panose="020B0702040204020203" pitchFamily="34" charset="0"/>
              </a:rPr>
              <a:t>. </a:t>
            </a:r>
          </a:p>
          <a:p>
            <a:endParaRPr lang="fr-FR" sz="1800" dirty="0">
              <a:latin typeface="Segoe UI Semibold" panose="020B0702040204020203" pitchFamily="34" charset="0"/>
              <a:cs typeface="Segoe UI Semibold" panose="020B0702040204020203" pitchFamily="34" charset="0"/>
            </a:endParaRPr>
          </a:p>
          <a:p>
            <a:r>
              <a:rPr lang="fr-FR" sz="1400" dirty="0" smtClean="0">
                <a:latin typeface="Segoe UI Semibold" panose="020B0702040204020203" pitchFamily="34" charset="0"/>
                <a:cs typeface="Segoe UI Semibold" panose="020B0702040204020203" pitchFamily="34" charset="0"/>
              </a:rPr>
              <a:t>www.saintgermainenlaye.laye</a:t>
            </a:r>
            <a:endParaRPr lang="fr-FR" sz="1400" dirty="0">
              <a:latin typeface="Segoe UI Semibold" panose="020B0702040204020203" pitchFamily="34" charset="0"/>
              <a:cs typeface="Segoe UI Semibold" panose="020B0702040204020203" pitchFamily="34" charset="0"/>
            </a:endParaRPr>
          </a:p>
        </p:txBody>
      </p:sp>
      <p:sp>
        <p:nvSpPr>
          <p:cNvPr id="4" name="ZoneTexte 3"/>
          <p:cNvSpPr txBox="1"/>
          <p:nvPr/>
        </p:nvSpPr>
        <p:spPr>
          <a:xfrm>
            <a:off x="-1980728" y="1412777"/>
            <a:ext cx="184731" cy="461665"/>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1062128774"/>
      </p:ext>
    </p:extLst>
  </p:cSld>
  <p:clrMapOvr>
    <a:masterClrMapping/>
  </p:clrMapOvr>
  <mc:AlternateContent xmlns:mc="http://schemas.openxmlformats.org/markup-compatibility/2006" xmlns:p14="http://schemas.microsoft.com/office/powerpoint/2010/main">
    <mc:Choice Requires="p14">
      <p:transition spd="slow" p14:dur="3000" advTm="15000">
        <p14:gallery dir="l"/>
      </p:transition>
    </mc:Choice>
    <mc:Fallback xmlns="">
      <p:transition spd="slow"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2855640" y="585844"/>
            <a:ext cx="6984776" cy="55399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74147" name="Text Box 3"/>
          <p:cNvSpPr txBox="1">
            <a:spLocks noChangeArrowheads="1"/>
          </p:cNvSpPr>
          <p:nvPr/>
        </p:nvSpPr>
        <p:spPr bwMode="auto">
          <a:xfrm>
            <a:off x="2360466" y="662788"/>
            <a:ext cx="79618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SzPct val="60000"/>
              <a:buFont typeface="Wingdings" pitchFamily="2" charset="2"/>
              <a:buChar char=""/>
              <a:defRPr sz="2100">
                <a:solidFill>
                  <a:schemeClr val="tx1"/>
                </a:solidFill>
                <a:latin typeface="Palatino Linotype" pitchFamily="18" charset="0"/>
              </a:defRPr>
            </a:lvl1pPr>
            <a:lvl2pPr marL="742950" indent="-285750" eaLnBrk="0" hangingPunct="0">
              <a:buSzPct val="60000"/>
              <a:buFont typeface="Wingdings" pitchFamily="2" charset="2"/>
              <a:buChar char=""/>
              <a:defRPr sz="1900">
                <a:solidFill>
                  <a:schemeClr val="tx1"/>
                </a:solidFill>
                <a:latin typeface="Palatino Linotype" pitchFamily="18" charset="0"/>
              </a:defRPr>
            </a:lvl2pPr>
            <a:lvl3pPr marL="1143000" indent="-228600" eaLnBrk="0" hangingPunct="0">
              <a:buSzPct val="60000"/>
              <a:buFont typeface="Wingdings" pitchFamily="2" charset="2"/>
              <a:buChar char=""/>
              <a:defRPr sz="1700">
                <a:solidFill>
                  <a:schemeClr val="tx1"/>
                </a:solidFill>
                <a:latin typeface="Palatino Linotype" pitchFamily="18" charset="0"/>
              </a:defRPr>
            </a:lvl3pPr>
            <a:lvl4pPr marL="1600200" indent="-228600" eaLnBrk="0" hangingPunct="0">
              <a:buSzPct val="60000"/>
              <a:buFont typeface="Wingdings" pitchFamily="2" charset="2"/>
              <a:buChar char=""/>
              <a:defRPr sz="1600">
                <a:solidFill>
                  <a:schemeClr val="tx1"/>
                </a:solidFill>
                <a:latin typeface="Palatino Linotype" pitchFamily="18" charset="0"/>
              </a:defRPr>
            </a:lvl4pPr>
            <a:lvl5pPr marL="2057400" indent="-228600" eaLnBrk="0" hangingPunct="0">
              <a:buSzPct val="60000"/>
              <a:buFont typeface="Wingdings" pitchFamily="2" charset="2"/>
              <a:buChar char=""/>
              <a:defRPr sz="1500">
                <a:solidFill>
                  <a:schemeClr val="tx1"/>
                </a:solidFill>
                <a:latin typeface="Palatino Linotype" pitchFamily="18" charset="0"/>
              </a:defRPr>
            </a:lvl5pPr>
            <a:lvl6pPr marL="25146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6pPr>
            <a:lvl7pPr marL="29718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7pPr>
            <a:lvl8pPr marL="34290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8pPr>
            <a:lvl9pPr marL="38862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9pPr>
          </a:lstStyle>
          <a:p>
            <a:pPr algn="ctr" eaLnBrk="1" hangingPunct="1">
              <a:spcBef>
                <a:spcPct val="50000"/>
              </a:spcBef>
              <a:buSzTx/>
              <a:buFontTx/>
              <a:buNone/>
            </a:pPr>
            <a:r>
              <a:rPr lang="es-ES" altLang="es-ES" sz="2000" dirty="0" err="1">
                <a:latin typeface="Arial" pitchFamily="34" charset="0"/>
                <a:cs typeface="Arial" pitchFamily="34" charset="0"/>
              </a:rPr>
              <a:t>Welcome</a:t>
            </a:r>
            <a:r>
              <a:rPr lang="es-ES" altLang="es-ES" sz="2000" dirty="0">
                <a:latin typeface="Arial" pitchFamily="34" charset="0"/>
                <a:cs typeface="Arial" pitchFamily="34" charset="0"/>
              </a:rPr>
              <a:t> </a:t>
            </a:r>
            <a:r>
              <a:rPr lang="es-ES" altLang="es-ES" sz="2000" dirty="0" err="1">
                <a:solidFill>
                  <a:srgbClr val="FFC000"/>
                </a:solidFill>
                <a:latin typeface="Arial" pitchFamily="34" charset="0"/>
                <a:cs typeface="Arial" pitchFamily="34" charset="0"/>
              </a:rPr>
              <a:t>party</a:t>
            </a:r>
            <a:endParaRPr lang="es-ES" altLang="es-ES" sz="2000" b="1" dirty="0">
              <a:solidFill>
                <a:srgbClr val="FFC000"/>
              </a:solidFill>
              <a:latin typeface="Arial" pitchFamily="34" charset="0"/>
              <a:cs typeface="Arial" pitchFamily="34" charset="0"/>
            </a:endParaRPr>
          </a:p>
        </p:txBody>
      </p:sp>
      <p:sp>
        <p:nvSpPr>
          <p:cNvPr id="6" name="5 Rectángulo"/>
          <p:cNvSpPr/>
          <p:nvPr/>
        </p:nvSpPr>
        <p:spPr>
          <a:xfrm>
            <a:off x="2664404" y="1412777"/>
            <a:ext cx="7031996" cy="1323439"/>
          </a:xfrm>
          <a:prstGeom prst="rect">
            <a:avLst/>
          </a:prstGeom>
          <a:noFill/>
        </p:spPr>
        <p:txBody>
          <a:bodyPr wrap="square">
            <a:spAutoFit/>
          </a:bodyPr>
          <a:lstStyle/>
          <a:p>
            <a:pPr algn="just"/>
            <a:r>
              <a:rPr lang="en-US" sz="2000" dirty="0">
                <a:latin typeface="Calibri" panose="020F0502020204030204" pitchFamily="34" charset="0"/>
              </a:rPr>
              <a:t>It is the custom to hold a Welcome Party on Tuesday evening where participants offer  drinks and/or snacks typical from the country they come from, for example, a bottle of wine or some snacks…..</a:t>
            </a:r>
          </a:p>
        </p:txBody>
      </p:sp>
      <p:sp>
        <p:nvSpPr>
          <p:cNvPr id="2" name="1 Rectángulo"/>
          <p:cNvSpPr/>
          <p:nvPr/>
        </p:nvSpPr>
        <p:spPr>
          <a:xfrm>
            <a:off x="3300082" y="5301209"/>
            <a:ext cx="5760641" cy="769441"/>
          </a:xfrm>
          <a:prstGeom prst="rect">
            <a:avLst/>
          </a:prstGeom>
        </p:spPr>
        <p:txBody>
          <a:bodyPr wrap="square">
            <a:spAutoFit/>
          </a:bodyPr>
          <a:lstStyle/>
          <a:p>
            <a:pPr algn="ctr"/>
            <a:r>
              <a:rPr lang="en-US" sz="2000" dirty="0">
                <a:latin typeface="Calibri" panose="020F0502020204030204" pitchFamily="34" charset="0"/>
              </a:rPr>
              <a:t>We invite you to join us and share your country’s delicacies</a:t>
            </a:r>
            <a:r>
              <a:rPr lang="en-US" dirty="0">
                <a:latin typeface="Calibri" panose="020F0502020204030204" pitchFamily="34" charset="0"/>
              </a:rPr>
              <a:t>!</a:t>
            </a:r>
            <a:endParaRPr lang="es-ES" dirty="0">
              <a:latin typeface="Calibri" panose="020F0502020204030204" pitchFamily="34" charset="0"/>
            </a:endParaRPr>
          </a:p>
        </p:txBody>
      </p:sp>
      <p:pic>
        <p:nvPicPr>
          <p:cNvPr id="3074" name="Picture 2" descr="http://cocodelic.com/wp-content/uploads/2014/01/party1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791744" y="2636912"/>
            <a:ext cx="47625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543822"/>
      </p:ext>
    </p:extLst>
  </p:cSld>
  <p:clrMapOvr>
    <a:masterClrMapping/>
  </p:clrMapOvr>
  <mc:AlternateContent xmlns:mc="http://schemas.openxmlformats.org/markup-compatibility/2006" xmlns:p14="http://schemas.microsoft.com/office/powerpoint/2010/main">
    <mc:Choice Requires="p14">
      <p:transition spd="slow" p14:dur="1600" advTm="13000">
        <p14:gallery dir="l"/>
      </p:transition>
    </mc:Choice>
    <mc:Fallback xmlns="">
      <p:transition spd="slow" advTm="1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4147"/>
                                        </p:tgtEl>
                                        <p:attrNameLst>
                                          <p:attrName>style.visibility</p:attrName>
                                        </p:attrNameLst>
                                      </p:cBhvr>
                                      <p:to>
                                        <p:strVal val="visible"/>
                                      </p:to>
                                    </p:set>
                                    <p:animEffect transition="in" filter="fade">
                                      <p:cBhvr>
                                        <p:cTn id="7" dur="500"/>
                                        <p:tgtEl>
                                          <p:spTgt spid="7741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8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0" fill="hold"/>
                                        <p:tgtEl>
                                          <p:spTgt spid="2"/>
                                        </p:tgtEl>
                                        <p:attrNameLst>
                                          <p:attrName>ppt_x</p:attrName>
                                        </p:attrNameLst>
                                      </p:cBhvr>
                                      <p:tavLst>
                                        <p:tav tm="0">
                                          <p:val>
                                            <p:strVal val="#ppt_x"/>
                                          </p:val>
                                        </p:tav>
                                        <p:tav tm="100000">
                                          <p:val>
                                            <p:strVal val="#ppt_x"/>
                                          </p:val>
                                        </p:tav>
                                      </p:tavLst>
                                    </p:anim>
                                    <p:anim calcmode="lin" valueType="num">
                                      <p:cBhvr additive="base">
                                        <p:cTn id="17"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147" grpId="0"/>
      <p:bldP spid="6"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1343472" y="2035695"/>
            <a:ext cx="9317926" cy="1348061"/>
          </a:xfrm>
          <a:prstGeom prst="rect">
            <a:avLst/>
          </a:prstGeom>
          <a:noFill/>
          <a:ln w="19050">
            <a:noFill/>
          </a:ln>
        </p:spPr>
        <p:txBody>
          <a:bodyPr wrap="square" rtlCol="0">
            <a:spAutoFit/>
          </a:bodyPr>
          <a:lstStyle/>
          <a:p>
            <a:pPr algn="just"/>
            <a:r>
              <a:rPr lang="en-US" dirty="0">
                <a:latin typeface="Calibri" panose="020F0502020204030204" pitchFamily="34" charset="0"/>
              </a:rPr>
              <a:t>This is the end of IALA’s introduction. </a:t>
            </a:r>
            <a:endParaRPr lang="en-US" dirty="0" smtClean="0">
              <a:latin typeface="Calibri" panose="020F0502020204030204" pitchFamily="34" charset="0"/>
            </a:endParaRPr>
          </a:p>
          <a:p>
            <a:pPr algn="just"/>
            <a:r>
              <a:rPr lang="en-US" dirty="0" smtClean="0">
                <a:latin typeface="Calibri" panose="020F0502020204030204" pitchFamily="34" charset="0"/>
              </a:rPr>
              <a:t>We </a:t>
            </a:r>
            <a:r>
              <a:rPr lang="en-US" dirty="0">
                <a:latin typeface="Calibri" panose="020F0502020204030204" pitchFamily="34" charset="0"/>
              </a:rPr>
              <a:t>hope that this presentation will be useful for you. </a:t>
            </a:r>
            <a:endParaRPr lang="en-US" dirty="0" smtClean="0">
              <a:latin typeface="Calibri" panose="020F0502020204030204" pitchFamily="34" charset="0"/>
            </a:endParaRPr>
          </a:p>
          <a:p>
            <a:pPr algn="just"/>
            <a:r>
              <a:rPr lang="en-US" dirty="0" smtClean="0">
                <a:latin typeface="Calibri" panose="020F0502020204030204" pitchFamily="34" charset="0"/>
              </a:rPr>
              <a:t>See </a:t>
            </a:r>
            <a:r>
              <a:rPr lang="en-US" dirty="0">
                <a:latin typeface="Calibri" panose="020F0502020204030204" pitchFamily="34" charset="0"/>
              </a:rPr>
              <a:t>you at our headquarters</a:t>
            </a:r>
            <a:r>
              <a:rPr lang="en-US" dirty="0" smtClean="0">
                <a:latin typeface="Calibri" panose="020F0502020204030204" pitchFamily="34" charset="0"/>
              </a:rPr>
              <a:t>!</a:t>
            </a:r>
            <a:endParaRPr lang="en-US" dirty="0">
              <a:latin typeface="Calibri" panose="020F0502020204030204" pitchFamily="34" charset="0"/>
            </a:endParaRPr>
          </a:p>
        </p:txBody>
      </p:sp>
      <p:sp>
        <p:nvSpPr>
          <p:cNvPr id="16" name="15 Rectángulo redondeado"/>
          <p:cNvSpPr/>
          <p:nvPr/>
        </p:nvSpPr>
        <p:spPr>
          <a:xfrm>
            <a:off x="2855640" y="585844"/>
            <a:ext cx="6984776" cy="55399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7" name="Text Box 3"/>
          <p:cNvSpPr txBox="1">
            <a:spLocks noChangeArrowheads="1"/>
          </p:cNvSpPr>
          <p:nvPr/>
        </p:nvSpPr>
        <p:spPr bwMode="auto">
          <a:xfrm>
            <a:off x="2360466" y="662788"/>
            <a:ext cx="79618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SzPct val="60000"/>
              <a:buFont typeface="Wingdings" pitchFamily="2" charset="2"/>
              <a:buChar char=""/>
              <a:defRPr sz="2100">
                <a:solidFill>
                  <a:schemeClr val="tx1"/>
                </a:solidFill>
                <a:latin typeface="Palatino Linotype" pitchFamily="18" charset="0"/>
              </a:defRPr>
            </a:lvl1pPr>
            <a:lvl2pPr marL="742950" indent="-285750" eaLnBrk="0" hangingPunct="0">
              <a:buSzPct val="60000"/>
              <a:buFont typeface="Wingdings" pitchFamily="2" charset="2"/>
              <a:buChar char=""/>
              <a:defRPr sz="1900">
                <a:solidFill>
                  <a:schemeClr val="tx1"/>
                </a:solidFill>
                <a:latin typeface="Palatino Linotype" pitchFamily="18" charset="0"/>
              </a:defRPr>
            </a:lvl2pPr>
            <a:lvl3pPr marL="1143000" indent="-228600" eaLnBrk="0" hangingPunct="0">
              <a:buSzPct val="60000"/>
              <a:buFont typeface="Wingdings" pitchFamily="2" charset="2"/>
              <a:buChar char=""/>
              <a:defRPr sz="1700">
                <a:solidFill>
                  <a:schemeClr val="tx1"/>
                </a:solidFill>
                <a:latin typeface="Palatino Linotype" pitchFamily="18" charset="0"/>
              </a:defRPr>
            </a:lvl3pPr>
            <a:lvl4pPr marL="1600200" indent="-228600" eaLnBrk="0" hangingPunct="0">
              <a:buSzPct val="60000"/>
              <a:buFont typeface="Wingdings" pitchFamily="2" charset="2"/>
              <a:buChar char=""/>
              <a:defRPr sz="1600">
                <a:solidFill>
                  <a:schemeClr val="tx1"/>
                </a:solidFill>
                <a:latin typeface="Palatino Linotype" pitchFamily="18" charset="0"/>
              </a:defRPr>
            </a:lvl4pPr>
            <a:lvl5pPr marL="2057400" indent="-228600" eaLnBrk="0" hangingPunct="0">
              <a:buSzPct val="60000"/>
              <a:buFont typeface="Wingdings" pitchFamily="2" charset="2"/>
              <a:buChar char=""/>
              <a:defRPr sz="1500">
                <a:solidFill>
                  <a:schemeClr val="tx1"/>
                </a:solidFill>
                <a:latin typeface="Palatino Linotype" pitchFamily="18" charset="0"/>
              </a:defRPr>
            </a:lvl5pPr>
            <a:lvl6pPr marL="25146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6pPr>
            <a:lvl7pPr marL="29718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7pPr>
            <a:lvl8pPr marL="34290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8pPr>
            <a:lvl9pPr marL="3886200" indent="-228600" eaLnBrk="0" fontAlgn="base" hangingPunct="0">
              <a:spcBef>
                <a:spcPct val="20000"/>
              </a:spcBef>
              <a:spcAft>
                <a:spcPct val="0"/>
              </a:spcAft>
              <a:buSzPct val="60000"/>
              <a:buFont typeface="Wingdings" pitchFamily="2" charset="2"/>
              <a:buChar char=""/>
              <a:defRPr sz="1500">
                <a:solidFill>
                  <a:schemeClr val="tx1"/>
                </a:solidFill>
                <a:latin typeface="Palatino Linotype" pitchFamily="18" charset="0"/>
              </a:defRPr>
            </a:lvl9pPr>
          </a:lstStyle>
          <a:p>
            <a:pPr algn="ctr" eaLnBrk="1" hangingPunct="1">
              <a:spcBef>
                <a:spcPct val="50000"/>
              </a:spcBef>
              <a:buSzTx/>
              <a:buFontTx/>
              <a:buNone/>
            </a:pPr>
            <a:r>
              <a:rPr lang="es-ES" altLang="es-ES" sz="2000" dirty="0" err="1">
                <a:latin typeface="Arial" pitchFamily="34" charset="0"/>
                <a:cs typeface="Arial" pitchFamily="34" charset="0"/>
              </a:rPr>
              <a:t>See</a:t>
            </a:r>
            <a:r>
              <a:rPr lang="es-ES" altLang="es-ES" sz="2000" dirty="0">
                <a:latin typeface="Arial" pitchFamily="34" charset="0"/>
                <a:cs typeface="Arial" pitchFamily="34" charset="0"/>
              </a:rPr>
              <a:t> </a:t>
            </a:r>
            <a:r>
              <a:rPr lang="es-ES" altLang="es-ES" sz="2000" dirty="0" err="1">
                <a:latin typeface="Arial" pitchFamily="34" charset="0"/>
                <a:cs typeface="Arial" pitchFamily="34" charset="0"/>
              </a:rPr>
              <a:t>you</a:t>
            </a:r>
            <a:r>
              <a:rPr lang="es-ES" altLang="es-ES" sz="2000" dirty="0">
                <a:latin typeface="Arial" pitchFamily="34" charset="0"/>
                <a:cs typeface="Arial" pitchFamily="34" charset="0"/>
              </a:rPr>
              <a:t> </a:t>
            </a:r>
            <a:r>
              <a:rPr lang="es-ES" altLang="es-ES" sz="2000" dirty="0" err="1">
                <a:latin typeface="Arial" pitchFamily="34" charset="0"/>
                <a:cs typeface="Arial" pitchFamily="34" charset="0"/>
              </a:rPr>
              <a:t>soon</a:t>
            </a:r>
            <a:r>
              <a:rPr lang="es-ES" altLang="es-ES" sz="2000" dirty="0">
                <a:latin typeface="Arial" pitchFamily="34" charset="0"/>
                <a:cs typeface="Arial" pitchFamily="34" charset="0"/>
              </a:rPr>
              <a:t>!</a:t>
            </a:r>
            <a:endParaRPr lang="es-ES" altLang="es-ES" sz="2000" b="1" dirty="0">
              <a:solidFill>
                <a:srgbClr val="FFC000"/>
              </a:solidFill>
              <a:latin typeface="Arial" pitchFamily="34" charset="0"/>
              <a:cs typeface="Arial" pitchFamily="34" charset="0"/>
            </a:endParaRPr>
          </a:p>
        </p:txBody>
      </p:sp>
      <p:pic>
        <p:nvPicPr>
          <p:cNvPr id="2053" name="Picture 5" descr="http://www.iala-aism.org/images/cat_images/2969/quality=75/c68f347013777607c49de04301d23294.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415481" y="-27384"/>
            <a:ext cx="9317927" cy="191683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16585" y="4136648"/>
            <a:ext cx="2358830" cy="23042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0"/>
                                        <p:tgtEl>
                                          <p:spTgt spid="12"/>
                                        </p:tgtEl>
                                      </p:cBhvr>
                                    </p:animEffect>
                                    <p:anim calcmode="lin" valueType="num">
                                      <p:cBhvr>
                                        <p:cTn id="8" dur="3000" fill="hold"/>
                                        <p:tgtEl>
                                          <p:spTgt spid="12"/>
                                        </p:tgtEl>
                                        <p:attrNameLst>
                                          <p:attrName>ppt_x</p:attrName>
                                        </p:attrNameLst>
                                      </p:cBhvr>
                                      <p:tavLst>
                                        <p:tav tm="0">
                                          <p:val>
                                            <p:strVal val="#ppt_x"/>
                                          </p:val>
                                        </p:tav>
                                        <p:tav tm="100000">
                                          <p:val>
                                            <p:strVal val="#ppt_x"/>
                                          </p:val>
                                        </p:tav>
                                      </p:tavLst>
                                    </p:anim>
                                    <p:anim calcmode="lin" valueType="num">
                                      <p:cBhvr>
                                        <p:cTn id="9" dur="3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7"/>
                                        </p:tgtEl>
                                        <p:attrNameLst>
                                          <p:attrName>style.visibility</p:attrName>
                                        </p:attrNameLst>
                                      </p:cBhvr>
                                      <p:to>
                                        <p:strVal val="visible"/>
                                      </p:to>
                                    </p:set>
                                    <p:anim calcmode="lin" valueType="num">
                                      <p:cBhvr>
                                        <p:cTn id="13" dur="75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4" dur="750" fill="hold"/>
                                        <p:tgtEl>
                                          <p:spTgt spid="17"/>
                                        </p:tgtEl>
                                        <p:attrNameLst>
                                          <p:attrName>ppt_y</p:attrName>
                                        </p:attrNameLst>
                                      </p:cBhvr>
                                      <p:tavLst>
                                        <p:tav tm="0">
                                          <p:val>
                                            <p:strVal val="#ppt_y"/>
                                          </p:val>
                                        </p:tav>
                                        <p:tav tm="100000">
                                          <p:val>
                                            <p:strVal val="#ppt_y"/>
                                          </p:val>
                                        </p:tav>
                                      </p:tavLst>
                                    </p:anim>
                                    <p:anim calcmode="lin" valueType="num">
                                      <p:cBhvr>
                                        <p:cTn id="15" dur="75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6" dur="75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75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rwallpaper.com/wallpapers/Welcome-on-Beach.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45603" y="749111"/>
            <a:ext cx="8575645" cy="5359778"/>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p:nvSpPr>
        <p:spPr>
          <a:xfrm>
            <a:off x="2279576" y="1700809"/>
            <a:ext cx="7560840" cy="1171845"/>
          </a:xfrm>
          <a:prstGeom prst="rect">
            <a:avLst/>
          </a:prstGeom>
          <a:solidFill>
            <a:srgbClr val="000000">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1 CuadroTexto"/>
          <p:cNvSpPr txBox="1">
            <a:spLocks noChangeArrowheads="1"/>
          </p:cNvSpPr>
          <p:nvPr/>
        </p:nvSpPr>
        <p:spPr bwMode="auto">
          <a:xfrm>
            <a:off x="2423592" y="1825066"/>
            <a:ext cx="729081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20000"/>
              </a:spcBef>
              <a:spcAft>
                <a:spcPct val="0"/>
              </a:spcAft>
              <a:defRPr sz="2400">
                <a:solidFill>
                  <a:schemeClr val="tx1"/>
                </a:solidFill>
                <a:latin typeface="Times New Roman" pitchFamily="18" charset="0"/>
              </a:defRPr>
            </a:lvl6pPr>
            <a:lvl7pPr marL="2971800" indent="-228600" eaLnBrk="0" fontAlgn="base" hangingPunct="0">
              <a:spcBef>
                <a:spcPct val="20000"/>
              </a:spcBef>
              <a:spcAft>
                <a:spcPct val="0"/>
              </a:spcAft>
              <a:defRPr sz="2400">
                <a:solidFill>
                  <a:schemeClr val="tx1"/>
                </a:solidFill>
                <a:latin typeface="Times New Roman" pitchFamily="18" charset="0"/>
              </a:defRPr>
            </a:lvl7pPr>
            <a:lvl8pPr marL="3429000" indent="-228600" eaLnBrk="0" fontAlgn="base" hangingPunct="0">
              <a:spcBef>
                <a:spcPct val="20000"/>
              </a:spcBef>
              <a:spcAft>
                <a:spcPct val="0"/>
              </a:spcAft>
              <a:defRPr sz="2400">
                <a:solidFill>
                  <a:schemeClr val="tx1"/>
                </a:solidFill>
                <a:latin typeface="Times New Roman" pitchFamily="18" charset="0"/>
              </a:defRPr>
            </a:lvl8pPr>
            <a:lvl9pPr marL="3886200" indent="-228600" eaLnBrk="0" fontAlgn="base" hangingPunct="0">
              <a:spcBef>
                <a:spcPct val="20000"/>
              </a:spcBef>
              <a:spcAft>
                <a:spcPct val="0"/>
              </a:spcAft>
              <a:defRPr sz="2400">
                <a:solidFill>
                  <a:schemeClr val="tx1"/>
                </a:solidFill>
                <a:latin typeface="Times New Roman" pitchFamily="18" charset="0"/>
              </a:defRPr>
            </a:lvl9pPr>
          </a:lstStyle>
          <a:p>
            <a:pPr algn="just" eaLnBrk="1" hangingPunct="1"/>
            <a:r>
              <a:rPr lang="en-US" altLang="es-ES" sz="1800" dirty="0">
                <a:latin typeface="Calibri" panose="020F0502020204030204" pitchFamily="34" charset="0"/>
                <a:cs typeface="Arial" panose="020B0604020202020204" pitchFamily="34" charset="0"/>
              </a:rPr>
              <a:t>As a new participant in the IALA Engineering &amp; Sustainability Committee, we would like to welcome you and take this opportunity to show you the main aims of this </a:t>
            </a:r>
            <a:r>
              <a:rPr lang="en-US" altLang="es-ES" sz="1800" dirty="0" err="1" smtClean="0">
                <a:latin typeface="Calibri" panose="020F0502020204030204" pitchFamily="34" charset="0"/>
                <a:cs typeface="Arial" panose="020B0604020202020204" pitchFamily="34" charset="0"/>
              </a:rPr>
              <a:t>organisation</a:t>
            </a:r>
            <a:r>
              <a:rPr lang="en-US" altLang="es-ES" sz="1800" dirty="0" smtClean="0">
                <a:latin typeface="Calibri" panose="020F0502020204030204" pitchFamily="34" charset="0"/>
                <a:cs typeface="Arial" panose="020B0604020202020204" pitchFamily="34" charset="0"/>
              </a:rPr>
              <a:t> you </a:t>
            </a:r>
            <a:r>
              <a:rPr lang="en-US" altLang="es-ES" sz="1800" dirty="0">
                <a:latin typeface="Calibri" panose="020F0502020204030204" pitchFamily="34" charset="0"/>
                <a:cs typeface="Arial" panose="020B0604020202020204" pitchFamily="34" charset="0"/>
              </a:rPr>
              <a:t>are </a:t>
            </a:r>
            <a:r>
              <a:rPr lang="en-US" altLang="es-ES" sz="1800" dirty="0" smtClean="0">
                <a:latin typeface="Calibri" panose="020F0502020204030204" pitchFamily="34" charset="0"/>
                <a:cs typeface="Arial" panose="020B0604020202020204" pitchFamily="34" charset="0"/>
              </a:rPr>
              <a:t>part </a:t>
            </a:r>
            <a:r>
              <a:rPr lang="en-US" altLang="es-ES" sz="1800" dirty="0">
                <a:latin typeface="Calibri" panose="020F0502020204030204" pitchFamily="34" charset="0"/>
                <a:cs typeface="Arial" panose="020B0604020202020204" pitchFamily="34" charset="0"/>
              </a:rPr>
              <a:t>of.</a:t>
            </a:r>
            <a:endParaRPr lang="es-ES" sz="1800" dirty="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74130376"/>
      </p:ext>
    </p:extLst>
  </p:cSld>
  <p:clrMapOvr>
    <a:masterClrMapping/>
  </p:clrMapOvr>
  <mc:AlternateContent xmlns:mc="http://schemas.openxmlformats.org/markup-compatibility/2006" xmlns:p14="http://schemas.microsoft.com/office/powerpoint/2010/main">
    <mc:Choice Requires="p14">
      <p:transition spd="slow" p14:dur="1500" advTm="5000">
        <p14:gallery dir="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2331308" y="508900"/>
            <a:ext cx="7725132" cy="54006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600" dirty="0">
                <a:solidFill>
                  <a:srgbClr val="FFFFFF"/>
                </a:solidFill>
                <a:latin typeface="Calibri" panose="020F0502020204030204" pitchFamily="34" charset="0"/>
              </a:rPr>
              <a:t>The International Association of Marine Aids to Navigation and Lighthouse Authorities</a:t>
            </a:r>
            <a:endParaRPr lang="es-ES" altLang="es-ES" sz="1600" dirty="0">
              <a:solidFill>
                <a:srgbClr val="FFFFFF"/>
              </a:solidFill>
              <a:latin typeface="Calibri" panose="020F0502020204030204" pitchFamily="34" charset="0"/>
              <a:cs typeface="Arial" panose="020B0604020202020204" pitchFamily="34" charset="0"/>
            </a:endParaRPr>
          </a:p>
        </p:txBody>
      </p:sp>
      <p:sp>
        <p:nvSpPr>
          <p:cNvPr id="5" name="4 CuadroTexto"/>
          <p:cNvSpPr txBox="1"/>
          <p:nvPr/>
        </p:nvSpPr>
        <p:spPr>
          <a:xfrm>
            <a:off x="2311960" y="2006714"/>
            <a:ext cx="5616624" cy="400110"/>
          </a:xfrm>
          <a:prstGeom prst="rect">
            <a:avLst/>
          </a:prstGeom>
          <a:noFill/>
        </p:spPr>
        <p:txBody>
          <a:bodyPr wrap="square" rtlCol="0">
            <a:spAutoFit/>
          </a:bodyPr>
          <a:lstStyle/>
          <a:p>
            <a:pPr marL="342900" indent="-342900" algn="ctr">
              <a:buFont typeface="Wingdings" pitchFamily="2" charset="2"/>
              <a:buChar char="ü"/>
            </a:pPr>
            <a:endParaRPr lang="es-ES" altLang="es-ES" sz="2000" dirty="0">
              <a:latin typeface="Calibri" panose="020F0502020204030204" pitchFamily="34" charset="0"/>
              <a:cs typeface="Arial" panose="020B0604020202020204" pitchFamily="34" charset="0"/>
            </a:endParaRPr>
          </a:p>
        </p:txBody>
      </p:sp>
      <p:sp>
        <p:nvSpPr>
          <p:cNvPr id="11" name="10 CuadroTexto"/>
          <p:cNvSpPr txBox="1"/>
          <p:nvPr/>
        </p:nvSpPr>
        <p:spPr>
          <a:xfrm>
            <a:off x="2311960" y="1629810"/>
            <a:ext cx="7384440" cy="646331"/>
          </a:xfrm>
          <a:prstGeom prst="rect">
            <a:avLst/>
          </a:prstGeom>
          <a:solidFill>
            <a:srgbClr val="080808">
              <a:alpha val="89804"/>
            </a:srgbClr>
          </a:solidFill>
          <a:ln w="28575">
            <a:noFill/>
          </a:ln>
        </p:spPr>
        <p:txBody>
          <a:bodyPr wrap="square" rtlCol="0">
            <a:spAutoFit/>
          </a:bodyPr>
          <a:lstStyle/>
          <a:p>
            <a:pPr algn="ctr"/>
            <a:r>
              <a:rPr lang="es-ES" sz="1800" dirty="0" smtClean="0">
                <a:latin typeface="Calibri" panose="020F0502020204030204" pitchFamily="34" charset="0"/>
              </a:rPr>
              <a:t>IALA </a:t>
            </a:r>
            <a:r>
              <a:rPr lang="es-ES" sz="1800" dirty="0" err="1" smtClean="0">
                <a:latin typeface="Calibri" panose="020F0502020204030204" pitchFamily="34" charset="0"/>
              </a:rPr>
              <a:t>is</a:t>
            </a:r>
            <a:r>
              <a:rPr lang="es-ES" sz="1800" dirty="0" smtClean="0">
                <a:latin typeface="Calibri" panose="020F0502020204030204" pitchFamily="34" charset="0"/>
              </a:rPr>
              <a:t> a </a:t>
            </a:r>
            <a:r>
              <a:rPr lang="es-ES" sz="1800" dirty="0">
                <a:latin typeface="Calibri" panose="020F0502020204030204" pitchFamily="34" charset="0"/>
              </a:rPr>
              <a:t>non </a:t>
            </a:r>
            <a:r>
              <a:rPr lang="es-ES" sz="1800" dirty="0" err="1" smtClean="0">
                <a:latin typeface="Calibri" panose="020F0502020204030204" pitchFamily="34" charset="0"/>
              </a:rPr>
              <a:t>profit</a:t>
            </a:r>
            <a:r>
              <a:rPr lang="es-ES" sz="1800" dirty="0" smtClean="0">
                <a:latin typeface="Calibri" panose="020F0502020204030204" pitchFamily="34" charset="0"/>
              </a:rPr>
              <a:t> </a:t>
            </a:r>
            <a:r>
              <a:rPr lang="es-ES" sz="1800" dirty="0" err="1">
                <a:latin typeface="Calibri" panose="020F0502020204030204" pitchFamily="34" charset="0"/>
              </a:rPr>
              <a:t>international</a:t>
            </a:r>
            <a:r>
              <a:rPr lang="es-ES" sz="1800" dirty="0">
                <a:latin typeface="Calibri" panose="020F0502020204030204" pitchFamily="34" charset="0"/>
              </a:rPr>
              <a:t> </a:t>
            </a:r>
            <a:r>
              <a:rPr lang="es-ES" sz="1800" dirty="0" err="1">
                <a:latin typeface="Calibri" panose="020F0502020204030204" pitchFamily="34" charset="0"/>
              </a:rPr>
              <a:t>technical</a:t>
            </a:r>
            <a:r>
              <a:rPr lang="es-ES" sz="1800" dirty="0">
                <a:latin typeface="Calibri" panose="020F0502020204030204" pitchFamily="34" charset="0"/>
              </a:rPr>
              <a:t> </a:t>
            </a:r>
            <a:r>
              <a:rPr lang="es-ES" sz="1800" dirty="0" err="1">
                <a:latin typeface="Calibri" panose="020F0502020204030204" pitchFamily="34" charset="0"/>
              </a:rPr>
              <a:t>association</a:t>
            </a:r>
            <a:r>
              <a:rPr lang="es-ES" sz="1800" dirty="0">
                <a:latin typeface="Calibri" panose="020F0502020204030204" pitchFamily="34" charset="0"/>
              </a:rPr>
              <a:t> </a:t>
            </a:r>
            <a:r>
              <a:rPr lang="en-US" sz="1800" dirty="0">
                <a:latin typeface="Calibri" panose="020F0502020204030204" pitchFamily="34" charset="0"/>
              </a:rPr>
              <a:t>whose </a:t>
            </a:r>
            <a:r>
              <a:rPr lang="en-US" sz="1800" dirty="0" smtClean="0">
                <a:latin typeface="Calibri" panose="020F0502020204030204" pitchFamily="34" charset="0"/>
              </a:rPr>
              <a:t>aim </a:t>
            </a:r>
            <a:r>
              <a:rPr lang="en-US" sz="1800" dirty="0">
                <a:latin typeface="Calibri" panose="020F0502020204030204" pitchFamily="34" charset="0"/>
              </a:rPr>
              <a:t>is improving and </a:t>
            </a:r>
            <a:r>
              <a:rPr lang="en-US" sz="1800" dirty="0" err="1" smtClean="0">
                <a:latin typeface="Calibri" panose="020F0502020204030204" pitchFamily="34" charset="0"/>
              </a:rPr>
              <a:t>harmonising</a:t>
            </a:r>
            <a:r>
              <a:rPr lang="en-US" sz="1800" dirty="0" smtClean="0">
                <a:latin typeface="Calibri" panose="020F0502020204030204" pitchFamily="34" charset="0"/>
              </a:rPr>
              <a:t> aids to navigation worldwide</a:t>
            </a:r>
            <a:endParaRPr lang="es-ES" sz="1800" dirty="0">
              <a:latin typeface="Calibri" panose="020F0502020204030204" pitchFamily="34" charset="0"/>
            </a:endParaRPr>
          </a:p>
        </p:txBody>
      </p:sp>
      <p:sp>
        <p:nvSpPr>
          <p:cNvPr id="12" name="5 Flecha abajo"/>
          <p:cNvSpPr/>
          <p:nvPr/>
        </p:nvSpPr>
        <p:spPr>
          <a:xfrm>
            <a:off x="4608590" y="5122970"/>
            <a:ext cx="2974820" cy="936104"/>
          </a:xfrm>
          <a:prstGeom prst="downArrow">
            <a:avLst>
              <a:gd name="adj1" fmla="val 67240"/>
              <a:gd name="adj2" fmla="val 50000"/>
            </a:avLst>
          </a:prstGeom>
          <a:no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alibri" panose="020F0502020204030204" pitchFamily="34" charset="0"/>
              </a:rPr>
              <a:t>IALA’s</a:t>
            </a:r>
            <a:r>
              <a:rPr lang="es-ES" dirty="0" smtClean="0">
                <a:latin typeface="Calibri" panose="020F0502020204030204" pitchFamily="34" charset="0"/>
              </a:rPr>
              <a:t> </a:t>
            </a:r>
            <a:r>
              <a:rPr lang="es-ES" dirty="0">
                <a:latin typeface="Calibri" panose="020F0502020204030204" pitchFamily="34" charset="0"/>
              </a:rPr>
              <a:t>role</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6967" y="2587639"/>
            <a:ext cx="2089154" cy="2040818"/>
          </a:xfrm>
          <a:prstGeom prst="rect">
            <a:avLst/>
          </a:prstGeom>
        </p:spPr>
      </p:pic>
    </p:spTree>
    <p:extLst>
      <p:ext uri="{BB962C8B-B14F-4D97-AF65-F5344CB8AC3E}">
        <p14:creationId xmlns:p14="http://schemas.microsoft.com/office/powerpoint/2010/main" val="318195917"/>
      </p:ext>
    </p:extLst>
  </p:cSld>
  <p:clrMapOvr>
    <a:masterClrMapping/>
  </p:clrMapOvr>
  <mc:AlternateContent xmlns:mc="http://schemas.openxmlformats.org/markup-compatibility/2006" xmlns:p14="http://schemas.microsoft.com/office/powerpoint/2010/main">
    <mc:Choice Requires="p14">
      <p:transition spd="slow" p14:dur="2000" advTm="10000">
        <p14:gallery dir="l"/>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3750"/>
                                        <p:tgtEl>
                                          <p:spTgt spid="12"/>
                                        </p:tgtEl>
                                      </p:cBhvr>
                                    </p:animEffect>
                                    <p:anim calcmode="lin" valueType="num">
                                      <p:cBhvr>
                                        <p:cTn id="14" dur="3750" fill="hold"/>
                                        <p:tgtEl>
                                          <p:spTgt spid="12"/>
                                        </p:tgtEl>
                                        <p:attrNameLst>
                                          <p:attrName>ppt_x</p:attrName>
                                        </p:attrNameLst>
                                      </p:cBhvr>
                                      <p:tavLst>
                                        <p:tav tm="0">
                                          <p:val>
                                            <p:strVal val="#ppt_x"/>
                                          </p:val>
                                        </p:tav>
                                        <p:tav tm="100000">
                                          <p:val>
                                            <p:strVal val="#ppt_x"/>
                                          </p:val>
                                        </p:tav>
                                      </p:tavLst>
                                    </p:anim>
                                    <p:anim calcmode="lin" valueType="num">
                                      <p:cBhvr>
                                        <p:cTn id="15" dur="3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311960" y="2006714"/>
            <a:ext cx="5616624" cy="400110"/>
          </a:xfrm>
          <a:prstGeom prst="rect">
            <a:avLst/>
          </a:prstGeom>
          <a:noFill/>
        </p:spPr>
        <p:txBody>
          <a:bodyPr wrap="square" rtlCol="0">
            <a:spAutoFit/>
          </a:bodyPr>
          <a:lstStyle/>
          <a:p>
            <a:pPr marL="342900" indent="-342900" algn="ctr">
              <a:buFont typeface="Wingdings" pitchFamily="2" charset="2"/>
              <a:buChar char="ü"/>
            </a:pPr>
            <a:endParaRPr lang="es-ES" altLang="es-ES" sz="2000" dirty="0">
              <a:latin typeface="Arial" panose="020B0604020202020204" pitchFamily="34" charset="0"/>
              <a:cs typeface="Arial" panose="020B0604020202020204" pitchFamily="34" charset="0"/>
            </a:endParaRPr>
          </a:p>
        </p:txBody>
      </p:sp>
      <p:sp>
        <p:nvSpPr>
          <p:cNvPr id="6" name="5 Flecha abajo"/>
          <p:cNvSpPr/>
          <p:nvPr/>
        </p:nvSpPr>
        <p:spPr>
          <a:xfrm>
            <a:off x="4583832" y="5378858"/>
            <a:ext cx="2974820" cy="936104"/>
          </a:xfrm>
          <a:prstGeom prst="downArrow">
            <a:avLst>
              <a:gd name="adj1" fmla="val 67240"/>
              <a:gd name="adj2" fmla="val 50000"/>
            </a:avLst>
          </a:prstGeom>
          <a:no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latin typeface="Calibri" panose="020F0502020204030204" pitchFamily="34" charset="0"/>
              </a:rPr>
              <a:t>Membership</a:t>
            </a:r>
            <a:endParaRPr lang="es-ES" dirty="0">
              <a:latin typeface="Calibri" panose="020F0502020204030204" pitchFamily="34" charset="0"/>
            </a:endParaRPr>
          </a:p>
        </p:txBody>
      </p:sp>
      <p:sp>
        <p:nvSpPr>
          <p:cNvPr id="9" name="8 CuadroTexto"/>
          <p:cNvSpPr txBox="1"/>
          <p:nvPr/>
        </p:nvSpPr>
        <p:spPr>
          <a:xfrm>
            <a:off x="2342245" y="1606605"/>
            <a:ext cx="7723510" cy="1200329"/>
          </a:xfrm>
          <a:prstGeom prst="rect">
            <a:avLst/>
          </a:prstGeom>
          <a:solidFill>
            <a:srgbClr val="080808">
              <a:alpha val="89804"/>
            </a:srgbClr>
          </a:solidFill>
          <a:ln w="19050">
            <a:solidFill>
              <a:srgbClr val="006699"/>
            </a:solidFill>
          </a:ln>
        </p:spPr>
        <p:txBody>
          <a:bodyPr wrap="square" rtlCol="0">
            <a:spAutoFit/>
          </a:bodyPr>
          <a:lstStyle/>
          <a:p>
            <a:pPr algn="ctr"/>
            <a:r>
              <a:rPr lang="es-ES" sz="1800" dirty="0" err="1">
                <a:latin typeface="Calibri" panose="020F0502020204030204" pitchFamily="34" charset="0"/>
                <a:cs typeface="Arial" pitchFamily="34" charset="0"/>
              </a:rPr>
              <a:t>Established</a:t>
            </a:r>
            <a:r>
              <a:rPr lang="es-ES" sz="1800" dirty="0">
                <a:latin typeface="Calibri" panose="020F0502020204030204" pitchFamily="34" charset="0"/>
                <a:cs typeface="Arial" pitchFamily="34" charset="0"/>
              </a:rPr>
              <a:t> in 1957, IALA </a:t>
            </a:r>
            <a:r>
              <a:rPr lang="es-ES" sz="1800" dirty="0" err="1">
                <a:latin typeface="Calibri" panose="020F0502020204030204" pitchFamily="34" charset="0"/>
                <a:cs typeface="Arial" pitchFamily="34" charset="0"/>
              </a:rPr>
              <a:t>brings</a:t>
            </a:r>
            <a:r>
              <a:rPr lang="es-ES" sz="1800" dirty="0">
                <a:latin typeface="Calibri" panose="020F0502020204030204" pitchFamily="34" charset="0"/>
                <a:cs typeface="Arial" pitchFamily="34" charset="0"/>
              </a:rPr>
              <a:t> </a:t>
            </a:r>
            <a:r>
              <a:rPr lang="es-ES" sz="1800" dirty="0" err="1">
                <a:latin typeface="Calibri" panose="020F0502020204030204" pitchFamily="34" charset="0"/>
                <a:cs typeface="Arial" pitchFamily="34" charset="0"/>
              </a:rPr>
              <a:t>together</a:t>
            </a:r>
            <a:r>
              <a:rPr lang="es-ES" sz="1800" dirty="0">
                <a:latin typeface="Calibri" panose="020F0502020204030204" pitchFamily="34" charset="0"/>
                <a:cs typeface="Arial" pitchFamily="34" charset="0"/>
              </a:rPr>
              <a:t> marine </a:t>
            </a:r>
            <a:r>
              <a:rPr lang="es-ES" sz="1800" dirty="0" err="1">
                <a:latin typeface="Calibri" panose="020F0502020204030204" pitchFamily="34" charset="0"/>
                <a:cs typeface="Arial" pitchFamily="34" charset="0"/>
              </a:rPr>
              <a:t>aids</a:t>
            </a:r>
            <a:r>
              <a:rPr lang="es-ES" sz="1800" dirty="0">
                <a:latin typeface="Calibri" panose="020F0502020204030204" pitchFamily="34" charset="0"/>
                <a:cs typeface="Arial" pitchFamily="34" charset="0"/>
              </a:rPr>
              <a:t> to </a:t>
            </a:r>
            <a:r>
              <a:rPr lang="es-ES" sz="1800" dirty="0" err="1">
                <a:latin typeface="Calibri" panose="020F0502020204030204" pitchFamily="34" charset="0"/>
                <a:cs typeface="Arial" pitchFamily="34" charset="0"/>
              </a:rPr>
              <a:t>navigation</a:t>
            </a:r>
            <a:r>
              <a:rPr lang="es-ES" sz="1800" dirty="0">
                <a:latin typeface="Calibri" panose="020F0502020204030204" pitchFamily="34" charset="0"/>
                <a:cs typeface="Arial" pitchFamily="34" charset="0"/>
              </a:rPr>
              <a:t> </a:t>
            </a:r>
            <a:r>
              <a:rPr lang="es-ES" sz="1800" dirty="0" err="1">
                <a:latin typeface="Calibri" panose="020F0502020204030204" pitchFamily="34" charset="0"/>
                <a:cs typeface="Arial" pitchFamily="34" charset="0"/>
              </a:rPr>
              <a:t>authorities</a:t>
            </a:r>
            <a:r>
              <a:rPr lang="es-ES" sz="1800" dirty="0">
                <a:latin typeface="Calibri" panose="020F0502020204030204" pitchFamily="34" charset="0"/>
                <a:cs typeface="Arial" pitchFamily="34" charset="0"/>
              </a:rPr>
              <a:t>, </a:t>
            </a:r>
            <a:r>
              <a:rPr lang="es-ES" sz="1800" dirty="0" err="1">
                <a:latin typeface="Calibri" panose="020F0502020204030204" pitchFamily="34" charset="0"/>
                <a:cs typeface="Arial" pitchFamily="34" charset="0"/>
              </a:rPr>
              <a:t>manufacturers</a:t>
            </a:r>
            <a:r>
              <a:rPr lang="es-ES" sz="1800" dirty="0">
                <a:latin typeface="Calibri" panose="020F0502020204030204" pitchFamily="34" charset="0"/>
                <a:cs typeface="Arial" pitchFamily="34" charset="0"/>
              </a:rPr>
              <a:t>, </a:t>
            </a:r>
            <a:r>
              <a:rPr lang="es-ES" sz="1800" dirty="0" err="1">
                <a:latin typeface="Calibri" panose="020F0502020204030204" pitchFamily="34" charset="0"/>
                <a:cs typeface="Arial" pitchFamily="34" charset="0"/>
              </a:rPr>
              <a:t>consultants</a:t>
            </a:r>
            <a:r>
              <a:rPr lang="es-ES" sz="1800" dirty="0">
                <a:latin typeface="Calibri" panose="020F0502020204030204" pitchFamily="34" charset="0"/>
                <a:cs typeface="Arial" pitchFamily="34" charset="0"/>
              </a:rPr>
              <a:t> and </a:t>
            </a:r>
            <a:r>
              <a:rPr lang="es-ES" sz="1800" dirty="0" err="1">
                <a:latin typeface="Calibri" panose="020F0502020204030204" pitchFamily="34" charset="0"/>
                <a:cs typeface="Arial" pitchFamily="34" charset="0"/>
              </a:rPr>
              <a:t>scientific</a:t>
            </a:r>
            <a:r>
              <a:rPr lang="es-ES" sz="1800" dirty="0">
                <a:latin typeface="Calibri" panose="020F0502020204030204" pitchFamily="34" charset="0"/>
                <a:cs typeface="Arial" pitchFamily="34" charset="0"/>
              </a:rPr>
              <a:t> and training </a:t>
            </a:r>
            <a:r>
              <a:rPr lang="es-ES" sz="1800" dirty="0" err="1">
                <a:latin typeface="Calibri" panose="020F0502020204030204" pitchFamily="34" charset="0"/>
                <a:cs typeface="Arial" pitchFamily="34" charset="0"/>
              </a:rPr>
              <a:t>institutes</a:t>
            </a:r>
            <a:r>
              <a:rPr lang="es-ES" sz="1800" dirty="0">
                <a:latin typeface="Calibri" panose="020F0502020204030204" pitchFamily="34" charset="0"/>
                <a:cs typeface="Arial" pitchFamily="34" charset="0"/>
              </a:rPr>
              <a:t> </a:t>
            </a:r>
            <a:r>
              <a:rPr lang="es-ES" sz="1800" dirty="0" err="1">
                <a:latin typeface="Calibri" panose="020F0502020204030204" pitchFamily="34" charset="0"/>
                <a:cs typeface="Arial" pitchFamily="34" charset="0"/>
              </a:rPr>
              <a:t>from</a:t>
            </a:r>
            <a:r>
              <a:rPr lang="es-ES" sz="1800" dirty="0">
                <a:latin typeface="Calibri" panose="020F0502020204030204" pitchFamily="34" charset="0"/>
                <a:cs typeface="Arial" pitchFamily="34" charset="0"/>
              </a:rPr>
              <a:t> </a:t>
            </a:r>
            <a:r>
              <a:rPr lang="es-ES" sz="1800" dirty="0" err="1">
                <a:latin typeface="Calibri" panose="020F0502020204030204" pitchFamily="34" charset="0"/>
                <a:cs typeface="Arial" pitchFamily="34" charset="0"/>
              </a:rPr>
              <a:t>across</a:t>
            </a:r>
            <a:r>
              <a:rPr lang="es-ES" sz="1800" dirty="0">
                <a:latin typeface="Calibri" panose="020F0502020204030204" pitchFamily="34" charset="0"/>
                <a:cs typeface="Arial" pitchFamily="34" charset="0"/>
              </a:rPr>
              <a:t> </a:t>
            </a:r>
            <a:r>
              <a:rPr lang="es-ES" sz="1800" dirty="0" err="1">
                <a:latin typeface="Calibri" panose="020F0502020204030204" pitchFamily="34" charset="0"/>
                <a:cs typeface="Arial" pitchFamily="34" charset="0"/>
              </a:rPr>
              <a:t>the</a:t>
            </a:r>
            <a:r>
              <a:rPr lang="es-ES" sz="1800" dirty="0">
                <a:latin typeface="Calibri" panose="020F0502020204030204" pitchFamily="34" charset="0"/>
                <a:cs typeface="Arial" pitchFamily="34" charset="0"/>
              </a:rPr>
              <a:t> </a:t>
            </a:r>
            <a:r>
              <a:rPr lang="es-ES" sz="1800" dirty="0" err="1">
                <a:latin typeface="Calibri" panose="020F0502020204030204" pitchFamily="34" charset="0"/>
                <a:cs typeface="Arial" pitchFamily="34" charset="0"/>
              </a:rPr>
              <a:t>globe</a:t>
            </a:r>
            <a:r>
              <a:rPr lang="es-ES" sz="1800" dirty="0">
                <a:latin typeface="Calibri" panose="020F0502020204030204" pitchFamily="34" charset="0"/>
                <a:cs typeface="Arial" pitchFamily="34" charset="0"/>
              </a:rPr>
              <a:t> to </a:t>
            </a:r>
            <a:r>
              <a:rPr lang="es-ES" sz="1800" dirty="0" err="1">
                <a:latin typeface="Calibri" panose="020F0502020204030204" pitchFamily="34" charset="0"/>
                <a:cs typeface="Arial" pitchFamily="34" charset="0"/>
              </a:rPr>
              <a:t>exchange</a:t>
            </a:r>
            <a:r>
              <a:rPr lang="es-ES" sz="1800" dirty="0">
                <a:latin typeface="Calibri" panose="020F0502020204030204" pitchFamily="34" charset="0"/>
                <a:cs typeface="Arial" pitchFamily="34" charset="0"/>
              </a:rPr>
              <a:t> and compare </a:t>
            </a:r>
            <a:r>
              <a:rPr lang="es-ES" sz="1800" dirty="0" err="1">
                <a:latin typeface="Calibri" panose="020F0502020204030204" pitchFamily="34" charset="0"/>
                <a:cs typeface="Arial" pitchFamily="34" charset="0"/>
              </a:rPr>
              <a:t>experiences</a:t>
            </a:r>
            <a:r>
              <a:rPr lang="es-ES" sz="1800" dirty="0">
                <a:latin typeface="Calibri" panose="020F0502020204030204" pitchFamily="34" charset="0"/>
                <a:cs typeface="Arial" pitchFamily="34" charset="0"/>
              </a:rPr>
              <a:t> and </a:t>
            </a:r>
            <a:r>
              <a:rPr lang="es-ES" sz="1800" dirty="0" err="1">
                <a:latin typeface="Calibri" panose="020F0502020204030204" pitchFamily="34" charset="0"/>
                <a:cs typeface="Arial" pitchFamily="34" charset="0"/>
              </a:rPr>
              <a:t>achievements</a:t>
            </a:r>
            <a:r>
              <a:rPr lang="es-ES" sz="1800" dirty="0">
                <a:latin typeface="Calibri" panose="020F0502020204030204" pitchFamily="34" charset="0"/>
                <a:cs typeface="Arial" pitchFamily="34" charset="0"/>
              </a:rPr>
              <a:t> and to </a:t>
            </a:r>
            <a:r>
              <a:rPr lang="es-ES" sz="1800" dirty="0" err="1">
                <a:latin typeface="Calibri" panose="020F0502020204030204" pitchFamily="34" charset="0"/>
                <a:cs typeface="Arial" pitchFamily="34" charset="0"/>
              </a:rPr>
              <a:t>improve</a:t>
            </a:r>
            <a:r>
              <a:rPr lang="es-ES" sz="1800" dirty="0">
                <a:latin typeface="Calibri" panose="020F0502020204030204" pitchFamily="34" charset="0"/>
                <a:cs typeface="Arial" pitchFamily="34" charset="0"/>
              </a:rPr>
              <a:t> and </a:t>
            </a:r>
            <a:r>
              <a:rPr lang="es-ES" sz="1800" dirty="0" err="1">
                <a:latin typeface="Calibri" panose="020F0502020204030204" pitchFamily="34" charset="0"/>
                <a:cs typeface="Arial" pitchFamily="34" charset="0"/>
              </a:rPr>
              <a:t>harmonise</a:t>
            </a:r>
            <a:r>
              <a:rPr lang="es-ES" sz="1800" dirty="0">
                <a:latin typeface="Calibri" panose="020F0502020204030204" pitchFamily="34" charset="0"/>
                <a:cs typeface="Arial" pitchFamily="34" charset="0"/>
              </a:rPr>
              <a:t> </a:t>
            </a:r>
            <a:r>
              <a:rPr lang="es-ES" sz="1800" dirty="0" err="1">
                <a:latin typeface="Calibri" panose="020F0502020204030204" pitchFamily="34" charset="0"/>
                <a:cs typeface="Arial" pitchFamily="34" charset="0"/>
              </a:rPr>
              <a:t>aids</a:t>
            </a:r>
            <a:r>
              <a:rPr lang="es-ES" sz="1800" dirty="0">
                <a:latin typeface="Calibri" panose="020F0502020204030204" pitchFamily="34" charset="0"/>
                <a:cs typeface="Arial" pitchFamily="34" charset="0"/>
              </a:rPr>
              <a:t> </a:t>
            </a:r>
            <a:r>
              <a:rPr lang="es-ES" sz="1800" dirty="0" err="1">
                <a:latin typeface="Calibri" panose="020F0502020204030204" pitchFamily="34" charset="0"/>
                <a:cs typeface="Arial" pitchFamily="34" charset="0"/>
              </a:rPr>
              <a:t>to</a:t>
            </a:r>
            <a:r>
              <a:rPr lang="es-ES" sz="1800" dirty="0">
                <a:latin typeface="Calibri" panose="020F0502020204030204" pitchFamily="34" charset="0"/>
                <a:cs typeface="Arial" pitchFamily="34" charset="0"/>
              </a:rPr>
              <a:t> </a:t>
            </a:r>
            <a:r>
              <a:rPr lang="es-ES" sz="1800" dirty="0" err="1">
                <a:latin typeface="Calibri" panose="020F0502020204030204" pitchFamily="34" charset="0"/>
                <a:cs typeface="Arial" pitchFamily="34" charset="0"/>
              </a:rPr>
              <a:t>navigation</a:t>
            </a:r>
            <a:r>
              <a:rPr lang="es-ES" sz="1800" dirty="0">
                <a:latin typeface="Calibri" panose="020F0502020204030204" pitchFamily="34" charset="0"/>
                <a:cs typeface="Arial" pitchFamily="34" charset="0"/>
              </a:rPr>
              <a:t>  </a:t>
            </a:r>
            <a:r>
              <a:rPr lang="es-ES" sz="1800" dirty="0" err="1">
                <a:latin typeface="Calibri" panose="020F0502020204030204" pitchFamily="34" charset="0"/>
                <a:cs typeface="Arial" pitchFamily="34" charset="0"/>
              </a:rPr>
              <a:t>worldwide</a:t>
            </a:r>
            <a:r>
              <a:rPr lang="es-ES" sz="1800" dirty="0">
                <a:latin typeface="Calibri" panose="020F0502020204030204" pitchFamily="34" charset="0"/>
                <a:cs typeface="Arial" pitchFamily="34" charset="0"/>
              </a:rPr>
              <a:t>.</a:t>
            </a:r>
          </a:p>
        </p:txBody>
      </p:sp>
      <p:sp>
        <p:nvSpPr>
          <p:cNvPr id="13" name="12 Rectángulo redondeado"/>
          <p:cNvSpPr/>
          <p:nvPr/>
        </p:nvSpPr>
        <p:spPr>
          <a:xfrm>
            <a:off x="2331308" y="508900"/>
            <a:ext cx="7725132" cy="54006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600" dirty="0">
                <a:solidFill>
                  <a:srgbClr val="FFFFFF"/>
                </a:solidFill>
                <a:latin typeface="Calibri" panose="020F0502020204030204" pitchFamily="34" charset="0"/>
              </a:rPr>
              <a:t>The International Association of Marine Aids to Navigation and Lighthouse Authorities</a:t>
            </a:r>
            <a:endParaRPr lang="es-ES" altLang="es-ES" sz="1600" dirty="0">
              <a:solidFill>
                <a:srgbClr val="FFFFFF"/>
              </a:solidFill>
              <a:latin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5050445" y="3082605"/>
            <a:ext cx="2091109" cy="2042337"/>
          </a:xfrm>
          <a:prstGeom prst="rect">
            <a:avLst/>
          </a:prstGeom>
        </p:spPr>
      </p:pic>
    </p:spTree>
    <p:extLst>
      <p:ext uri="{BB962C8B-B14F-4D97-AF65-F5344CB8AC3E}">
        <p14:creationId xmlns:p14="http://schemas.microsoft.com/office/powerpoint/2010/main" val="1575408743"/>
      </p:ext>
    </p:extLst>
  </p:cSld>
  <p:clrMapOvr>
    <a:masterClrMapping/>
  </p:clrMapOvr>
  <mc:AlternateContent xmlns:mc="http://schemas.openxmlformats.org/markup-compatibility/2006" xmlns:p14="http://schemas.microsoft.com/office/powerpoint/2010/main">
    <mc:Choice Requires="p14">
      <p:transition spd="slow" p14:dur="2000" advTm="10000">
        <p14:gallery dir="l"/>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9000"/>
                                        <p:tgtEl>
                                          <p:spTgt spid="9"/>
                                        </p:tgtEl>
                                      </p:cBhvr>
                                    </p:animEffect>
                                    <p:anim calcmode="lin" valueType="num">
                                      <p:cBhvr>
                                        <p:cTn id="8" dur="9000" fill="hold"/>
                                        <p:tgtEl>
                                          <p:spTgt spid="9"/>
                                        </p:tgtEl>
                                        <p:attrNameLst>
                                          <p:attrName>ppt_x</p:attrName>
                                        </p:attrNameLst>
                                      </p:cBhvr>
                                      <p:tavLst>
                                        <p:tav tm="0">
                                          <p:val>
                                            <p:strVal val="#ppt_x"/>
                                          </p:val>
                                        </p:tav>
                                        <p:tav tm="100000">
                                          <p:val>
                                            <p:strVal val="#ppt_x"/>
                                          </p:val>
                                        </p:tav>
                                      </p:tavLst>
                                    </p:anim>
                                    <p:anim calcmode="lin" valueType="num">
                                      <p:cBhvr>
                                        <p:cTn id="9" dur="9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0"/>
                            </p:stCondLst>
                            <p:childTnLst>
                              <p:par>
                                <p:cTn id="11" presetID="47"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4000"/>
                                        <p:tgtEl>
                                          <p:spTgt spid="6"/>
                                        </p:tgtEl>
                                      </p:cBhvr>
                                    </p:animEffect>
                                    <p:anim calcmode="lin" valueType="num">
                                      <p:cBhvr>
                                        <p:cTn id="14" dur="4000" fill="hold"/>
                                        <p:tgtEl>
                                          <p:spTgt spid="6"/>
                                        </p:tgtEl>
                                        <p:attrNameLst>
                                          <p:attrName>ppt_x</p:attrName>
                                        </p:attrNameLst>
                                      </p:cBhvr>
                                      <p:tavLst>
                                        <p:tav tm="0">
                                          <p:val>
                                            <p:strVal val="#ppt_x"/>
                                          </p:val>
                                        </p:tav>
                                        <p:tav tm="100000">
                                          <p:val>
                                            <p:strVal val="#ppt_x"/>
                                          </p:val>
                                        </p:tav>
                                      </p:tavLst>
                                    </p:anim>
                                    <p:anim calcmode="lin" valueType="num">
                                      <p:cBhvr>
                                        <p:cTn id="15" dur="4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UNCAY\Photographs\Picture of IALA VTS\20130918_104434.jpg"/>
          <p:cNvPicPr>
            <a:picLocks noChangeAspect="1" noChangeArrowheads="1"/>
          </p:cNvPicPr>
          <p:nvPr/>
        </p:nvPicPr>
        <p:blipFill>
          <a:blip r:embed="rId3" cstate="screen">
            <a:lum bright="10000" contrast="8000"/>
            <a:extLst>
              <a:ext uri="{28A0092B-C50C-407E-A947-70E740481C1C}">
                <a14:useLocalDpi xmlns:a14="http://schemas.microsoft.com/office/drawing/2010/main"/>
              </a:ext>
            </a:extLst>
          </a:blip>
          <a:srcRect/>
          <a:stretch>
            <a:fillRect/>
          </a:stretch>
        </p:blipFill>
        <p:spPr bwMode="auto">
          <a:xfrm>
            <a:off x="2064000" y="1767735"/>
            <a:ext cx="7992440" cy="4325560"/>
          </a:xfrm>
          <a:prstGeom prst="rect">
            <a:avLst/>
          </a:prstGeom>
          <a:ln w="19050">
            <a:solidFill>
              <a:schemeClr val="tx1"/>
            </a:solidFill>
          </a:ln>
          <a:effectLst>
            <a:outerShdw blurRad="292100" dist="139700" dir="2700000" algn="tl" rotWithShape="0">
              <a:srgbClr val="333333">
                <a:alpha val="65000"/>
              </a:srgbClr>
            </a:outerShdw>
          </a:effectLst>
        </p:spPr>
      </p:pic>
      <p:sp>
        <p:nvSpPr>
          <p:cNvPr id="5" name="4 CuadroTexto"/>
          <p:cNvSpPr txBox="1"/>
          <p:nvPr/>
        </p:nvSpPr>
        <p:spPr>
          <a:xfrm>
            <a:off x="2311960" y="2006714"/>
            <a:ext cx="5616624" cy="400110"/>
          </a:xfrm>
          <a:prstGeom prst="rect">
            <a:avLst/>
          </a:prstGeom>
          <a:noFill/>
        </p:spPr>
        <p:txBody>
          <a:bodyPr wrap="square" rtlCol="0">
            <a:spAutoFit/>
          </a:bodyPr>
          <a:lstStyle/>
          <a:p>
            <a:pPr marL="342900" indent="-342900" algn="ctr">
              <a:buFont typeface="Wingdings" pitchFamily="2" charset="2"/>
              <a:buChar char="ü"/>
            </a:pPr>
            <a:endParaRPr lang="es-ES" altLang="es-ES" sz="2000" dirty="0">
              <a:latin typeface="Arial" panose="020B0604020202020204" pitchFamily="34" charset="0"/>
              <a:cs typeface="Arial" panose="020B0604020202020204" pitchFamily="34" charset="0"/>
            </a:endParaRPr>
          </a:p>
        </p:txBody>
      </p:sp>
      <p:sp>
        <p:nvSpPr>
          <p:cNvPr id="9" name="8 CuadroTexto"/>
          <p:cNvSpPr txBox="1"/>
          <p:nvPr/>
        </p:nvSpPr>
        <p:spPr>
          <a:xfrm>
            <a:off x="2331308" y="2006714"/>
            <a:ext cx="7293084" cy="923330"/>
          </a:xfrm>
          <a:prstGeom prst="rect">
            <a:avLst/>
          </a:prstGeom>
          <a:solidFill>
            <a:srgbClr val="080808">
              <a:alpha val="80000"/>
            </a:srgbClr>
          </a:solidFill>
          <a:ln w="19050">
            <a:solidFill>
              <a:srgbClr val="006699"/>
            </a:solidFill>
          </a:ln>
        </p:spPr>
        <p:txBody>
          <a:bodyPr wrap="square" rtlCol="0">
            <a:spAutoFit/>
          </a:bodyPr>
          <a:lstStyle/>
          <a:p>
            <a:pPr algn="ctr"/>
            <a:r>
              <a:rPr lang="es-ES" sz="1800" dirty="0">
                <a:latin typeface="Calibri" panose="020F0502020204030204" pitchFamily="34" charset="0"/>
                <a:cs typeface="Arial" pitchFamily="34" charset="0"/>
              </a:rPr>
              <a:t>IALA </a:t>
            </a:r>
            <a:r>
              <a:rPr lang="es-ES" sz="1800" dirty="0" err="1">
                <a:latin typeface="Calibri" panose="020F0502020204030204" pitchFamily="34" charset="0"/>
                <a:cs typeface="Arial" pitchFamily="34" charset="0"/>
              </a:rPr>
              <a:t>Membership</a:t>
            </a:r>
            <a:r>
              <a:rPr lang="es-ES" sz="1800" dirty="0">
                <a:latin typeface="Calibri" panose="020F0502020204030204" pitchFamily="34" charset="0"/>
                <a:cs typeface="Arial" pitchFamily="34" charset="0"/>
              </a:rPr>
              <a:t> </a:t>
            </a:r>
            <a:r>
              <a:rPr lang="es-ES" sz="1800" dirty="0" err="1">
                <a:latin typeface="Calibri" panose="020F0502020204030204" pitchFamily="34" charset="0"/>
                <a:cs typeface="Arial" pitchFamily="34" charset="0"/>
              </a:rPr>
              <a:t>comprises</a:t>
            </a:r>
            <a:r>
              <a:rPr lang="es-ES" sz="1800" dirty="0">
                <a:latin typeface="Calibri" panose="020F0502020204030204" pitchFamily="34" charset="0"/>
                <a:cs typeface="Arial" pitchFamily="34" charset="0"/>
              </a:rPr>
              <a:t> a </a:t>
            </a:r>
            <a:r>
              <a:rPr lang="es-ES" sz="1800" dirty="0" err="1">
                <a:latin typeface="Calibri" panose="020F0502020204030204" pitchFamily="34" charset="0"/>
                <a:cs typeface="Arial" pitchFamily="34" charset="0"/>
              </a:rPr>
              <a:t>large</a:t>
            </a:r>
            <a:r>
              <a:rPr lang="es-ES" sz="1800" dirty="0">
                <a:latin typeface="Calibri" panose="020F0502020204030204" pitchFamily="34" charset="0"/>
                <a:cs typeface="Arial" pitchFamily="34" charset="0"/>
              </a:rPr>
              <a:t> </a:t>
            </a:r>
            <a:r>
              <a:rPr lang="es-ES" sz="1800" dirty="0" err="1">
                <a:latin typeface="Calibri" panose="020F0502020204030204" pitchFamily="34" charset="0"/>
                <a:cs typeface="Arial" pitchFamily="34" charset="0"/>
              </a:rPr>
              <a:t>number</a:t>
            </a:r>
            <a:r>
              <a:rPr lang="es-ES" sz="1800" dirty="0">
                <a:latin typeface="Calibri" panose="020F0502020204030204" pitchFamily="34" charset="0"/>
                <a:cs typeface="Arial" pitchFamily="34" charset="0"/>
              </a:rPr>
              <a:t> of </a:t>
            </a:r>
            <a:r>
              <a:rPr lang="es-ES" sz="1800" dirty="0" err="1">
                <a:latin typeface="Calibri" panose="020F0502020204030204" pitchFamily="34" charset="0"/>
                <a:cs typeface="Arial" pitchFamily="34" charset="0"/>
              </a:rPr>
              <a:t>national</a:t>
            </a:r>
            <a:r>
              <a:rPr lang="es-ES" sz="1800" dirty="0">
                <a:latin typeface="Calibri" panose="020F0502020204030204" pitchFamily="34" charset="0"/>
                <a:cs typeface="Arial" pitchFamily="34" charset="0"/>
              </a:rPr>
              <a:t> </a:t>
            </a:r>
            <a:r>
              <a:rPr lang="es-ES" sz="1800" dirty="0" err="1">
                <a:latin typeface="Calibri" panose="020F0502020204030204" pitchFamily="34" charset="0"/>
                <a:cs typeface="Arial" pitchFamily="34" charset="0"/>
              </a:rPr>
              <a:t>authorities</a:t>
            </a:r>
            <a:r>
              <a:rPr lang="es-ES" sz="1800" dirty="0">
                <a:latin typeface="Calibri" panose="020F0502020204030204" pitchFamily="34" charset="0"/>
                <a:cs typeface="Arial" pitchFamily="34" charset="0"/>
              </a:rPr>
              <a:t>, agencies, </a:t>
            </a:r>
            <a:r>
              <a:rPr lang="es-ES" sz="1800" dirty="0" err="1">
                <a:latin typeface="Calibri" panose="020F0502020204030204" pitchFamily="34" charset="0"/>
                <a:cs typeface="Arial" pitchFamily="34" charset="0"/>
              </a:rPr>
              <a:t>private</a:t>
            </a:r>
            <a:r>
              <a:rPr lang="es-ES" sz="1800" dirty="0">
                <a:latin typeface="Calibri" panose="020F0502020204030204" pitchFamily="34" charset="0"/>
                <a:cs typeface="Arial" pitchFamily="34" charset="0"/>
              </a:rPr>
              <a:t> </a:t>
            </a:r>
            <a:r>
              <a:rPr lang="es-ES" sz="1800" dirty="0" err="1">
                <a:latin typeface="Calibri" panose="020F0502020204030204" pitchFamily="34" charset="0"/>
                <a:cs typeface="Arial" pitchFamily="34" charset="0"/>
              </a:rPr>
              <a:t>companies</a:t>
            </a:r>
            <a:r>
              <a:rPr lang="es-ES" sz="1800" dirty="0">
                <a:latin typeface="Calibri" panose="020F0502020204030204" pitchFamily="34" charset="0"/>
                <a:cs typeface="Arial" pitchFamily="34" charset="0"/>
              </a:rPr>
              <a:t> and </a:t>
            </a:r>
            <a:r>
              <a:rPr lang="es-ES" sz="1800" dirty="0" err="1">
                <a:latin typeface="Calibri" panose="020F0502020204030204" pitchFamily="34" charset="0"/>
                <a:cs typeface="Arial" pitchFamily="34" charset="0"/>
              </a:rPr>
              <a:t>individuals</a:t>
            </a:r>
            <a:r>
              <a:rPr lang="es-ES" sz="1800" dirty="0">
                <a:latin typeface="Calibri" panose="020F0502020204030204" pitchFamily="34" charset="0"/>
                <a:cs typeface="Arial" pitchFamily="34" charset="0"/>
              </a:rPr>
              <a:t> </a:t>
            </a:r>
            <a:r>
              <a:rPr lang="es-ES" sz="1800" dirty="0" err="1">
                <a:latin typeface="Calibri" panose="020F0502020204030204" pitchFamily="34" charset="0"/>
                <a:cs typeface="Arial" pitchFamily="34" charset="0"/>
              </a:rPr>
              <a:t>involved</a:t>
            </a:r>
            <a:r>
              <a:rPr lang="es-ES" sz="1800" dirty="0">
                <a:latin typeface="Calibri" panose="020F0502020204030204" pitchFamily="34" charset="0"/>
                <a:cs typeface="Arial" pitchFamily="34" charset="0"/>
              </a:rPr>
              <a:t> in </a:t>
            </a:r>
            <a:r>
              <a:rPr lang="es-ES" sz="1800" dirty="0" err="1">
                <a:latin typeface="Calibri" panose="020F0502020204030204" pitchFamily="34" charset="0"/>
                <a:cs typeface="Arial" pitchFamily="34" charset="0"/>
              </a:rPr>
              <a:t>the</a:t>
            </a:r>
            <a:r>
              <a:rPr lang="es-ES" sz="1800" dirty="0">
                <a:latin typeface="Calibri" panose="020F0502020204030204" pitchFamily="34" charset="0"/>
                <a:cs typeface="Arial" pitchFamily="34" charset="0"/>
              </a:rPr>
              <a:t> </a:t>
            </a:r>
            <a:r>
              <a:rPr lang="es-ES" sz="1800" dirty="0" err="1">
                <a:latin typeface="Calibri" panose="020F0502020204030204" pitchFamily="34" charset="0"/>
                <a:cs typeface="Arial" pitchFamily="34" charset="0"/>
              </a:rPr>
              <a:t>provision</a:t>
            </a:r>
            <a:r>
              <a:rPr lang="es-ES" sz="1800" dirty="0">
                <a:latin typeface="Calibri" panose="020F0502020204030204" pitchFamily="34" charset="0"/>
                <a:cs typeface="Arial" pitchFamily="34" charset="0"/>
              </a:rPr>
              <a:t> and </a:t>
            </a:r>
            <a:r>
              <a:rPr lang="es-ES" sz="1800" dirty="0" err="1">
                <a:latin typeface="Calibri" panose="020F0502020204030204" pitchFamily="34" charset="0"/>
                <a:cs typeface="Arial" pitchFamily="34" charset="0"/>
              </a:rPr>
              <a:t>management</a:t>
            </a:r>
            <a:r>
              <a:rPr lang="es-ES" sz="1800" dirty="0">
                <a:latin typeface="Calibri" panose="020F0502020204030204" pitchFamily="34" charset="0"/>
                <a:cs typeface="Arial" pitchFamily="34" charset="0"/>
              </a:rPr>
              <a:t> of </a:t>
            </a:r>
            <a:r>
              <a:rPr lang="es-ES" sz="1800" dirty="0" err="1">
                <a:latin typeface="Calibri" panose="020F0502020204030204" pitchFamily="34" charset="0"/>
                <a:cs typeface="Arial" pitchFamily="34" charset="0"/>
              </a:rPr>
              <a:t>aids</a:t>
            </a:r>
            <a:r>
              <a:rPr lang="es-ES" sz="1800" dirty="0">
                <a:latin typeface="Calibri" panose="020F0502020204030204" pitchFamily="34" charset="0"/>
                <a:cs typeface="Arial" pitchFamily="34" charset="0"/>
              </a:rPr>
              <a:t> to </a:t>
            </a:r>
            <a:r>
              <a:rPr lang="es-ES" sz="1800" dirty="0" err="1">
                <a:latin typeface="Calibri" panose="020F0502020204030204" pitchFamily="34" charset="0"/>
                <a:cs typeface="Arial" pitchFamily="34" charset="0"/>
              </a:rPr>
              <a:t>navigation</a:t>
            </a:r>
            <a:r>
              <a:rPr lang="es-ES" sz="1800" dirty="0">
                <a:latin typeface="Calibri" panose="020F0502020204030204" pitchFamily="34" charset="0"/>
                <a:cs typeface="Arial" pitchFamily="34" charset="0"/>
              </a:rPr>
              <a:t>.</a:t>
            </a:r>
          </a:p>
        </p:txBody>
      </p:sp>
      <p:sp>
        <p:nvSpPr>
          <p:cNvPr id="13" name="12 Rectángulo redondeado"/>
          <p:cNvSpPr/>
          <p:nvPr/>
        </p:nvSpPr>
        <p:spPr>
          <a:xfrm>
            <a:off x="2331308" y="508900"/>
            <a:ext cx="7725132" cy="54006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es-ES" sz="2000" dirty="0">
                <a:solidFill>
                  <a:srgbClr val="FFC000"/>
                </a:solidFill>
                <a:latin typeface="Calibri" panose="020F0502020204030204" pitchFamily="34" charset="0"/>
              </a:rPr>
              <a:t>IALA </a:t>
            </a:r>
            <a:r>
              <a:rPr lang="en-US" altLang="es-ES" sz="2000" dirty="0">
                <a:latin typeface="Calibri" panose="020F0502020204030204" pitchFamily="34" charset="0"/>
              </a:rPr>
              <a:t>members</a:t>
            </a:r>
            <a:endParaRPr lang="es-ES" altLang="es-ES" sz="2000" dirty="0">
              <a:solidFill>
                <a:srgbClr val="FFC000"/>
              </a:solidFill>
              <a:latin typeface="Calibri" panose="020F0502020204030204" pitchFamily="34" charset="0"/>
              <a:cs typeface="Arial" panose="020B0604020202020204" pitchFamily="34" charset="0"/>
            </a:endParaRPr>
          </a:p>
        </p:txBody>
      </p:sp>
      <p:sp>
        <p:nvSpPr>
          <p:cNvPr id="11" name="10 CuadroTexto"/>
          <p:cNvSpPr txBox="1"/>
          <p:nvPr/>
        </p:nvSpPr>
        <p:spPr>
          <a:xfrm>
            <a:off x="2311960" y="3081051"/>
            <a:ext cx="7312432" cy="2437590"/>
          </a:xfrm>
          <a:prstGeom prst="rect">
            <a:avLst/>
          </a:prstGeom>
          <a:solidFill>
            <a:srgbClr val="080808">
              <a:alpha val="80000"/>
            </a:srgbClr>
          </a:solidFill>
          <a:ln w="19050">
            <a:solidFill>
              <a:srgbClr val="006699"/>
            </a:solidFill>
          </a:ln>
        </p:spPr>
        <p:txBody>
          <a:bodyPr wrap="square" rtlCol="0">
            <a:spAutoFit/>
          </a:bodyPr>
          <a:lstStyle/>
          <a:p>
            <a:r>
              <a:rPr lang="en-US" sz="1800" dirty="0">
                <a:latin typeface="Calibri" panose="020F0502020204030204" pitchFamily="34" charset="0"/>
              </a:rPr>
              <a:t>There are four types of Membership:</a:t>
            </a:r>
          </a:p>
          <a:p>
            <a:endParaRPr lang="en-US" sz="800" dirty="0">
              <a:latin typeface="Calibri" panose="020F0502020204030204" pitchFamily="34" charset="0"/>
            </a:endParaRPr>
          </a:p>
          <a:p>
            <a:pPr marL="742950" lvl="1" indent="-285750">
              <a:buFont typeface="Wingdings" panose="05000000000000000000" pitchFamily="2" charset="2"/>
              <a:buChar char="ü"/>
            </a:pPr>
            <a:r>
              <a:rPr lang="en-US" sz="1800" dirty="0">
                <a:latin typeface="Calibri" panose="020F0502020204030204" pitchFamily="34" charset="0"/>
              </a:rPr>
              <a:t>National</a:t>
            </a:r>
          </a:p>
          <a:p>
            <a:pPr marL="742950" lvl="1" indent="-285750">
              <a:buFont typeface="Wingdings" panose="05000000000000000000" pitchFamily="2" charset="2"/>
              <a:buChar char="ü"/>
            </a:pPr>
            <a:endParaRPr lang="en-US" sz="800" dirty="0">
              <a:latin typeface="Calibri" panose="020F0502020204030204" pitchFamily="34" charset="0"/>
            </a:endParaRPr>
          </a:p>
          <a:p>
            <a:pPr marL="742950" lvl="1" indent="-285750">
              <a:buFont typeface="Wingdings" panose="05000000000000000000" pitchFamily="2" charset="2"/>
              <a:buChar char="ü"/>
            </a:pPr>
            <a:r>
              <a:rPr lang="en-US" sz="1800" dirty="0">
                <a:latin typeface="Calibri" panose="020F0502020204030204" pitchFamily="34" charset="0"/>
              </a:rPr>
              <a:t>Industrial</a:t>
            </a:r>
          </a:p>
          <a:p>
            <a:pPr marL="742950" lvl="1" indent="-285750">
              <a:buFont typeface="Wingdings" panose="05000000000000000000" pitchFamily="2" charset="2"/>
              <a:buChar char="ü"/>
            </a:pPr>
            <a:endParaRPr lang="en-US" sz="800" dirty="0">
              <a:latin typeface="Calibri" panose="020F0502020204030204" pitchFamily="34" charset="0"/>
            </a:endParaRPr>
          </a:p>
          <a:p>
            <a:pPr marL="742950" lvl="1" indent="-285750">
              <a:buFont typeface="Wingdings" panose="05000000000000000000" pitchFamily="2" charset="2"/>
              <a:buChar char="ü"/>
            </a:pPr>
            <a:r>
              <a:rPr lang="en-US" sz="1800" dirty="0">
                <a:latin typeface="Calibri" panose="020F0502020204030204" pitchFamily="34" charset="0"/>
              </a:rPr>
              <a:t>Associate</a:t>
            </a:r>
          </a:p>
          <a:p>
            <a:pPr marL="742950" lvl="1" indent="-285750">
              <a:buFont typeface="Wingdings" panose="05000000000000000000" pitchFamily="2" charset="2"/>
              <a:buChar char="ü"/>
            </a:pPr>
            <a:endParaRPr lang="en-US" sz="800" dirty="0">
              <a:latin typeface="Calibri" panose="020F0502020204030204" pitchFamily="34" charset="0"/>
            </a:endParaRPr>
          </a:p>
          <a:p>
            <a:pPr marL="742950" lvl="1" indent="-285750">
              <a:buFont typeface="Wingdings" panose="05000000000000000000" pitchFamily="2" charset="2"/>
              <a:buChar char="ü"/>
            </a:pPr>
            <a:r>
              <a:rPr lang="en-US" sz="1800" dirty="0">
                <a:latin typeface="Calibri" panose="020F0502020204030204" pitchFamily="34" charset="0"/>
              </a:rPr>
              <a:t>Honorary</a:t>
            </a:r>
          </a:p>
          <a:p>
            <a:pPr marL="742950" lvl="1" indent="-285750">
              <a:buFont typeface="Wingdings" panose="05000000000000000000" pitchFamily="2" charset="2"/>
              <a:buChar char="ü"/>
            </a:pPr>
            <a:endParaRPr lang="en-US" sz="800" dirty="0">
              <a:latin typeface="Calibri" panose="020F0502020204030204" pitchFamily="34" charset="0"/>
            </a:endParaRPr>
          </a:p>
        </p:txBody>
      </p:sp>
    </p:spTree>
    <p:extLst>
      <p:ext uri="{BB962C8B-B14F-4D97-AF65-F5344CB8AC3E}">
        <p14:creationId xmlns:p14="http://schemas.microsoft.com/office/powerpoint/2010/main" val="2659158998"/>
      </p:ext>
    </p:extLst>
  </p:cSld>
  <p:clrMapOvr>
    <a:masterClrMapping/>
  </p:clrMapOvr>
  <mc:AlternateContent xmlns:mc="http://schemas.openxmlformats.org/markup-compatibility/2006" xmlns:p14="http://schemas.microsoft.com/office/powerpoint/2010/main">
    <mc:Choice Requires="p14">
      <p:transition spd="slow" p14:dur="5000" advTm="15000">
        <p14:gallery dir="l"/>
      </p:transition>
    </mc:Choice>
    <mc:Fallback xmlns="">
      <p:transition spd="slow"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4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4000"/>
                                        <p:tgtEl>
                                          <p:spTgt spid="9"/>
                                        </p:tgtEl>
                                      </p:cBhvr>
                                    </p:animEffect>
                                    <p:anim calcmode="lin" valueType="num">
                                      <p:cBhvr>
                                        <p:cTn id="8" dur="4000" fill="hold"/>
                                        <p:tgtEl>
                                          <p:spTgt spid="9"/>
                                        </p:tgtEl>
                                        <p:attrNameLst>
                                          <p:attrName>ppt_x</p:attrName>
                                        </p:attrNameLst>
                                      </p:cBhvr>
                                      <p:tavLst>
                                        <p:tav tm="0">
                                          <p:val>
                                            <p:strVal val="#ppt_x"/>
                                          </p:val>
                                        </p:tav>
                                        <p:tav tm="100000">
                                          <p:val>
                                            <p:strVal val="#ppt_x"/>
                                          </p:val>
                                        </p:tav>
                                      </p:tavLst>
                                    </p:anim>
                                    <p:anim calcmode="lin" valueType="num">
                                      <p:cBhvr>
                                        <p:cTn id="9" dur="4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8000"/>
                            </p:stCondLst>
                            <p:childTnLst>
                              <p:par>
                                <p:cTn id="11" presetID="10" presetClass="exit" presetSubtype="0" fill="hold" grpId="1" nodeType="afterEffect">
                                  <p:stCondLst>
                                    <p:cond delay="4000"/>
                                  </p:stCondLst>
                                  <p:childTnLst>
                                    <p:animEffect transition="out" filter="fade">
                                      <p:cBhvr>
                                        <p:cTn id="12" dur="4000"/>
                                        <p:tgtEl>
                                          <p:spTgt spid="9"/>
                                        </p:tgtEl>
                                      </p:cBhvr>
                                    </p:animEffect>
                                    <p:set>
                                      <p:cBhvr>
                                        <p:cTn id="13" dur="1" fill="hold">
                                          <p:stCondLst>
                                            <p:cond delay="3999"/>
                                          </p:stCondLst>
                                        </p:cTn>
                                        <p:tgtEl>
                                          <p:spTgt spid="9"/>
                                        </p:tgtEl>
                                        <p:attrNameLst>
                                          <p:attrName>style.visibility</p:attrName>
                                        </p:attrNameLst>
                                      </p:cBhvr>
                                      <p:to>
                                        <p:strVal val="hidden"/>
                                      </p:to>
                                    </p:set>
                                  </p:childTnLst>
                                </p:cTn>
                              </p:par>
                            </p:childTnLst>
                          </p:cTn>
                        </p:par>
                        <p:par>
                          <p:cTn id="14" fill="hold">
                            <p:stCondLst>
                              <p:cond delay="16000"/>
                            </p:stCondLst>
                            <p:childTnLst>
                              <p:par>
                                <p:cTn id="15" presetID="42" presetClass="entr" presetSubtype="0" fill="hold" grpId="0" nodeType="afterEffect">
                                  <p:stCondLst>
                                    <p:cond delay="1000"/>
                                  </p:stCondLst>
                                  <p:childTnLst>
                                    <p:set>
                                      <p:cBhvr>
                                        <p:cTn id="16" dur="1" fill="hold">
                                          <p:stCondLst>
                                            <p:cond delay="0"/>
                                          </p:stCondLst>
                                        </p:cTn>
                                        <p:tgtEl>
                                          <p:spTgt spid="11">
                                            <p:bg/>
                                          </p:spTgt>
                                        </p:tgtEl>
                                        <p:attrNameLst>
                                          <p:attrName>style.visibility</p:attrName>
                                        </p:attrNameLst>
                                      </p:cBhvr>
                                      <p:to>
                                        <p:strVal val="visible"/>
                                      </p:to>
                                    </p:set>
                                    <p:animEffect transition="in" filter="fade">
                                      <p:cBhvr>
                                        <p:cTn id="17" dur="5000"/>
                                        <p:tgtEl>
                                          <p:spTgt spid="11">
                                            <p:bg/>
                                          </p:spTgt>
                                        </p:tgtEl>
                                      </p:cBhvr>
                                    </p:animEffect>
                                    <p:anim calcmode="lin" valueType="num">
                                      <p:cBhvr>
                                        <p:cTn id="18" dur="5000" fill="hold"/>
                                        <p:tgtEl>
                                          <p:spTgt spid="11">
                                            <p:bg/>
                                          </p:spTgt>
                                        </p:tgtEl>
                                        <p:attrNameLst>
                                          <p:attrName>ppt_x</p:attrName>
                                        </p:attrNameLst>
                                      </p:cBhvr>
                                      <p:tavLst>
                                        <p:tav tm="0">
                                          <p:val>
                                            <p:strVal val="#ppt_x"/>
                                          </p:val>
                                        </p:tav>
                                        <p:tav tm="100000">
                                          <p:val>
                                            <p:strVal val="#ppt_x"/>
                                          </p:val>
                                        </p:tav>
                                      </p:tavLst>
                                    </p:anim>
                                    <p:anim calcmode="lin" valueType="num">
                                      <p:cBhvr>
                                        <p:cTn id="19" dur="5000" fill="hold"/>
                                        <p:tgtEl>
                                          <p:spTgt spid="11">
                                            <p:bg/>
                                          </p:spTgt>
                                        </p:tgtEl>
                                        <p:attrNameLst>
                                          <p:attrName>ppt_y</p:attrName>
                                        </p:attrNameLst>
                                      </p:cBhvr>
                                      <p:tavLst>
                                        <p:tav tm="0">
                                          <p:val>
                                            <p:strVal val="#ppt_y+.1"/>
                                          </p:val>
                                        </p:tav>
                                        <p:tav tm="100000">
                                          <p:val>
                                            <p:strVal val="#ppt_y"/>
                                          </p:val>
                                        </p:tav>
                                      </p:tavLst>
                                    </p:anim>
                                  </p:childTnLst>
                                </p:cTn>
                              </p:par>
                            </p:childTnLst>
                          </p:cTn>
                        </p:par>
                        <p:par>
                          <p:cTn id="20" fill="hold">
                            <p:stCondLst>
                              <p:cond delay="22000"/>
                            </p:stCondLst>
                            <p:childTnLst>
                              <p:par>
                                <p:cTn id="21" presetID="42" presetClass="entr" presetSubtype="0" fill="hold" grpId="0" nodeType="afterEffect">
                                  <p:stCondLst>
                                    <p:cond delay="100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fade">
                                      <p:cBhvr>
                                        <p:cTn id="23" dur="5000"/>
                                        <p:tgtEl>
                                          <p:spTgt spid="11">
                                            <p:txEl>
                                              <p:pRg st="0" end="0"/>
                                            </p:txEl>
                                          </p:spTgt>
                                        </p:tgtEl>
                                      </p:cBhvr>
                                    </p:animEffect>
                                    <p:anim calcmode="lin" valueType="num">
                                      <p:cBhvr>
                                        <p:cTn id="24" dur="5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5" dur="5000" fill="hold"/>
                                        <p:tgtEl>
                                          <p:spTgt spid="11">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1000"/>
                                  </p:stCondLst>
                                  <p:childTnLst>
                                    <p:set>
                                      <p:cBhvr>
                                        <p:cTn id="27" dur="1" fill="hold">
                                          <p:stCondLst>
                                            <p:cond delay="0"/>
                                          </p:stCondLst>
                                        </p:cTn>
                                        <p:tgtEl>
                                          <p:spTgt spid="11">
                                            <p:txEl>
                                              <p:pRg st="2" end="2"/>
                                            </p:txEl>
                                          </p:spTgt>
                                        </p:tgtEl>
                                        <p:attrNameLst>
                                          <p:attrName>style.visibility</p:attrName>
                                        </p:attrNameLst>
                                      </p:cBhvr>
                                      <p:to>
                                        <p:strVal val="visible"/>
                                      </p:to>
                                    </p:set>
                                    <p:animEffect transition="in" filter="fade">
                                      <p:cBhvr>
                                        <p:cTn id="28" dur="5000"/>
                                        <p:tgtEl>
                                          <p:spTgt spid="11">
                                            <p:txEl>
                                              <p:pRg st="2" end="2"/>
                                            </p:txEl>
                                          </p:spTgt>
                                        </p:tgtEl>
                                      </p:cBhvr>
                                    </p:animEffect>
                                    <p:anim calcmode="lin" valueType="num">
                                      <p:cBhvr>
                                        <p:cTn id="29" dur="5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30" dur="5000" fill="hold"/>
                                        <p:tgtEl>
                                          <p:spTgt spid="11">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11">
                                            <p:txEl>
                                              <p:pRg st="2" end="2"/>
                                            </p:txEl>
                                          </p:spTgt>
                                        </p:tgtEl>
                                        <p:attrNameLst>
                                          <p:attrName>ppt_c</p:attrName>
                                        </p:attrNameLst>
                                      </p:cBhvr>
                                      <p:to>
                                        <a:schemeClr val="tx2"/>
                                      </p:to>
                                    </p:animClr>
                                  </p:subTnLst>
                                </p:cTn>
                              </p:par>
                              <p:par>
                                <p:cTn id="31" presetID="42" presetClass="entr" presetSubtype="0" fill="hold" grpId="0" nodeType="withEffect">
                                  <p:stCondLst>
                                    <p:cond delay="1000"/>
                                  </p:stCondLst>
                                  <p:childTnLst>
                                    <p:set>
                                      <p:cBhvr>
                                        <p:cTn id="32" dur="1" fill="hold">
                                          <p:stCondLst>
                                            <p:cond delay="0"/>
                                          </p:stCondLst>
                                        </p:cTn>
                                        <p:tgtEl>
                                          <p:spTgt spid="11">
                                            <p:txEl>
                                              <p:pRg st="4" end="4"/>
                                            </p:txEl>
                                          </p:spTgt>
                                        </p:tgtEl>
                                        <p:attrNameLst>
                                          <p:attrName>style.visibility</p:attrName>
                                        </p:attrNameLst>
                                      </p:cBhvr>
                                      <p:to>
                                        <p:strVal val="visible"/>
                                      </p:to>
                                    </p:set>
                                    <p:animEffect transition="in" filter="fade">
                                      <p:cBhvr>
                                        <p:cTn id="33" dur="5000"/>
                                        <p:tgtEl>
                                          <p:spTgt spid="11">
                                            <p:txEl>
                                              <p:pRg st="4" end="4"/>
                                            </p:txEl>
                                          </p:spTgt>
                                        </p:tgtEl>
                                      </p:cBhvr>
                                    </p:animEffect>
                                    <p:anim calcmode="lin" valueType="num">
                                      <p:cBhvr>
                                        <p:cTn id="34" dur="5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5" dur="5000" fill="hold"/>
                                        <p:tgtEl>
                                          <p:spTgt spid="11">
                                            <p:txEl>
                                              <p:pRg st="4" end="4"/>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11">
                                            <p:txEl>
                                              <p:pRg st="4" end="4"/>
                                            </p:txEl>
                                          </p:spTgt>
                                        </p:tgtEl>
                                        <p:attrNameLst>
                                          <p:attrName>ppt_c</p:attrName>
                                        </p:attrNameLst>
                                      </p:cBhvr>
                                      <p:to>
                                        <a:schemeClr val="tx2"/>
                                      </p:to>
                                    </p:animClr>
                                  </p:subTnLst>
                                </p:cTn>
                              </p:par>
                              <p:par>
                                <p:cTn id="36" presetID="42" presetClass="entr" presetSubtype="0" fill="hold" grpId="0" nodeType="withEffect">
                                  <p:stCondLst>
                                    <p:cond delay="1000"/>
                                  </p:stCondLst>
                                  <p:childTnLst>
                                    <p:set>
                                      <p:cBhvr>
                                        <p:cTn id="37" dur="1" fill="hold">
                                          <p:stCondLst>
                                            <p:cond delay="0"/>
                                          </p:stCondLst>
                                        </p:cTn>
                                        <p:tgtEl>
                                          <p:spTgt spid="11">
                                            <p:txEl>
                                              <p:pRg st="6" end="6"/>
                                            </p:txEl>
                                          </p:spTgt>
                                        </p:tgtEl>
                                        <p:attrNameLst>
                                          <p:attrName>style.visibility</p:attrName>
                                        </p:attrNameLst>
                                      </p:cBhvr>
                                      <p:to>
                                        <p:strVal val="visible"/>
                                      </p:to>
                                    </p:set>
                                    <p:animEffect transition="in" filter="fade">
                                      <p:cBhvr>
                                        <p:cTn id="38" dur="5000"/>
                                        <p:tgtEl>
                                          <p:spTgt spid="11">
                                            <p:txEl>
                                              <p:pRg st="6" end="6"/>
                                            </p:txEl>
                                          </p:spTgt>
                                        </p:tgtEl>
                                      </p:cBhvr>
                                    </p:animEffect>
                                    <p:anim calcmode="lin" valueType="num">
                                      <p:cBhvr>
                                        <p:cTn id="39" dur="5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40" dur="5000" fill="hold"/>
                                        <p:tgtEl>
                                          <p:spTgt spid="11">
                                            <p:txEl>
                                              <p:pRg st="6" end="6"/>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11">
                                            <p:txEl>
                                              <p:pRg st="6" end="6"/>
                                            </p:txEl>
                                          </p:spTgt>
                                        </p:tgtEl>
                                        <p:attrNameLst>
                                          <p:attrName>ppt_c</p:attrName>
                                        </p:attrNameLst>
                                      </p:cBhvr>
                                      <p:to>
                                        <a:schemeClr val="tx2"/>
                                      </p:to>
                                    </p:animClr>
                                  </p:subTnLst>
                                </p:cTn>
                              </p:par>
                              <p:par>
                                <p:cTn id="41" presetID="42" presetClass="entr" presetSubtype="0" fill="hold" grpId="0" nodeType="withEffect">
                                  <p:stCondLst>
                                    <p:cond delay="1000"/>
                                  </p:stCondLst>
                                  <p:childTnLst>
                                    <p:set>
                                      <p:cBhvr>
                                        <p:cTn id="42" dur="1" fill="hold">
                                          <p:stCondLst>
                                            <p:cond delay="0"/>
                                          </p:stCondLst>
                                        </p:cTn>
                                        <p:tgtEl>
                                          <p:spTgt spid="11">
                                            <p:txEl>
                                              <p:pRg st="8" end="8"/>
                                            </p:txEl>
                                          </p:spTgt>
                                        </p:tgtEl>
                                        <p:attrNameLst>
                                          <p:attrName>style.visibility</p:attrName>
                                        </p:attrNameLst>
                                      </p:cBhvr>
                                      <p:to>
                                        <p:strVal val="visible"/>
                                      </p:to>
                                    </p:set>
                                    <p:animEffect transition="in" filter="fade">
                                      <p:cBhvr>
                                        <p:cTn id="43" dur="5000"/>
                                        <p:tgtEl>
                                          <p:spTgt spid="11">
                                            <p:txEl>
                                              <p:pRg st="8" end="8"/>
                                            </p:txEl>
                                          </p:spTgt>
                                        </p:tgtEl>
                                      </p:cBhvr>
                                    </p:animEffect>
                                    <p:anim calcmode="lin" valueType="num">
                                      <p:cBhvr>
                                        <p:cTn id="44" dur="50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5" dur="50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UNCAY\Photographs\Picture of IALA VTS\20130918_104434.jpg"/>
          <p:cNvPicPr>
            <a:picLocks noChangeAspect="1" noChangeArrowheads="1"/>
          </p:cNvPicPr>
          <p:nvPr/>
        </p:nvPicPr>
        <p:blipFill>
          <a:blip r:embed="rId3" cstate="screen">
            <a:lum bright="10000" contrast="8000"/>
            <a:extLst>
              <a:ext uri="{28A0092B-C50C-407E-A947-70E740481C1C}">
                <a14:useLocalDpi xmlns:a14="http://schemas.microsoft.com/office/drawing/2010/main"/>
              </a:ext>
            </a:extLst>
          </a:blip>
          <a:srcRect/>
          <a:stretch>
            <a:fillRect/>
          </a:stretch>
        </p:blipFill>
        <p:spPr bwMode="auto">
          <a:xfrm>
            <a:off x="2064000" y="1767735"/>
            <a:ext cx="7992440" cy="4325560"/>
          </a:xfrm>
          <a:prstGeom prst="rect">
            <a:avLst/>
          </a:prstGeom>
          <a:ln w="19050">
            <a:solidFill>
              <a:schemeClr val="tx1"/>
            </a:solidFill>
          </a:ln>
          <a:effectLst>
            <a:outerShdw blurRad="292100" dist="139700" dir="2700000" algn="tl" rotWithShape="0">
              <a:srgbClr val="333333">
                <a:alpha val="65000"/>
              </a:srgbClr>
            </a:outerShdw>
          </a:effectLst>
        </p:spPr>
      </p:pic>
      <p:sp>
        <p:nvSpPr>
          <p:cNvPr id="5" name="4 CuadroTexto"/>
          <p:cNvSpPr txBox="1"/>
          <p:nvPr/>
        </p:nvSpPr>
        <p:spPr>
          <a:xfrm>
            <a:off x="2311960" y="2006714"/>
            <a:ext cx="5616624" cy="369332"/>
          </a:xfrm>
          <a:prstGeom prst="rect">
            <a:avLst/>
          </a:prstGeom>
          <a:noFill/>
        </p:spPr>
        <p:txBody>
          <a:bodyPr wrap="square" rtlCol="0">
            <a:spAutoFit/>
          </a:bodyPr>
          <a:lstStyle/>
          <a:p>
            <a:pPr marL="342900" indent="-342900" algn="ctr">
              <a:buFont typeface="Wingdings" pitchFamily="2" charset="2"/>
              <a:buChar char="ü"/>
            </a:pPr>
            <a:endParaRPr lang="es-ES" altLang="es-ES" sz="1800" dirty="0">
              <a:latin typeface="Calibri" panose="020F0502020204030204" pitchFamily="34" charset="0"/>
              <a:cs typeface="Arial" panose="020B0604020202020204" pitchFamily="34" charset="0"/>
            </a:endParaRPr>
          </a:p>
        </p:txBody>
      </p:sp>
      <p:sp>
        <p:nvSpPr>
          <p:cNvPr id="13" name="12 Rectángulo redondeado"/>
          <p:cNvSpPr/>
          <p:nvPr/>
        </p:nvSpPr>
        <p:spPr>
          <a:xfrm>
            <a:off x="2331308" y="508900"/>
            <a:ext cx="7725132" cy="54006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es-ES" sz="2000" dirty="0">
                <a:solidFill>
                  <a:srgbClr val="FFC000"/>
                </a:solidFill>
                <a:latin typeface="Calibri" panose="020F0502020204030204" pitchFamily="34" charset="0"/>
              </a:rPr>
              <a:t>IALA </a:t>
            </a:r>
            <a:r>
              <a:rPr lang="en-US" altLang="es-ES" sz="2000" dirty="0">
                <a:latin typeface="Calibri" panose="020F0502020204030204" pitchFamily="34" charset="0"/>
              </a:rPr>
              <a:t>members</a:t>
            </a:r>
            <a:endParaRPr lang="es-ES" altLang="es-ES" sz="2000" dirty="0">
              <a:solidFill>
                <a:srgbClr val="FFC000"/>
              </a:solidFill>
              <a:latin typeface="Calibri" panose="020F0502020204030204" pitchFamily="34" charset="0"/>
              <a:cs typeface="Arial" panose="020B0604020202020204" pitchFamily="34" charset="0"/>
            </a:endParaRPr>
          </a:p>
        </p:txBody>
      </p:sp>
      <p:sp>
        <p:nvSpPr>
          <p:cNvPr id="11" name="10 CuadroTexto"/>
          <p:cNvSpPr txBox="1"/>
          <p:nvPr/>
        </p:nvSpPr>
        <p:spPr>
          <a:xfrm>
            <a:off x="2296831" y="1892830"/>
            <a:ext cx="7312432" cy="923330"/>
          </a:xfrm>
          <a:prstGeom prst="rect">
            <a:avLst/>
          </a:prstGeom>
          <a:solidFill>
            <a:srgbClr val="080808">
              <a:alpha val="78039"/>
            </a:srgbClr>
          </a:solidFill>
          <a:ln w="19050">
            <a:solidFill>
              <a:srgbClr val="006699"/>
            </a:solidFill>
          </a:ln>
        </p:spPr>
        <p:txBody>
          <a:bodyPr wrap="square" rtlCol="0">
            <a:spAutoFit/>
          </a:bodyPr>
          <a:lstStyle/>
          <a:p>
            <a:pPr algn="ctr"/>
            <a:r>
              <a:rPr lang="en-US" sz="1800" dirty="0">
                <a:solidFill>
                  <a:srgbClr val="FFCC00"/>
                </a:solidFill>
                <a:latin typeface="Calibri" panose="020F0502020204030204" pitchFamily="34" charset="0"/>
              </a:rPr>
              <a:t>National membership</a:t>
            </a:r>
            <a:r>
              <a:rPr lang="en-US" sz="1800" dirty="0">
                <a:latin typeface="Calibri" panose="020F0502020204030204" pitchFamily="34" charset="0"/>
              </a:rPr>
              <a:t> may be applied for by a National Authority of any country, legally responsible for the provision, maintenance or operation of marine aids to navigation within that country.</a:t>
            </a:r>
          </a:p>
        </p:txBody>
      </p:sp>
      <p:sp>
        <p:nvSpPr>
          <p:cNvPr id="7" name="6 CuadroTexto"/>
          <p:cNvSpPr txBox="1"/>
          <p:nvPr/>
        </p:nvSpPr>
        <p:spPr>
          <a:xfrm>
            <a:off x="2296831" y="2948947"/>
            <a:ext cx="7312432" cy="923330"/>
          </a:xfrm>
          <a:prstGeom prst="rect">
            <a:avLst/>
          </a:prstGeom>
          <a:solidFill>
            <a:srgbClr val="080808">
              <a:alpha val="78039"/>
            </a:srgbClr>
          </a:solidFill>
          <a:ln w="19050">
            <a:solidFill>
              <a:srgbClr val="006699"/>
            </a:solidFill>
          </a:ln>
        </p:spPr>
        <p:txBody>
          <a:bodyPr wrap="square" rtlCol="0">
            <a:spAutoFit/>
          </a:bodyPr>
          <a:lstStyle/>
          <a:p>
            <a:r>
              <a:rPr lang="en-US" sz="1800" dirty="0">
                <a:solidFill>
                  <a:srgbClr val="FFCC00"/>
                </a:solidFill>
                <a:latin typeface="Calibri" panose="020F0502020204030204" pitchFamily="34" charset="0"/>
              </a:rPr>
              <a:t>Associate membership</a:t>
            </a:r>
            <a:r>
              <a:rPr lang="en-US" sz="1800" dirty="0">
                <a:latin typeface="Calibri" panose="020F0502020204030204" pitchFamily="34" charset="0"/>
              </a:rPr>
              <a:t> may be applied for by any other service, organization or scientific agency that is concerned with aids to navigation or related matters.</a:t>
            </a:r>
          </a:p>
        </p:txBody>
      </p:sp>
      <p:sp>
        <p:nvSpPr>
          <p:cNvPr id="10" name="9 CuadroTexto"/>
          <p:cNvSpPr txBox="1"/>
          <p:nvPr/>
        </p:nvSpPr>
        <p:spPr>
          <a:xfrm>
            <a:off x="2296831" y="4005064"/>
            <a:ext cx="7312432" cy="923330"/>
          </a:xfrm>
          <a:prstGeom prst="rect">
            <a:avLst/>
          </a:prstGeom>
          <a:solidFill>
            <a:srgbClr val="080808">
              <a:alpha val="78039"/>
            </a:srgbClr>
          </a:solidFill>
          <a:ln w="19050">
            <a:solidFill>
              <a:srgbClr val="006699"/>
            </a:solidFill>
          </a:ln>
        </p:spPr>
        <p:txBody>
          <a:bodyPr wrap="square" rtlCol="0">
            <a:spAutoFit/>
          </a:bodyPr>
          <a:lstStyle/>
          <a:p>
            <a:r>
              <a:rPr lang="en-US" sz="1800" dirty="0">
                <a:solidFill>
                  <a:srgbClr val="FFCC00"/>
                </a:solidFill>
                <a:latin typeface="Calibri" panose="020F0502020204030204" pitchFamily="34" charset="0"/>
              </a:rPr>
              <a:t>Industrial membership</a:t>
            </a:r>
            <a:r>
              <a:rPr lang="en-US" sz="1800" dirty="0">
                <a:latin typeface="Calibri" panose="020F0502020204030204" pitchFamily="34" charset="0"/>
              </a:rPr>
              <a:t> may be applied for by manufacturers and distributors of marine aids to navigation equipment for sale, or </a:t>
            </a:r>
            <a:r>
              <a:rPr lang="en-US" sz="1800" dirty="0" smtClean="0">
                <a:latin typeface="Calibri" panose="020F0502020204030204" pitchFamily="34" charset="0"/>
              </a:rPr>
              <a:t>organisations </a:t>
            </a:r>
            <a:r>
              <a:rPr lang="en-US" sz="1800" dirty="0">
                <a:latin typeface="Calibri" panose="020F0502020204030204" pitchFamily="34" charset="0"/>
              </a:rPr>
              <a:t>providing marine aids to navigation services or technical advice under contract.</a:t>
            </a:r>
          </a:p>
        </p:txBody>
      </p:sp>
      <p:sp>
        <p:nvSpPr>
          <p:cNvPr id="14" name="13 CuadroTexto"/>
          <p:cNvSpPr txBox="1"/>
          <p:nvPr/>
        </p:nvSpPr>
        <p:spPr>
          <a:xfrm>
            <a:off x="2296831" y="5061182"/>
            <a:ext cx="7312432" cy="923330"/>
          </a:xfrm>
          <a:prstGeom prst="rect">
            <a:avLst/>
          </a:prstGeom>
          <a:solidFill>
            <a:srgbClr val="080808">
              <a:alpha val="78039"/>
            </a:srgbClr>
          </a:solidFill>
          <a:ln w="19050">
            <a:solidFill>
              <a:srgbClr val="006699"/>
            </a:solidFill>
          </a:ln>
        </p:spPr>
        <p:txBody>
          <a:bodyPr wrap="square" rtlCol="0">
            <a:spAutoFit/>
          </a:bodyPr>
          <a:lstStyle/>
          <a:p>
            <a:r>
              <a:rPr lang="en-US" sz="1800" dirty="0">
                <a:solidFill>
                  <a:srgbClr val="FFCC00"/>
                </a:solidFill>
                <a:latin typeface="Calibri" panose="020F0502020204030204" pitchFamily="34" charset="0"/>
              </a:rPr>
              <a:t>Honorary membership</a:t>
            </a:r>
            <a:r>
              <a:rPr lang="en-US" sz="1800" dirty="0">
                <a:latin typeface="Calibri" panose="020F0502020204030204" pitchFamily="34" charset="0"/>
              </a:rPr>
              <a:t> may be conferred for life upon any individual who is considered by the Council to have made an important contribution to the work of IALA</a:t>
            </a:r>
          </a:p>
        </p:txBody>
      </p:sp>
    </p:spTree>
    <p:extLst>
      <p:ext uri="{BB962C8B-B14F-4D97-AF65-F5344CB8AC3E}">
        <p14:creationId xmlns:p14="http://schemas.microsoft.com/office/powerpoint/2010/main" val="3385747721"/>
      </p:ext>
    </p:extLst>
  </p:cSld>
  <p:clrMapOvr>
    <a:masterClrMapping/>
  </p:clrMapOvr>
  <mc:AlternateContent xmlns:mc="http://schemas.openxmlformats.org/markup-compatibility/2006" xmlns:p14="http://schemas.microsoft.com/office/powerpoint/2010/main">
    <mc:Choice Requires="p14">
      <p:transition spd="slow" p14:dur="1600" advTm="10000">
        <p14:gallery dir="l"/>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9000" fill="hold"/>
                                        <p:tgtEl>
                                          <p:spTgt spid="11"/>
                                        </p:tgtEl>
                                        <p:attrNameLst>
                                          <p:attrName>ppt_x</p:attrName>
                                        </p:attrNameLst>
                                      </p:cBhvr>
                                      <p:tavLst>
                                        <p:tav tm="0">
                                          <p:val>
                                            <p:strVal val="#ppt_x"/>
                                          </p:val>
                                        </p:tav>
                                        <p:tav tm="100000">
                                          <p:val>
                                            <p:strVal val="#ppt_x"/>
                                          </p:val>
                                        </p:tav>
                                      </p:tavLst>
                                    </p:anim>
                                    <p:anim calcmode="lin" valueType="num">
                                      <p:cBhvr additive="base">
                                        <p:cTn id="8" dur="9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9000" fill="hold"/>
                                        <p:tgtEl>
                                          <p:spTgt spid="7"/>
                                        </p:tgtEl>
                                        <p:attrNameLst>
                                          <p:attrName>ppt_x</p:attrName>
                                        </p:attrNameLst>
                                      </p:cBhvr>
                                      <p:tavLst>
                                        <p:tav tm="0">
                                          <p:val>
                                            <p:strVal val="#ppt_x"/>
                                          </p:val>
                                        </p:tav>
                                        <p:tav tm="100000">
                                          <p:val>
                                            <p:strVal val="#ppt_x"/>
                                          </p:val>
                                        </p:tav>
                                      </p:tavLst>
                                    </p:anim>
                                    <p:anim calcmode="lin" valueType="num">
                                      <p:cBhvr additive="base">
                                        <p:cTn id="14" dur="9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9000" fill="hold"/>
                                        <p:tgtEl>
                                          <p:spTgt spid="10"/>
                                        </p:tgtEl>
                                        <p:attrNameLst>
                                          <p:attrName>ppt_x</p:attrName>
                                        </p:attrNameLst>
                                      </p:cBhvr>
                                      <p:tavLst>
                                        <p:tav tm="0">
                                          <p:val>
                                            <p:strVal val="#ppt_x"/>
                                          </p:val>
                                        </p:tav>
                                        <p:tav tm="100000">
                                          <p:val>
                                            <p:strVal val="#ppt_x"/>
                                          </p:val>
                                        </p:tav>
                                      </p:tavLst>
                                    </p:anim>
                                    <p:anim calcmode="lin" valueType="num">
                                      <p:cBhvr additive="base">
                                        <p:cTn id="20" dur="9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9000" fill="hold"/>
                                        <p:tgtEl>
                                          <p:spTgt spid="14"/>
                                        </p:tgtEl>
                                        <p:attrNameLst>
                                          <p:attrName>ppt_x</p:attrName>
                                        </p:attrNameLst>
                                      </p:cBhvr>
                                      <p:tavLst>
                                        <p:tav tm="0">
                                          <p:val>
                                            <p:strVal val="#ppt_x"/>
                                          </p:val>
                                        </p:tav>
                                        <p:tav tm="100000">
                                          <p:val>
                                            <p:strVal val="#ppt_x"/>
                                          </p:val>
                                        </p:tav>
                                      </p:tavLst>
                                    </p:anim>
                                    <p:anim calcmode="lin" valueType="num">
                                      <p:cBhvr additive="base">
                                        <p:cTn id="26" dur="9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10"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2064000" y="1412776"/>
            <a:ext cx="8280000" cy="5040000"/>
          </a:xfrm>
          <a:prstGeom prst="rect">
            <a:avLst/>
          </a:prstGeom>
          <a:solidFill>
            <a:srgbClr val="000000">
              <a:alpha val="54902"/>
            </a:srgb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s-ES" altLang="es-ES" sz="1800" dirty="0">
              <a:latin typeface="Calibri" panose="020F0502020204030204" pitchFamily="34" charset="0"/>
              <a:cs typeface="Arial" panose="020B0604020202020204" pitchFamily="34" charset="0"/>
            </a:endParaRPr>
          </a:p>
        </p:txBody>
      </p:sp>
      <p:sp>
        <p:nvSpPr>
          <p:cNvPr id="11" name="10 Elipse"/>
          <p:cNvSpPr/>
          <p:nvPr/>
        </p:nvSpPr>
        <p:spPr>
          <a:xfrm>
            <a:off x="5285234" y="1772817"/>
            <a:ext cx="1944216" cy="584343"/>
          </a:xfrm>
          <a:prstGeom prst="ellipse">
            <a:avLst/>
          </a:prstGeom>
          <a:noFill/>
          <a:ln w="28575">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latin typeface="Calibri" panose="020F0502020204030204" pitchFamily="34" charset="0"/>
              </a:rPr>
              <a:t>General </a:t>
            </a:r>
            <a:r>
              <a:rPr lang="es-ES" sz="1600" dirty="0" err="1">
                <a:solidFill>
                  <a:schemeClr val="tx1"/>
                </a:solidFill>
                <a:latin typeface="Calibri" panose="020F0502020204030204" pitchFamily="34" charset="0"/>
              </a:rPr>
              <a:t>Assembly</a:t>
            </a:r>
            <a:endParaRPr lang="es-ES" sz="1600" dirty="0">
              <a:solidFill>
                <a:schemeClr val="tx1"/>
              </a:solidFill>
              <a:latin typeface="Calibri" panose="020F0502020204030204" pitchFamily="34" charset="0"/>
            </a:endParaRPr>
          </a:p>
        </p:txBody>
      </p:sp>
      <p:sp>
        <p:nvSpPr>
          <p:cNvPr id="19" name="18 Elipse"/>
          <p:cNvSpPr/>
          <p:nvPr/>
        </p:nvSpPr>
        <p:spPr>
          <a:xfrm>
            <a:off x="5285234" y="2899078"/>
            <a:ext cx="1944216" cy="584343"/>
          </a:xfrm>
          <a:prstGeom prst="ellipse">
            <a:avLst/>
          </a:prstGeom>
          <a:noFill/>
          <a:ln w="28575">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latin typeface="Calibri" panose="020F0502020204030204" pitchFamily="34" charset="0"/>
              </a:rPr>
              <a:t>Council</a:t>
            </a:r>
          </a:p>
        </p:txBody>
      </p:sp>
      <p:sp>
        <p:nvSpPr>
          <p:cNvPr id="13" name="12 CuadroTexto"/>
          <p:cNvSpPr txBox="1"/>
          <p:nvPr/>
        </p:nvSpPr>
        <p:spPr>
          <a:xfrm>
            <a:off x="2076023" y="1621805"/>
            <a:ext cx="1880536" cy="2554545"/>
          </a:xfrm>
          <a:prstGeom prst="rect">
            <a:avLst/>
          </a:prstGeom>
          <a:noFill/>
        </p:spPr>
        <p:txBody>
          <a:bodyPr wrap="square" rtlCol="0">
            <a:spAutoFit/>
          </a:bodyPr>
          <a:lstStyle/>
          <a:p>
            <a:pPr algn="ctr"/>
            <a:r>
              <a:rPr lang="en-US" sz="1600" i="1" dirty="0" smtClean="0">
                <a:solidFill>
                  <a:schemeClr val="accent1">
                    <a:lumMod val="20000"/>
                    <a:lumOff val="80000"/>
                  </a:schemeClr>
                </a:solidFill>
                <a:latin typeface="Calibri" panose="020F0502020204030204" pitchFamily="34" charset="0"/>
                <a:cs typeface="Arial" pitchFamily="34" charset="0"/>
              </a:rPr>
              <a:t>General Assembly meetings  </a:t>
            </a:r>
            <a:r>
              <a:rPr lang="en-US" sz="1600" i="1" dirty="0">
                <a:solidFill>
                  <a:schemeClr val="accent1">
                    <a:lumMod val="20000"/>
                    <a:lumOff val="80000"/>
                  </a:schemeClr>
                </a:solidFill>
                <a:latin typeface="Calibri" panose="020F0502020204030204" pitchFamily="34" charset="0"/>
                <a:cs typeface="Arial" pitchFamily="34" charset="0"/>
              </a:rPr>
              <a:t>are held every four years. The last one took place  in 2018 in Incheon. The  IALA President and Council members are elected during these meetings.</a:t>
            </a:r>
            <a:endParaRPr lang="es-ES" sz="1600" i="1" dirty="0">
              <a:solidFill>
                <a:schemeClr val="accent1">
                  <a:lumMod val="20000"/>
                  <a:lumOff val="80000"/>
                </a:schemeClr>
              </a:solidFill>
              <a:latin typeface="Calibri" panose="020F0502020204030204" pitchFamily="34" charset="0"/>
              <a:cs typeface="Arial" pitchFamily="34" charset="0"/>
            </a:endParaRPr>
          </a:p>
        </p:txBody>
      </p:sp>
      <p:sp>
        <p:nvSpPr>
          <p:cNvPr id="23" name="22 Flecha derecha"/>
          <p:cNvSpPr/>
          <p:nvPr/>
        </p:nvSpPr>
        <p:spPr>
          <a:xfrm rot="5400000">
            <a:off x="6077321" y="2510888"/>
            <a:ext cx="360040" cy="237591"/>
          </a:xfrm>
          <a:prstGeom prst="rightArrow">
            <a:avLst/>
          </a:prstGeom>
          <a:noFill/>
          <a:ln w="28575">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Calibri" panose="020F0502020204030204" pitchFamily="34" charset="0"/>
              <a:cs typeface="Arial" pitchFamily="34" charset="0"/>
            </a:endParaRPr>
          </a:p>
        </p:txBody>
      </p:sp>
      <p:sp>
        <p:nvSpPr>
          <p:cNvPr id="24" name="23 CuadroTexto"/>
          <p:cNvSpPr txBox="1"/>
          <p:nvPr/>
        </p:nvSpPr>
        <p:spPr>
          <a:xfrm>
            <a:off x="3769457" y="1663910"/>
            <a:ext cx="1638834" cy="2062103"/>
          </a:xfrm>
          <a:prstGeom prst="rect">
            <a:avLst/>
          </a:prstGeom>
          <a:noFill/>
        </p:spPr>
        <p:txBody>
          <a:bodyPr wrap="square" rtlCol="0">
            <a:spAutoFit/>
          </a:bodyPr>
          <a:lstStyle/>
          <a:p>
            <a:pPr algn="ctr"/>
            <a:r>
              <a:rPr lang="en-US" sz="1600" i="1" dirty="0" smtClean="0">
                <a:solidFill>
                  <a:schemeClr val="accent1">
                    <a:lumMod val="20000"/>
                    <a:lumOff val="80000"/>
                  </a:schemeClr>
                </a:solidFill>
                <a:latin typeface="Calibri" panose="020F0502020204030204" pitchFamily="34" charset="0"/>
                <a:cs typeface="Arial" pitchFamily="34" charset="0"/>
              </a:rPr>
              <a:t>Council </a:t>
            </a:r>
            <a:r>
              <a:rPr lang="en-US" sz="1600" i="1" dirty="0">
                <a:solidFill>
                  <a:schemeClr val="accent1">
                    <a:lumMod val="20000"/>
                    <a:lumOff val="80000"/>
                  </a:schemeClr>
                </a:solidFill>
                <a:latin typeface="Calibri" panose="020F0502020204030204" pitchFamily="34" charset="0"/>
                <a:cs typeface="Arial" pitchFamily="34" charset="0"/>
              </a:rPr>
              <a:t>ensures the smooth running of the organization and coordinates the work of the different committees:</a:t>
            </a:r>
            <a:endParaRPr lang="es-ES" sz="1600" i="1" dirty="0">
              <a:solidFill>
                <a:schemeClr val="accent1">
                  <a:lumMod val="20000"/>
                  <a:lumOff val="80000"/>
                </a:schemeClr>
              </a:solidFill>
              <a:latin typeface="Calibri" panose="020F0502020204030204" pitchFamily="34" charset="0"/>
              <a:cs typeface="Arial" pitchFamily="34" charset="0"/>
            </a:endParaRPr>
          </a:p>
        </p:txBody>
      </p:sp>
      <p:sp>
        <p:nvSpPr>
          <p:cNvPr id="29" name="28 Rectángulo redondeado"/>
          <p:cNvSpPr/>
          <p:nvPr/>
        </p:nvSpPr>
        <p:spPr>
          <a:xfrm>
            <a:off x="4439816" y="4467187"/>
            <a:ext cx="1512168" cy="1634133"/>
          </a:xfrm>
          <a:prstGeom prst="roundRect">
            <a:avLst/>
          </a:prstGeom>
          <a:noFill/>
          <a:ln w="28575">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err="1">
                <a:latin typeface="Calibri" panose="020F0502020204030204" pitchFamily="34" charset="0"/>
                <a:cs typeface="Arial" pitchFamily="34" charset="0"/>
              </a:rPr>
              <a:t>Vessel</a:t>
            </a:r>
            <a:r>
              <a:rPr lang="es-ES" sz="1400" dirty="0">
                <a:latin typeface="Calibri" panose="020F0502020204030204" pitchFamily="34" charset="0"/>
                <a:cs typeface="Arial" pitchFamily="34" charset="0"/>
              </a:rPr>
              <a:t> </a:t>
            </a:r>
            <a:r>
              <a:rPr lang="es-ES" sz="1400" dirty="0" err="1">
                <a:latin typeface="Calibri" panose="020F0502020204030204" pitchFamily="34" charset="0"/>
                <a:cs typeface="Arial" pitchFamily="34" charset="0"/>
              </a:rPr>
              <a:t>Traffic</a:t>
            </a:r>
            <a:r>
              <a:rPr lang="es-ES" sz="1400" dirty="0">
                <a:latin typeface="Calibri" panose="020F0502020204030204" pitchFamily="34" charset="0"/>
                <a:cs typeface="Arial" pitchFamily="34" charset="0"/>
              </a:rPr>
              <a:t> Services</a:t>
            </a:r>
          </a:p>
          <a:p>
            <a:pPr algn="ctr"/>
            <a:endParaRPr lang="es-ES" sz="1400" dirty="0">
              <a:latin typeface="Calibri" panose="020F0502020204030204" pitchFamily="34" charset="0"/>
              <a:cs typeface="Arial" pitchFamily="34" charset="0"/>
            </a:endParaRPr>
          </a:p>
          <a:p>
            <a:pPr algn="ctr"/>
            <a:r>
              <a:rPr lang="en-US" sz="1400" dirty="0">
                <a:latin typeface="Calibri" panose="020F0502020204030204" pitchFamily="34" charset="0"/>
                <a:cs typeface="Arial" pitchFamily="34" charset="0"/>
              </a:rPr>
              <a:t>(</a:t>
            </a:r>
            <a:r>
              <a:rPr lang="en-US" sz="1400" dirty="0">
                <a:solidFill>
                  <a:srgbClr val="FFCC00"/>
                </a:solidFill>
                <a:latin typeface="Calibri" panose="020F0502020204030204" pitchFamily="34" charset="0"/>
                <a:cs typeface="Arial" pitchFamily="34" charset="0"/>
              </a:rPr>
              <a:t>VTS</a:t>
            </a:r>
            <a:r>
              <a:rPr lang="en-US" sz="1400" dirty="0">
                <a:latin typeface="Calibri" panose="020F0502020204030204" pitchFamily="34" charset="0"/>
                <a:cs typeface="Arial" pitchFamily="34" charset="0"/>
              </a:rPr>
              <a:t>)</a:t>
            </a:r>
            <a:endParaRPr lang="es-ES" sz="1400" dirty="0">
              <a:latin typeface="Calibri" panose="020F0502020204030204" pitchFamily="34" charset="0"/>
              <a:cs typeface="Arial" pitchFamily="34" charset="0"/>
            </a:endParaRPr>
          </a:p>
        </p:txBody>
      </p:sp>
      <p:sp>
        <p:nvSpPr>
          <p:cNvPr id="39" name="38 Rectángulo redondeado"/>
          <p:cNvSpPr/>
          <p:nvPr/>
        </p:nvSpPr>
        <p:spPr>
          <a:xfrm>
            <a:off x="2345024" y="4467186"/>
            <a:ext cx="1512168" cy="1634133"/>
          </a:xfrm>
          <a:prstGeom prst="roundRect">
            <a:avLst/>
          </a:prstGeom>
          <a:noFill/>
          <a:ln w="28575">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err="1">
                <a:latin typeface="Calibri" panose="020F0502020204030204" pitchFamily="34" charset="0"/>
                <a:cs typeface="Arial" pitchFamily="34" charset="0"/>
              </a:rPr>
              <a:t>AtoN</a:t>
            </a:r>
            <a:r>
              <a:rPr lang="es-ES" sz="1400" dirty="0">
                <a:latin typeface="Calibri" panose="020F0502020204030204" pitchFamily="34" charset="0"/>
                <a:cs typeface="Arial" pitchFamily="34" charset="0"/>
              </a:rPr>
              <a:t> </a:t>
            </a:r>
            <a:r>
              <a:rPr lang="es-ES" sz="1400" dirty="0" err="1">
                <a:latin typeface="Calibri" panose="020F0502020204030204" pitchFamily="34" charset="0"/>
                <a:cs typeface="Arial" pitchFamily="34" charset="0"/>
              </a:rPr>
              <a:t>Requirements</a:t>
            </a:r>
            <a:r>
              <a:rPr lang="es-ES" sz="1400" dirty="0">
                <a:latin typeface="Calibri" panose="020F0502020204030204" pitchFamily="34" charset="0"/>
                <a:cs typeface="Arial" pitchFamily="34" charset="0"/>
              </a:rPr>
              <a:t> and Management (</a:t>
            </a:r>
            <a:r>
              <a:rPr lang="es-ES" sz="1400" dirty="0">
                <a:solidFill>
                  <a:srgbClr val="FFC000"/>
                </a:solidFill>
                <a:latin typeface="Calibri" panose="020F0502020204030204" pitchFamily="34" charset="0"/>
                <a:cs typeface="Arial" pitchFamily="34" charset="0"/>
              </a:rPr>
              <a:t>ARM</a:t>
            </a:r>
            <a:r>
              <a:rPr lang="es-ES" sz="1400" dirty="0">
                <a:latin typeface="Calibri" panose="020F0502020204030204" pitchFamily="34" charset="0"/>
                <a:cs typeface="Arial" pitchFamily="34" charset="0"/>
              </a:rPr>
              <a:t>)</a:t>
            </a:r>
          </a:p>
        </p:txBody>
      </p:sp>
      <p:sp>
        <p:nvSpPr>
          <p:cNvPr id="40" name="39 Rectángulo redondeado"/>
          <p:cNvSpPr/>
          <p:nvPr/>
        </p:nvSpPr>
        <p:spPr>
          <a:xfrm>
            <a:off x="6473366" y="4472731"/>
            <a:ext cx="1512168" cy="1634133"/>
          </a:xfrm>
          <a:prstGeom prst="roundRect">
            <a:avLst/>
          </a:prstGeom>
          <a:noFill/>
          <a:ln w="28575">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latin typeface="Arial" pitchFamily="34" charset="0"/>
                <a:cs typeface="Arial" pitchFamily="34" charset="0"/>
              </a:rPr>
              <a:t>e-</a:t>
            </a:r>
            <a:r>
              <a:rPr lang="es-ES" sz="1400" dirty="0" err="1">
                <a:latin typeface="Arial" pitchFamily="34" charset="0"/>
                <a:cs typeface="Arial" pitchFamily="34" charset="0"/>
              </a:rPr>
              <a:t>Navigation</a:t>
            </a:r>
            <a:r>
              <a:rPr lang="es-ES" sz="1200" dirty="0">
                <a:latin typeface="Arial" pitchFamily="34" charset="0"/>
                <a:cs typeface="Arial" pitchFamily="34" charset="0"/>
              </a:rPr>
              <a:t> </a:t>
            </a:r>
            <a:r>
              <a:rPr lang="en-GB" sz="1200" dirty="0">
                <a:latin typeface="Arial" pitchFamily="34" charset="0"/>
                <a:cs typeface="Arial" pitchFamily="34" charset="0"/>
              </a:rPr>
              <a:t>Information Services and Communications </a:t>
            </a:r>
            <a:endParaRPr lang="es-ES" sz="1200" dirty="0">
              <a:latin typeface="Arial" pitchFamily="34" charset="0"/>
              <a:cs typeface="Arial" pitchFamily="34" charset="0"/>
            </a:endParaRPr>
          </a:p>
          <a:p>
            <a:pPr algn="ctr"/>
            <a:r>
              <a:rPr lang="es-ES" sz="1400" dirty="0" smtClean="0">
                <a:latin typeface="Calibri" panose="020F0502020204030204" pitchFamily="34" charset="0"/>
                <a:cs typeface="Arial" pitchFamily="34" charset="0"/>
              </a:rPr>
              <a:t> </a:t>
            </a:r>
            <a:endParaRPr lang="es-ES" sz="1400" dirty="0">
              <a:latin typeface="Calibri" panose="020F0502020204030204" pitchFamily="34" charset="0"/>
              <a:cs typeface="Arial" pitchFamily="34" charset="0"/>
            </a:endParaRPr>
          </a:p>
          <a:p>
            <a:pPr algn="ctr"/>
            <a:r>
              <a:rPr lang="es-ES" sz="1400" dirty="0">
                <a:latin typeface="Calibri" panose="020F0502020204030204" pitchFamily="34" charset="0"/>
                <a:cs typeface="Arial" pitchFamily="34" charset="0"/>
              </a:rPr>
              <a:t>(</a:t>
            </a:r>
            <a:r>
              <a:rPr lang="es-ES" sz="1400" dirty="0">
                <a:solidFill>
                  <a:srgbClr val="FFCC00"/>
                </a:solidFill>
                <a:latin typeface="Calibri" panose="020F0502020204030204" pitchFamily="34" charset="0"/>
                <a:cs typeface="Arial" pitchFamily="34" charset="0"/>
              </a:rPr>
              <a:t>ENAV</a:t>
            </a:r>
            <a:r>
              <a:rPr lang="es-ES" sz="1400" dirty="0">
                <a:latin typeface="Calibri" panose="020F0502020204030204" pitchFamily="34" charset="0"/>
                <a:cs typeface="Arial" pitchFamily="34" charset="0"/>
              </a:rPr>
              <a:t>)</a:t>
            </a:r>
          </a:p>
        </p:txBody>
      </p:sp>
      <p:sp>
        <p:nvSpPr>
          <p:cNvPr id="42" name="41 Rectángulo redondeado"/>
          <p:cNvSpPr/>
          <p:nvPr/>
        </p:nvSpPr>
        <p:spPr>
          <a:xfrm>
            <a:off x="8548448" y="4472731"/>
            <a:ext cx="1512168" cy="1634133"/>
          </a:xfrm>
          <a:prstGeom prst="roundRect">
            <a:avLst/>
          </a:prstGeom>
          <a:noFill/>
          <a:ln w="28575">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libri" panose="020F0502020204030204" pitchFamily="34" charset="0"/>
                <a:cs typeface="Arial" pitchFamily="34" charset="0"/>
              </a:rPr>
              <a:t>AtoN Engineering and Sustainability</a:t>
            </a:r>
            <a:r>
              <a:rPr lang="es-ES" sz="1400" dirty="0">
                <a:latin typeface="Calibri" panose="020F0502020204030204" pitchFamily="34" charset="0"/>
                <a:cs typeface="Arial" pitchFamily="34" charset="0"/>
              </a:rPr>
              <a:t> (</a:t>
            </a:r>
            <a:r>
              <a:rPr lang="es-ES" sz="1400" dirty="0">
                <a:solidFill>
                  <a:srgbClr val="FFCC00"/>
                </a:solidFill>
                <a:latin typeface="Calibri" panose="020F0502020204030204" pitchFamily="34" charset="0"/>
                <a:cs typeface="Arial" pitchFamily="34" charset="0"/>
              </a:rPr>
              <a:t>ENG</a:t>
            </a:r>
            <a:r>
              <a:rPr lang="es-ES" sz="1400" dirty="0">
                <a:latin typeface="Calibri" panose="020F0502020204030204" pitchFamily="34" charset="0"/>
                <a:cs typeface="Arial" pitchFamily="34" charset="0"/>
              </a:rPr>
              <a:t>)</a:t>
            </a:r>
          </a:p>
        </p:txBody>
      </p:sp>
      <p:sp>
        <p:nvSpPr>
          <p:cNvPr id="27" name="26 Rectángulo redondeado"/>
          <p:cNvSpPr/>
          <p:nvPr/>
        </p:nvSpPr>
        <p:spPr>
          <a:xfrm>
            <a:off x="2331308" y="508900"/>
            <a:ext cx="7725132" cy="54006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s-ES" altLang="es-ES" sz="2000" dirty="0" err="1">
                <a:solidFill>
                  <a:schemeClr val="tx1"/>
                </a:solidFill>
                <a:latin typeface="Calibri" panose="020F0502020204030204" pitchFamily="34" charset="0"/>
                <a:cs typeface="Arial" pitchFamily="34" charset="0"/>
              </a:rPr>
              <a:t>IALA’s</a:t>
            </a:r>
            <a:r>
              <a:rPr lang="es-ES" altLang="es-ES" sz="2000" dirty="0">
                <a:solidFill>
                  <a:schemeClr val="tx1"/>
                </a:solidFill>
                <a:latin typeface="Calibri" panose="020F0502020204030204" pitchFamily="34" charset="0"/>
                <a:cs typeface="Arial" pitchFamily="34" charset="0"/>
              </a:rPr>
              <a:t>  </a:t>
            </a:r>
            <a:r>
              <a:rPr lang="es-ES" altLang="es-ES" sz="2000" dirty="0" err="1">
                <a:solidFill>
                  <a:srgbClr val="FFC000"/>
                </a:solidFill>
                <a:latin typeface="Calibri" panose="020F0502020204030204" pitchFamily="34" charset="0"/>
                <a:cs typeface="Arial" pitchFamily="34" charset="0"/>
              </a:rPr>
              <a:t>structure</a:t>
            </a:r>
            <a:endParaRPr lang="es-ES" altLang="es-ES" sz="2000" dirty="0">
              <a:solidFill>
                <a:srgbClr val="FFC000"/>
              </a:solidFill>
              <a:latin typeface="Calibri" panose="020F0502020204030204" pitchFamily="34" charset="0"/>
              <a:cs typeface="Arial" pitchFamily="34" charset="0"/>
            </a:endParaRPr>
          </a:p>
        </p:txBody>
      </p:sp>
      <p:sp>
        <p:nvSpPr>
          <p:cNvPr id="25" name="24 Rectángulo redondeado"/>
          <p:cNvSpPr/>
          <p:nvPr/>
        </p:nvSpPr>
        <p:spPr>
          <a:xfrm>
            <a:off x="3863753" y="3716451"/>
            <a:ext cx="5041989" cy="487099"/>
          </a:xfrm>
          <a:prstGeom prst="roundRect">
            <a:avLst/>
          </a:prstGeom>
          <a:noFill/>
          <a:ln w="28575">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libri" panose="020F0502020204030204" pitchFamily="34" charset="0"/>
              </a:rPr>
              <a:t>IALA Committees: Experts at work!</a:t>
            </a:r>
          </a:p>
        </p:txBody>
      </p:sp>
      <p:sp>
        <p:nvSpPr>
          <p:cNvPr id="26" name="25 CuadroTexto"/>
          <p:cNvSpPr txBox="1"/>
          <p:nvPr/>
        </p:nvSpPr>
        <p:spPr>
          <a:xfrm>
            <a:off x="7103640" y="1768336"/>
            <a:ext cx="3240360" cy="1569660"/>
          </a:xfrm>
          <a:prstGeom prst="rect">
            <a:avLst/>
          </a:prstGeom>
          <a:noFill/>
        </p:spPr>
        <p:txBody>
          <a:bodyPr wrap="square" rtlCol="0">
            <a:spAutoFit/>
          </a:bodyPr>
          <a:lstStyle/>
          <a:p>
            <a:pPr algn="ctr"/>
            <a:r>
              <a:rPr lang="en-US" sz="1600" dirty="0">
                <a:latin typeface="Calibri" panose="020F0502020204030204" pitchFamily="34" charset="0"/>
              </a:rPr>
              <a:t>The Committees constitute an international community of experts in a particular field, who prepare and review relevant publications in accordance with the IALA quadrennial work programme.</a:t>
            </a:r>
            <a:endParaRPr lang="es-ES" sz="1600" i="1" dirty="0">
              <a:solidFill>
                <a:schemeClr val="accent1">
                  <a:lumMod val="20000"/>
                  <a:lumOff val="80000"/>
                </a:schemeClr>
              </a:solidFill>
              <a:latin typeface="Calibri" panose="020F0502020204030204" pitchFamily="34" charset="0"/>
              <a:cs typeface="Arial" pitchFamily="34" charset="0"/>
            </a:endParaRPr>
          </a:p>
        </p:txBody>
      </p:sp>
    </p:spTree>
    <p:extLst>
      <p:ext uri="{BB962C8B-B14F-4D97-AF65-F5344CB8AC3E}">
        <p14:creationId xmlns:p14="http://schemas.microsoft.com/office/powerpoint/2010/main" val="1095646586"/>
      </p:ext>
    </p:extLst>
  </p:cSld>
  <p:clrMapOvr>
    <a:masterClrMapping/>
  </p:clrMapOvr>
  <mc:AlternateContent xmlns:mc="http://schemas.openxmlformats.org/markup-compatibility/2006" xmlns:p14="http://schemas.microsoft.com/office/powerpoint/2010/main">
    <mc:Choice Requires="p14">
      <p:transition spd="slow" p14:dur="3000" advTm="10000">
        <p14:gallery dir="l"/>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999"/>
                                          </p:stCondLst>
                                        </p:cTn>
                                        <p:tgtEl>
                                          <p:spTgt spid="27"/>
                                        </p:tgtEl>
                                        <p:attrNameLst>
                                          <p:attrName>style.visibility</p:attrName>
                                        </p:attrNameLst>
                                      </p:cBhvr>
                                      <p:to>
                                        <p:strVal val="visible"/>
                                      </p:to>
                                    </p:set>
                                  </p:childTnLst>
                                </p:cTn>
                              </p:par>
                            </p:childTnLst>
                          </p:cTn>
                        </p:par>
                        <p:par>
                          <p:cTn id="7" fill="hold">
                            <p:stCondLst>
                              <p:cond delay="1000"/>
                            </p:stCondLst>
                            <p:childTnLst>
                              <p:par>
                                <p:cTn id="8" presetID="14" presetClass="entr" presetSubtype="1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par>
                          <p:cTn id="11" fill="hold">
                            <p:stCondLst>
                              <p:cond delay="1500"/>
                            </p:stCondLst>
                            <p:childTnLst>
                              <p:par>
                                <p:cTn id="12" presetID="42"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7000"/>
                                        <p:tgtEl>
                                          <p:spTgt spid="13"/>
                                        </p:tgtEl>
                                      </p:cBhvr>
                                    </p:animEffect>
                                    <p:anim calcmode="lin" valueType="num">
                                      <p:cBhvr>
                                        <p:cTn id="15" dur="7000" fill="hold"/>
                                        <p:tgtEl>
                                          <p:spTgt spid="13"/>
                                        </p:tgtEl>
                                        <p:attrNameLst>
                                          <p:attrName>ppt_x</p:attrName>
                                        </p:attrNameLst>
                                      </p:cBhvr>
                                      <p:tavLst>
                                        <p:tav tm="0">
                                          <p:val>
                                            <p:strVal val="#ppt_x"/>
                                          </p:val>
                                        </p:tav>
                                        <p:tav tm="100000">
                                          <p:val>
                                            <p:strVal val="#ppt_x"/>
                                          </p:val>
                                        </p:tav>
                                      </p:tavLst>
                                    </p:anim>
                                    <p:anim calcmode="lin" valueType="num">
                                      <p:cBhvr>
                                        <p:cTn id="16" dur="7000" fill="hold"/>
                                        <p:tgtEl>
                                          <p:spTgt spid="13"/>
                                        </p:tgtEl>
                                        <p:attrNameLst>
                                          <p:attrName>ppt_y</p:attrName>
                                        </p:attrNameLst>
                                      </p:cBhvr>
                                      <p:tavLst>
                                        <p:tav tm="0">
                                          <p:val>
                                            <p:strVal val="#ppt_y+.1"/>
                                          </p:val>
                                        </p:tav>
                                        <p:tav tm="100000">
                                          <p:val>
                                            <p:strVal val="#ppt_y"/>
                                          </p:val>
                                        </p:tav>
                                      </p:tavLst>
                                    </p:anim>
                                  </p:childTnLst>
                                </p:cTn>
                              </p:par>
                            </p:childTnLst>
                          </p:cTn>
                        </p:par>
                        <p:par>
                          <p:cTn id="17" fill="hold">
                            <p:stCondLst>
                              <p:cond delay="8500"/>
                            </p:stCondLst>
                            <p:childTnLst>
                              <p:par>
                                <p:cTn id="18" presetID="10" presetClass="exit" presetSubtype="0" fill="hold" grpId="1" nodeType="afterEffect">
                                  <p:stCondLst>
                                    <p:cond delay="0"/>
                                  </p:stCondLst>
                                  <p:childTnLst>
                                    <p:animEffect transition="out" filter="fade">
                                      <p:cBhvr>
                                        <p:cTn id="19" dur="7000"/>
                                        <p:tgtEl>
                                          <p:spTgt spid="13"/>
                                        </p:tgtEl>
                                      </p:cBhvr>
                                    </p:animEffect>
                                    <p:set>
                                      <p:cBhvr>
                                        <p:cTn id="20" dur="1" fill="hold">
                                          <p:stCondLst>
                                            <p:cond delay="6999"/>
                                          </p:stCondLst>
                                        </p:cTn>
                                        <p:tgtEl>
                                          <p:spTgt spid="13"/>
                                        </p:tgtEl>
                                        <p:attrNameLst>
                                          <p:attrName>style.visibility</p:attrName>
                                        </p:attrNameLst>
                                      </p:cBhvr>
                                      <p:to>
                                        <p:strVal val="hidden"/>
                                      </p:to>
                                    </p:set>
                                  </p:childTnLst>
                                </p:cTn>
                              </p:par>
                            </p:childTnLst>
                          </p:cTn>
                        </p:par>
                        <p:par>
                          <p:cTn id="21" fill="hold">
                            <p:stCondLst>
                              <p:cond delay="15500"/>
                            </p:stCondLst>
                            <p:childTnLst>
                              <p:par>
                                <p:cTn id="22" presetID="10"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childTnLst>
                                </p:cTn>
                              </p:par>
                            </p:childTnLst>
                          </p:cTn>
                        </p:par>
                        <p:par>
                          <p:cTn id="25" fill="hold">
                            <p:stCondLst>
                              <p:cond delay="16500"/>
                            </p:stCondLst>
                            <p:childTnLst>
                              <p:par>
                                <p:cTn id="26" presetID="14" presetClass="entr" presetSubtype="1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randombar(horizontal)">
                                      <p:cBhvr>
                                        <p:cTn id="28" dur="500"/>
                                        <p:tgtEl>
                                          <p:spTgt spid="19"/>
                                        </p:tgtEl>
                                      </p:cBhvr>
                                    </p:animEffect>
                                  </p:childTnLst>
                                </p:cTn>
                              </p:par>
                            </p:childTnLst>
                          </p:cTn>
                        </p:par>
                        <p:par>
                          <p:cTn id="29" fill="hold">
                            <p:stCondLst>
                              <p:cond delay="17000"/>
                            </p:stCondLst>
                            <p:childTnLst>
                              <p:par>
                                <p:cTn id="30" presetID="42"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7000"/>
                                        <p:tgtEl>
                                          <p:spTgt spid="24"/>
                                        </p:tgtEl>
                                      </p:cBhvr>
                                    </p:animEffect>
                                    <p:anim calcmode="lin" valueType="num">
                                      <p:cBhvr>
                                        <p:cTn id="33" dur="7000" fill="hold"/>
                                        <p:tgtEl>
                                          <p:spTgt spid="24"/>
                                        </p:tgtEl>
                                        <p:attrNameLst>
                                          <p:attrName>ppt_x</p:attrName>
                                        </p:attrNameLst>
                                      </p:cBhvr>
                                      <p:tavLst>
                                        <p:tav tm="0">
                                          <p:val>
                                            <p:strVal val="#ppt_x"/>
                                          </p:val>
                                        </p:tav>
                                        <p:tav tm="100000">
                                          <p:val>
                                            <p:strVal val="#ppt_x"/>
                                          </p:val>
                                        </p:tav>
                                      </p:tavLst>
                                    </p:anim>
                                    <p:anim calcmode="lin" valueType="num">
                                      <p:cBhvr>
                                        <p:cTn id="34" dur="7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7000"/>
                                        <p:tgtEl>
                                          <p:spTgt spid="24"/>
                                        </p:tgtEl>
                                      </p:cBhvr>
                                    </p:animEffect>
                                    <p:set>
                                      <p:cBhvr>
                                        <p:cTn id="39" dur="1" fill="hold">
                                          <p:stCondLst>
                                            <p:cond delay="6999"/>
                                          </p:stCondLst>
                                        </p:cTn>
                                        <p:tgtEl>
                                          <p:spTgt spid="24"/>
                                        </p:tgtEl>
                                        <p:attrNameLst>
                                          <p:attrName>style.visibility</p:attrName>
                                        </p:attrNameLst>
                                      </p:cBhvr>
                                      <p:to>
                                        <p:strVal val="hidden"/>
                                      </p:to>
                                    </p:set>
                                  </p:childTnLst>
                                </p:cTn>
                              </p:par>
                            </p:childTnLst>
                          </p:cTn>
                        </p:par>
                        <p:par>
                          <p:cTn id="40" fill="hold">
                            <p:stCondLst>
                              <p:cond delay="7000"/>
                            </p:stCondLst>
                            <p:childTnLst>
                              <p:par>
                                <p:cTn id="41" presetID="10"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childTnLst>
                                </p:cTn>
                              </p:par>
                            </p:childTnLst>
                          </p:cTn>
                        </p:par>
                        <p:par>
                          <p:cTn id="44" fill="hold">
                            <p:stCondLst>
                              <p:cond delay="8000"/>
                            </p:stCondLst>
                            <p:childTnLst>
                              <p:par>
                                <p:cTn id="45" presetID="42"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8000"/>
                                        <p:tgtEl>
                                          <p:spTgt spid="26"/>
                                        </p:tgtEl>
                                      </p:cBhvr>
                                    </p:animEffect>
                                    <p:anim calcmode="lin" valueType="num">
                                      <p:cBhvr>
                                        <p:cTn id="48" dur="8000" fill="hold"/>
                                        <p:tgtEl>
                                          <p:spTgt spid="26"/>
                                        </p:tgtEl>
                                        <p:attrNameLst>
                                          <p:attrName>ppt_x</p:attrName>
                                        </p:attrNameLst>
                                      </p:cBhvr>
                                      <p:tavLst>
                                        <p:tav tm="0">
                                          <p:val>
                                            <p:strVal val="#ppt_x"/>
                                          </p:val>
                                        </p:tav>
                                        <p:tav tm="100000">
                                          <p:val>
                                            <p:strVal val="#ppt_x"/>
                                          </p:val>
                                        </p:tav>
                                      </p:tavLst>
                                    </p:anim>
                                    <p:anim calcmode="lin" valueType="num">
                                      <p:cBhvr>
                                        <p:cTn id="49" dur="8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16000"/>
                            </p:stCondLst>
                            <p:childTnLst>
                              <p:par>
                                <p:cTn id="51" presetID="10" presetClass="exit" presetSubtype="0" fill="hold" grpId="1" nodeType="afterEffect">
                                  <p:stCondLst>
                                    <p:cond delay="0"/>
                                  </p:stCondLst>
                                  <p:childTnLst>
                                    <p:animEffect transition="out" filter="fade">
                                      <p:cBhvr>
                                        <p:cTn id="52" dur="8000"/>
                                        <p:tgtEl>
                                          <p:spTgt spid="26"/>
                                        </p:tgtEl>
                                      </p:cBhvr>
                                    </p:animEffect>
                                    <p:set>
                                      <p:cBhvr>
                                        <p:cTn id="53" dur="1" fill="hold">
                                          <p:stCondLst>
                                            <p:cond delay="7999"/>
                                          </p:stCondLst>
                                        </p:cTn>
                                        <p:tgtEl>
                                          <p:spTgt spid="26"/>
                                        </p:tgtEl>
                                        <p:attrNameLst>
                                          <p:attrName>style.visibility</p:attrName>
                                        </p:attrNameLst>
                                      </p:cBhvr>
                                      <p:to>
                                        <p:strVal val="hidden"/>
                                      </p:to>
                                    </p:set>
                                  </p:childTnLst>
                                </p:cTn>
                              </p:par>
                            </p:childTnLst>
                          </p:cTn>
                        </p:par>
                        <p:par>
                          <p:cTn id="54" fill="hold">
                            <p:stCondLst>
                              <p:cond delay="24000"/>
                            </p:stCondLst>
                            <p:childTnLst>
                              <p:par>
                                <p:cTn id="55" presetID="10" presetClass="entr" presetSubtype="0"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2500"/>
                                        <p:tgtEl>
                                          <p:spTgt spid="39"/>
                                        </p:tgtEl>
                                      </p:cBhvr>
                                    </p:animEffect>
                                  </p:childTnLst>
                                </p:cTn>
                              </p:par>
                            </p:childTnLst>
                          </p:cTn>
                        </p:par>
                        <p:par>
                          <p:cTn id="58" fill="hold">
                            <p:stCondLst>
                              <p:cond delay="26500"/>
                            </p:stCondLst>
                            <p:childTnLst>
                              <p:par>
                                <p:cTn id="59" presetID="10" presetClass="entr" presetSubtype="0"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2500"/>
                                        <p:tgtEl>
                                          <p:spTgt spid="29"/>
                                        </p:tgtEl>
                                      </p:cBhvr>
                                    </p:animEffect>
                                  </p:childTnLst>
                                </p:cTn>
                              </p:par>
                            </p:childTnLst>
                          </p:cTn>
                        </p:par>
                        <p:par>
                          <p:cTn id="62" fill="hold">
                            <p:stCondLst>
                              <p:cond delay="29000"/>
                            </p:stCondLst>
                            <p:childTnLst>
                              <p:par>
                                <p:cTn id="63" presetID="10" presetClass="entr" presetSubtype="0"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fade">
                                      <p:cBhvr>
                                        <p:cTn id="65" dur="2500"/>
                                        <p:tgtEl>
                                          <p:spTgt spid="40"/>
                                        </p:tgtEl>
                                      </p:cBhvr>
                                    </p:animEffect>
                                  </p:childTnLst>
                                </p:cTn>
                              </p:par>
                            </p:childTnLst>
                          </p:cTn>
                        </p:par>
                        <p:par>
                          <p:cTn id="66" fill="hold">
                            <p:stCondLst>
                              <p:cond delay="31500"/>
                            </p:stCondLst>
                            <p:childTnLst>
                              <p:par>
                                <p:cTn id="67" presetID="10" presetClass="entr" presetSubtype="0" fill="hold" grpId="0" nodeType="after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fade">
                                      <p:cBhvr>
                                        <p:cTn id="69" dur="2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13" grpId="0"/>
      <p:bldP spid="13" grpId="1"/>
      <p:bldP spid="23" grpId="0" animBg="1"/>
      <p:bldP spid="24" grpId="0"/>
      <p:bldP spid="24" grpId="1"/>
      <p:bldP spid="29" grpId="0" animBg="1"/>
      <p:bldP spid="39" grpId="0" animBg="1"/>
      <p:bldP spid="40" grpId="0" animBg="1"/>
      <p:bldP spid="42" grpId="0" animBg="1"/>
      <p:bldP spid="27" grpId="0" animBg="1"/>
      <p:bldP spid="25" grpId="0" animBg="1"/>
      <p:bldP spid="26" grpId="0"/>
      <p:bldP spid="2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p:cNvSpPr/>
          <p:nvPr/>
        </p:nvSpPr>
        <p:spPr>
          <a:xfrm>
            <a:off x="2064000" y="1440000"/>
            <a:ext cx="8280000" cy="5040000"/>
          </a:xfrm>
          <a:prstGeom prst="rect">
            <a:avLst/>
          </a:prstGeom>
          <a:solidFill>
            <a:srgbClr val="000000">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es-ES" altLang="es-ES" sz="1800" dirty="0">
              <a:latin typeface="Arial" pitchFamily="34" charset="0"/>
              <a:cs typeface="Arial" panose="020B0604020202020204" pitchFamily="34" charset="0"/>
            </a:endParaRPr>
          </a:p>
        </p:txBody>
      </p:sp>
      <p:sp>
        <p:nvSpPr>
          <p:cNvPr id="11" name="10 Elipse"/>
          <p:cNvSpPr/>
          <p:nvPr/>
        </p:nvSpPr>
        <p:spPr>
          <a:xfrm>
            <a:off x="5285234" y="1904838"/>
            <a:ext cx="1944216" cy="584343"/>
          </a:xfrm>
          <a:prstGeom prst="ellipse">
            <a:avLst/>
          </a:prstGeom>
          <a:noFill/>
          <a:ln w="28575">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latin typeface="Calibri" panose="020F0502020204030204" pitchFamily="34" charset="0"/>
                <a:cs typeface="Arial" pitchFamily="34" charset="0"/>
              </a:rPr>
              <a:t>General </a:t>
            </a:r>
            <a:r>
              <a:rPr lang="es-ES" sz="1600" dirty="0" err="1">
                <a:solidFill>
                  <a:schemeClr val="tx1"/>
                </a:solidFill>
                <a:latin typeface="Calibri" panose="020F0502020204030204" pitchFamily="34" charset="0"/>
                <a:cs typeface="Arial" pitchFamily="34" charset="0"/>
              </a:rPr>
              <a:t>Assembly</a:t>
            </a:r>
            <a:endParaRPr lang="es-ES" sz="1600" dirty="0">
              <a:solidFill>
                <a:schemeClr val="tx1"/>
              </a:solidFill>
              <a:latin typeface="Calibri" panose="020F0502020204030204" pitchFamily="34" charset="0"/>
              <a:cs typeface="Arial" pitchFamily="34" charset="0"/>
            </a:endParaRPr>
          </a:p>
        </p:txBody>
      </p:sp>
      <p:sp>
        <p:nvSpPr>
          <p:cNvPr id="19" name="18 Elipse"/>
          <p:cNvSpPr/>
          <p:nvPr/>
        </p:nvSpPr>
        <p:spPr>
          <a:xfrm>
            <a:off x="5285234" y="3031099"/>
            <a:ext cx="1944216" cy="584343"/>
          </a:xfrm>
          <a:prstGeom prst="ellipse">
            <a:avLst/>
          </a:prstGeom>
          <a:noFill/>
          <a:ln w="28575">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solidFill>
                  <a:schemeClr val="tx1"/>
                </a:solidFill>
                <a:latin typeface="Calibri" panose="020F0502020204030204" pitchFamily="34" charset="0"/>
                <a:cs typeface="Arial" pitchFamily="34" charset="0"/>
              </a:rPr>
              <a:t>Council</a:t>
            </a:r>
          </a:p>
        </p:txBody>
      </p:sp>
      <p:sp>
        <p:nvSpPr>
          <p:cNvPr id="23" name="22 Flecha derecha"/>
          <p:cNvSpPr/>
          <p:nvPr/>
        </p:nvSpPr>
        <p:spPr>
          <a:xfrm rot="5400000">
            <a:off x="6077321" y="2642909"/>
            <a:ext cx="360040" cy="237591"/>
          </a:xfrm>
          <a:prstGeom prst="rightArrow">
            <a:avLst/>
          </a:prstGeom>
          <a:noFill/>
          <a:ln w="28575">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pitchFamily="34" charset="0"/>
              <a:cs typeface="Arial" pitchFamily="34" charset="0"/>
            </a:endParaRPr>
          </a:p>
        </p:txBody>
      </p:sp>
      <p:sp>
        <p:nvSpPr>
          <p:cNvPr id="29" name="28 Rectángulo redondeado"/>
          <p:cNvSpPr/>
          <p:nvPr/>
        </p:nvSpPr>
        <p:spPr>
          <a:xfrm>
            <a:off x="4439816" y="4467187"/>
            <a:ext cx="1512168" cy="1634133"/>
          </a:xfrm>
          <a:prstGeom prst="roundRect">
            <a:avLst/>
          </a:prstGeom>
          <a:noFill/>
          <a:ln w="28575">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Calibri" panose="020F0502020204030204" pitchFamily="34" charset="0"/>
                <a:cs typeface="Arial" pitchFamily="34" charset="0"/>
              </a:rPr>
              <a:t>Vessel Traffic Services</a:t>
            </a:r>
          </a:p>
          <a:p>
            <a:pPr algn="ctr"/>
            <a:endParaRPr lang="en-US" sz="1400" dirty="0">
              <a:latin typeface="Calibri" panose="020F0502020204030204" pitchFamily="34" charset="0"/>
              <a:cs typeface="Arial" pitchFamily="34" charset="0"/>
            </a:endParaRPr>
          </a:p>
          <a:p>
            <a:pPr algn="ctr"/>
            <a:r>
              <a:rPr lang="en-US" sz="1400" dirty="0">
                <a:latin typeface="Calibri" panose="020F0502020204030204" pitchFamily="34" charset="0"/>
                <a:cs typeface="Arial" pitchFamily="34" charset="0"/>
              </a:rPr>
              <a:t>(</a:t>
            </a:r>
            <a:r>
              <a:rPr lang="en-US" sz="1400" dirty="0">
                <a:solidFill>
                  <a:srgbClr val="FFCC00"/>
                </a:solidFill>
                <a:latin typeface="Calibri" panose="020F0502020204030204" pitchFamily="34" charset="0"/>
                <a:cs typeface="Arial" pitchFamily="34" charset="0"/>
              </a:rPr>
              <a:t>VTS</a:t>
            </a:r>
            <a:r>
              <a:rPr lang="en-US" sz="1400" dirty="0">
                <a:latin typeface="Calibri" panose="020F0502020204030204" pitchFamily="34" charset="0"/>
                <a:cs typeface="Arial" pitchFamily="34" charset="0"/>
              </a:rPr>
              <a:t>)</a:t>
            </a:r>
            <a:endParaRPr lang="es-ES" sz="1400" dirty="0">
              <a:latin typeface="Calibri" panose="020F0502020204030204" pitchFamily="34" charset="0"/>
              <a:cs typeface="Arial" pitchFamily="34" charset="0"/>
            </a:endParaRPr>
          </a:p>
        </p:txBody>
      </p:sp>
      <p:sp>
        <p:nvSpPr>
          <p:cNvPr id="39" name="38 Rectángulo redondeado"/>
          <p:cNvSpPr/>
          <p:nvPr/>
        </p:nvSpPr>
        <p:spPr>
          <a:xfrm>
            <a:off x="2345024" y="4467186"/>
            <a:ext cx="1512168" cy="1634133"/>
          </a:xfrm>
          <a:prstGeom prst="roundRect">
            <a:avLst/>
          </a:prstGeom>
          <a:noFill/>
          <a:ln w="28575">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err="1" smtClean="0">
                <a:latin typeface="Calibri" panose="020F0502020204030204" pitchFamily="34" charset="0"/>
                <a:cs typeface="Arial" pitchFamily="34" charset="0"/>
              </a:rPr>
              <a:t>AtoN</a:t>
            </a:r>
            <a:r>
              <a:rPr lang="es-ES" sz="1400" dirty="0" smtClean="0">
                <a:latin typeface="Calibri" panose="020F0502020204030204" pitchFamily="34" charset="0"/>
                <a:cs typeface="Arial" pitchFamily="34" charset="0"/>
              </a:rPr>
              <a:t> </a:t>
            </a:r>
            <a:r>
              <a:rPr lang="es-ES" sz="1400" dirty="0" err="1">
                <a:latin typeface="Calibri" panose="020F0502020204030204" pitchFamily="34" charset="0"/>
                <a:cs typeface="Arial" pitchFamily="34" charset="0"/>
              </a:rPr>
              <a:t>Requirements</a:t>
            </a:r>
            <a:r>
              <a:rPr lang="es-ES" sz="1400" dirty="0">
                <a:latin typeface="Calibri" panose="020F0502020204030204" pitchFamily="34" charset="0"/>
                <a:cs typeface="Arial" pitchFamily="34" charset="0"/>
              </a:rPr>
              <a:t> and Management (</a:t>
            </a:r>
            <a:r>
              <a:rPr lang="es-ES" sz="1400" dirty="0">
                <a:solidFill>
                  <a:srgbClr val="FFC000"/>
                </a:solidFill>
                <a:latin typeface="Calibri" panose="020F0502020204030204" pitchFamily="34" charset="0"/>
                <a:cs typeface="Arial" pitchFamily="34" charset="0"/>
              </a:rPr>
              <a:t>ARM</a:t>
            </a:r>
            <a:r>
              <a:rPr lang="es-ES" sz="1400" dirty="0">
                <a:latin typeface="Calibri" panose="020F0502020204030204" pitchFamily="34" charset="0"/>
                <a:cs typeface="Arial" pitchFamily="34" charset="0"/>
              </a:rPr>
              <a:t>)</a:t>
            </a:r>
          </a:p>
        </p:txBody>
      </p:sp>
      <p:sp>
        <p:nvSpPr>
          <p:cNvPr id="40" name="39 Rectángulo redondeado"/>
          <p:cNvSpPr/>
          <p:nvPr/>
        </p:nvSpPr>
        <p:spPr>
          <a:xfrm>
            <a:off x="6473366" y="4472731"/>
            <a:ext cx="1512168" cy="1634133"/>
          </a:xfrm>
          <a:prstGeom prst="roundRect">
            <a:avLst/>
          </a:prstGeom>
          <a:noFill/>
          <a:ln w="28575">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latin typeface="Arial" pitchFamily="34" charset="0"/>
                <a:cs typeface="Arial" pitchFamily="34" charset="0"/>
              </a:rPr>
              <a:t>e-</a:t>
            </a:r>
            <a:r>
              <a:rPr lang="es-ES" sz="1400" dirty="0" err="1">
                <a:latin typeface="Arial" pitchFamily="34" charset="0"/>
                <a:cs typeface="Arial" pitchFamily="34" charset="0"/>
              </a:rPr>
              <a:t>Navigation</a:t>
            </a:r>
            <a:r>
              <a:rPr lang="es-ES" sz="1200" dirty="0">
                <a:latin typeface="Arial" pitchFamily="34" charset="0"/>
                <a:cs typeface="Arial" pitchFamily="34" charset="0"/>
              </a:rPr>
              <a:t> </a:t>
            </a:r>
            <a:r>
              <a:rPr lang="en-GB" sz="1200" dirty="0">
                <a:latin typeface="Arial" pitchFamily="34" charset="0"/>
                <a:cs typeface="Arial" pitchFamily="34" charset="0"/>
              </a:rPr>
              <a:t>Information Services and Communications </a:t>
            </a:r>
            <a:endParaRPr lang="es-ES" sz="1200" dirty="0">
              <a:latin typeface="Arial" pitchFamily="34" charset="0"/>
              <a:cs typeface="Arial" pitchFamily="34" charset="0"/>
            </a:endParaRPr>
          </a:p>
          <a:p>
            <a:pPr algn="ctr"/>
            <a:r>
              <a:rPr lang="es-ES" sz="1400" dirty="0">
                <a:latin typeface="Arial" pitchFamily="34" charset="0"/>
                <a:cs typeface="Arial" pitchFamily="34" charset="0"/>
              </a:rPr>
              <a:t> (</a:t>
            </a:r>
            <a:r>
              <a:rPr lang="es-ES" sz="1400" dirty="0">
                <a:solidFill>
                  <a:srgbClr val="FFCC00"/>
                </a:solidFill>
                <a:latin typeface="Arial" pitchFamily="34" charset="0"/>
                <a:cs typeface="Arial" pitchFamily="34" charset="0"/>
              </a:rPr>
              <a:t>ENAV</a:t>
            </a:r>
            <a:r>
              <a:rPr lang="es-ES" sz="1400" dirty="0">
                <a:latin typeface="Arial" pitchFamily="34" charset="0"/>
                <a:cs typeface="Arial" pitchFamily="34" charset="0"/>
              </a:rPr>
              <a:t>)</a:t>
            </a:r>
          </a:p>
        </p:txBody>
      </p:sp>
      <p:sp>
        <p:nvSpPr>
          <p:cNvPr id="42" name="41 Rectángulo redondeado"/>
          <p:cNvSpPr/>
          <p:nvPr/>
        </p:nvSpPr>
        <p:spPr>
          <a:xfrm>
            <a:off x="8548448" y="4472731"/>
            <a:ext cx="1512168" cy="1634133"/>
          </a:xfrm>
          <a:prstGeom prst="roundRect">
            <a:avLst/>
          </a:prstGeom>
          <a:noFill/>
          <a:ln w="28575">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latin typeface="Arial" pitchFamily="34" charset="0"/>
                <a:cs typeface="Arial" pitchFamily="34" charset="0"/>
              </a:rPr>
              <a:t>AtoN Engineering &amp; </a:t>
            </a:r>
            <a:r>
              <a:rPr lang="es-ES" sz="1400" dirty="0" err="1">
                <a:latin typeface="Arial" pitchFamily="34" charset="0"/>
                <a:cs typeface="Arial" pitchFamily="34" charset="0"/>
              </a:rPr>
              <a:t>Sustainability</a:t>
            </a:r>
            <a:endParaRPr lang="es-ES" sz="1400" dirty="0">
              <a:latin typeface="Arial" pitchFamily="34" charset="0"/>
              <a:cs typeface="Arial" pitchFamily="34" charset="0"/>
            </a:endParaRPr>
          </a:p>
          <a:p>
            <a:pPr algn="ctr"/>
            <a:r>
              <a:rPr lang="es-ES" sz="1400" dirty="0">
                <a:latin typeface="Arial" pitchFamily="34" charset="0"/>
                <a:cs typeface="Arial" pitchFamily="34" charset="0"/>
              </a:rPr>
              <a:t>(</a:t>
            </a:r>
            <a:r>
              <a:rPr lang="es-ES" sz="1400" dirty="0">
                <a:solidFill>
                  <a:srgbClr val="FFCC00"/>
                </a:solidFill>
                <a:latin typeface="Arial" pitchFamily="34" charset="0"/>
                <a:cs typeface="Arial" pitchFamily="34" charset="0"/>
              </a:rPr>
              <a:t>ENG</a:t>
            </a:r>
            <a:r>
              <a:rPr lang="es-ES" sz="1400" dirty="0">
                <a:latin typeface="Arial" pitchFamily="34" charset="0"/>
                <a:cs typeface="Arial" pitchFamily="34" charset="0"/>
              </a:rPr>
              <a:t>)</a:t>
            </a:r>
          </a:p>
        </p:txBody>
      </p:sp>
      <p:cxnSp>
        <p:nvCxnSpPr>
          <p:cNvPr id="774150" name="774149 Conector angular"/>
          <p:cNvCxnSpPr>
            <a:stCxn id="19" idx="4"/>
            <a:endCxn id="39" idx="0"/>
          </p:cNvCxnSpPr>
          <p:nvPr/>
        </p:nvCxnSpPr>
        <p:spPr>
          <a:xfrm rot="5400000">
            <a:off x="4253353" y="2463196"/>
            <a:ext cx="851744" cy="3156234"/>
          </a:xfrm>
          <a:prstGeom prst="bentConnector3">
            <a:avLst>
              <a:gd name="adj1" fmla="val 50000"/>
            </a:avLst>
          </a:prstGeom>
          <a:ln w="28575">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62" name="61 Conector angular"/>
          <p:cNvCxnSpPr>
            <a:stCxn id="19" idx="4"/>
            <a:endCxn id="29" idx="0"/>
          </p:cNvCxnSpPr>
          <p:nvPr/>
        </p:nvCxnSpPr>
        <p:spPr>
          <a:xfrm rot="5400000">
            <a:off x="5300750" y="3510592"/>
            <a:ext cx="851745" cy="1061442"/>
          </a:xfrm>
          <a:prstGeom prst="bentConnector3">
            <a:avLst>
              <a:gd name="adj1" fmla="val 50000"/>
            </a:avLst>
          </a:prstGeom>
          <a:ln w="28575">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65" name="64 Conector angular"/>
          <p:cNvCxnSpPr>
            <a:stCxn id="19" idx="4"/>
            <a:endCxn id="40" idx="0"/>
          </p:cNvCxnSpPr>
          <p:nvPr/>
        </p:nvCxnSpPr>
        <p:spPr>
          <a:xfrm rot="16200000" flipH="1">
            <a:off x="6314753" y="3558031"/>
            <a:ext cx="857289" cy="972108"/>
          </a:xfrm>
          <a:prstGeom prst="bentConnector3">
            <a:avLst>
              <a:gd name="adj1" fmla="val 50000"/>
            </a:avLst>
          </a:prstGeom>
          <a:ln w="28575">
            <a:solidFill>
              <a:srgbClr val="FFFF99"/>
            </a:solidFill>
            <a:tailEnd type="arrow"/>
          </a:ln>
        </p:spPr>
        <p:style>
          <a:lnRef idx="1">
            <a:schemeClr val="accent1"/>
          </a:lnRef>
          <a:fillRef idx="0">
            <a:schemeClr val="accent1"/>
          </a:fillRef>
          <a:effectRef idx="0">
            <a:schemeClr val="accent1"/>
          </a:effectRef>
          <a:fontRef idx="minor">
            <a:schemeClr val="tx1"/>
          </a:fontRef>
        </p:style>
      </p:cxnSp>
      <p:cxnSp>
        <p:nvCxnSpPr>
          <p:cNvPr id="70" name="69 Conector angular"/>
          <p:cNvCxnSpPr/>
          <p:nvPr/>
        </p:nvCxnSpPr>
        <p:spPr>
          <a:xfrm rot="16200000" flipH="1">
            <a:off x="7316696" y="2514946"/>
            <a:ext cx="857289" cy="3047190"/>
          </a:xfrm>
          <a:prstGeom prst="bentConnector3">
            <a:avLst>
              <a:gd name="adj1" fmla="val 50000"/>
            </a:avLst>
          </a:prstGeom>
          <a:ln w="28575">
            <a:solidFill>
              <a:srgbClr val="FFFF99"/>
            </a:solidFill>
            <a:tailEnd type="arrow"/>
          </a:ln>
        </p:spPr>
        <p:style>
          <a:lnRef idx="1">
            <a:schemeClr val="accent1"/>
          </a:lnRef>
          <a:fillRef idx="0">
            <a:schemeClr val="accent1"/>
          </a:fillRef>
          <a:effectRef idx="0">
            <a:schemeClr val="accent1"/>
          </a:effectRef>
          <a:fontRef idx="minor">
            <a:schemeClr val="tx1"/>
          </a:fontRef>
        </p:style>
      </p:cxnSp>
      <p:sp>
        <p:nvSpPr>
          <p:cNvPr id="27" name="26 Rectángulo redondeado"/>
          <p:cNvSpPr/>
          <p:nvPr/>
        </p:nvSpPr>
        <p:spPr>
          <a:xfrm>
            <a:off x="2331308" y="508900"/>
            <a:ext cx="7725132" cy="54006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s-ES" altLang="es-ES" sz="2000" dirty="0" err="1">
                <a:solidFill>
                  <a:schemeClr val="tx1"/>
                </a:solidFill>
                <a:latin typeface="Calibri" panose="020F0502020204030204" pitchFamily="34" charset="0"/>
                <a:cs typeface="Arial" pitchFamily="34" charset="0"/>
              </a:rPr>
              <a:t>IALA’s</a:t>
            </a:r>
            <a:r>
              <a:rPr lang="es-ES" altLang="es-ES" sz="2000" dirty="0">
                <a:solidFill>
                  <a:schemeClr val="tx1"/>
                </a:solidFill>
                <a:latin typeface="Calibri" panose="020F0502020204030204" pitchFamily="34" charset="0"/>
                <a:cs typeface="Arial" pitchFamily="34" charset="0"/>
              </a:rPr>
              <a:t>  </a:t>
            </a:r>
            <a:r>
              <a:rPr lang="es-ES" altLang="es-ES" sz="2000" dirty="0" err="1">
                <a:solidFill>
                  <a:srgbClr val="FFC000"/>
                </a:solidFill>
                <a:latin typeface="Calibri" panose="020F0502020204030204" pitchFamily="34" charset="0"/>
                <a:cs typeface="Arial" pitchFamily="34" charset="0"/>
              </a:rPr>
              <a:t>structure</a:t>
            </a:r>
            <a:endParaRPr lang="es-ES" altLang="es-ES" sz="2000" dirty="0">
              <a:solidFill>
                <a:srgbClr val="FFC000"/>
              </a:solidFill>
              <a:latin typeface="Calibri" panose="020F0502020204030204" pitchFamily="34" charset="0"/>
              <a:cs typeface="Arial" pitchFamily="34" charset="0"/>
            </a:endParaRPr>
          </a:p>
        </p:txBody>
      </p:sp>
    </p:spTree>
    <p:extLst>
      <p:ext uri="{BB962C8B-B14F-4D97-AF65-F5344CB8AC3E}">
        <p14:creationId xmlns:p14="http://schemas.microsoft.com/office/powerpoint/2010/main" val="3288154144"/>
      </p:ext>
    </p:ext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xit" presetSubtype="0" fill="hold" grpId="0" nodeType="withEffect">
                                  <p:stCondLst>
                                    <p:cond delay="0"/>
                                  </p:stCondLst>
                                  <p:childTnLst>
                                    <p:animEffect transition="out" filter="fade">
                                      <p:cBhvr>
                                        <p:cTn id="6" dur="2000"/>
                                        <p:tgtEl>
                                          <p:spTgt spid="11"/>
                                        </p:tgtEl>
                                      </p:cBhvr>
                                    </p:animEffect>
                                    <p:anim calcmode="lin" valueType="num">
                                      <p:cBhvr>
                                        <p:cTn id="7" dur="2000"/>
                                        <p:tgtEl>
                                          <p:spTgt spid="11"/>
                                        </p:tgtEl>
                                        <p:attrNameLst>
                                          <p:attrName>style.rotation</p:attrName>
                                        </p:attrNameLst>
                                      </p:cBhvr>
                                      <p:tavLst>
                                        <p:tav tm="0">
                                          <p:val>
                                            <p:fltVal val="0"/>
                                          </p:val>
                                        </p:tav>
                                        <p:tav tm="100000">
                                          <p:val>
                                            <p:fltVal val="720"/>
                                          </p:val>
                                        </p:tav>
                                      </p:tavLst>
                                    </p:anim>
                                    <p:anim calcmode="lin" valueType="num">
                                      <p:cBhvr>
                                        <p:cTn id="8" dur="2000"/>
                                        <p:tgtEl>
                                          <p:spTgt spid="11"/>
                                        </p:tgtEl>
                                        <p:attrNameLst>
                                          <p:attrName>ppt_h</p:attrName>
                                        </p:attrNameLst>
                                      </p:cBhvr>
                                      <p:tavLst>
                                        <p:tav tm="0">
                                          <p:val>
                                            <p:strVal val="ppt_h"/>
                                          </p:val>
                                        </p:tav>
                                        <p:tav tm="100000">
                                          <p:val>
                                            <p:fltVal val="0"/>
                                          </p:val>
                                        </p:tav>
                                      </p:tavLst>
                                    </p:anim>
                                    <p:anim calcmode="lin" valueType="num">
                                      <p:cBhvr>
                                        <p:cTn id="9" dur="2000"/>
                                        <p:tgtEl>
                                          <p:spTgt spid="11"/>
                                        </p:tgtEl>
                                        <p:attrNameLst>
                                          <p:attrName>ppt_w</p:attrName>
                                        </p:attrNameLst>
                                      </p:cBhvr>
                                      <p:tavLst>
                                        <p:tav tm="0">
                                          <p:val>
                                            <p:strVal val="ppt_w"/>
                                          </p:val>
                                        </p:tav>
                                        <p:tav tm="100000">
                                          <p:val>
                                            <p:fltVal val="0"/>
                                          </p:val>
                                        </p:tav>
                                      </p:tavLst>
                                    </p:anim>
                                    <p:set>
                                      <p:cBhvr>
                                        <p:cTn id="10" dur="1" fill="hold">
                                          <p:stCondLst>
                                            <p:cond delay="1999"/>
                                          </p:stCondLst>
                                        </p:cTn>
                                        <p:tgtEl>
                                          <p:spTgt spid="11"/>
                                        </p:tgtEl>
                                        <p:attrNameLst>
                                          <p:attrName>style.visibility</p:attrName>
                                        </p:attrNameLst>
                                      </p:cBhvr>
                                      <p:to>
                                        <p:strVal val="hidden"/>
                                      </p:to>
                                    </p:set>
                                  </p:childTnLst>
                                </p:cTn>
                              </p:par>
                              <p:par>
                                <p:cTn id="11" presetID="35" presetClass="exit" presetSubtype="0" fill="hold" grpId="0" nodeType="withEffect">
                                  <p:stCondLst>
                                    <p:cond delay="0"/>
                                  </p:stCondLst>
                                  <p:childTnLst>
                                    <p:animEffect transition="out" filter="fade">
                                      <p:cBhvr>
                                        <p:cTn id="12" dur="2000"/>
                                        <p:tgtEl>
                                          <p:spTgt spid="23"/>
                                        </p:tgtEl>
                                      </p:cBhvr>
                                    </p:animEffect>
                                    <p:anim calcmode="lin" valueType="num">
                                      <p:cBhvr>
                                        <p:cTn id="13" dur="2000"/>
                                        <p:tgtEl>
                                          <p:spTgt spid="23"/>
                                        </p:tgtEl>
                                        <p:attrNameLst>
                                          <p:attrName>style.rotation</p:attrName>
                                        </p:attrNameLst>
                                      </p:cBhvr>
                                      <p:tavLst>
                                        <p:tav tm="0">
                                          <p:val>
                                            <p:fltVal val="0"/>
                                          </p:val>
                                        </p:tav>
                                        <p:tav tm="100000">
                                          <p:val>
                                            <p:fltVal val="720"/>
                                          </p:val>
                                        </p:tav>
                                      </p:tavLst>
                                    </p:anim>
                                    <p:anim calcmode="lin" valueType="num">
                                      <p:cBhvr>
                                        <p:cTn id="14" dur="2000"/>
                                        <p:tgtEl>
                                          <p:spTgt spid="23"/>
                                        </p:tgtEl>
                                        <p:attrNameLst>
                                          <p:attrName>ppt_h</p:attrName>
                                        </p:attrNameLst>
                                      </p:cBhvr>
                                      <p:tavLst>
                                        <p:tav tm="0">
                                          <p:val>
                                            <p:strVal val="ppt_h"/>
                                          </p:val>
                                        </p:tav>
                                        <p:tav tm="100000">
                                          <p:val>
                                            <p:fltVal val="0"/>
                                          </p:val>
                                        </p:tav>
                                      </p:tavLst>
                                    </p:anim>
                                    <p:anim calcmode="lin" valueType="num">
                                      <p:cBhvr>
                                        <p:cTn id="15" dur="2000"/>
                                        <p:tgtEl>
                                          <p:spTgt spid="23"/>
                                        </p:tgtEl>
                                        <p:attrNameLst>
                                          <p:attrName>ppt_w</p:attrName>
                                        </p:attrNameLst>
                                      </p:cBhvr>
                                      <p:tavLst>
                                        <p:tav tm="0">
                                          <p:val>
                                            <p:strVal val="ppt_w"/>
                                          </p:val>
                                        </p:tav>
                                        <p:tav tm="100000">
                                          <p:val>
                                            <p:fltVal val="0"/>
                                          </p:val>
                                        </p:tav>
                                      </p:tavLst>
                                    </p:anim>
                                    <p:set>
                                      <p:cBhvr>
                                        <p:cTn id="16" dur="1" fill="hold">
                                          <p:stCondLst>
                                            <p:cond delay="1999"/>
                                          </p:stCondLst>
                                        </p:cTn>
                                        <p:tgtEl>
                                          <p:spTgt spid="23"/>
                                        </p:tgtEl>
                                        <p:attrNameLst>
                                          <p:attrName>style.visibility</p:attrName>
                                        </p:attrNameLst>
                                      </p:cBhvr>
                                      <p:to>
                                        <p:strVal val="hidden"/>
                                      </p:to>
                                    </p:set>
                                  </p:childTnLst>
                                </p:cTn>
                              </p:par>
                              <p:par>
                                <p:cTn id="17" presetID="35" presetClass="exit" presetSubtype="0" fill="hold" grpId="0" nodeType="withEffect">
                                  <p:stCondLst>
                                    <p:cond delay="0"/>
                                  </p:stCondLst>
                                  <p:childTnLst>
                                    <p:animEffect transition="out" filter="fade">
                                      <p:cBhvr>
                                        <p:cTn id="18" dur="2000"/>
                                        <p:tgtEl>
                                          <p:spTgt spid="19"/>
                                        </p:tgtEl>
                                      </p:cBhvr>
                                    </p:animEffect>
                                    <p:anim calcmode="lin" valueType="num">
                                      <p:cBhvr>
                                        <p:cTn id="19" dur="2000"/>
                                        <p:tgtEl>
                                          <p:spTgt spid="19"/>
                                        </p:tgtEl>
                                        <p:attrNameLst>
                                          <p:attrName>style.rotation</p:attrName>
                                        </p:attrNameLst>
                                      </p:cBhvr>
                                      <p:tavLst>
                                        <p:tav tm="0">
                                          <p:val>
                                            <p:fltVal val="0"/>
                                          </p:val>
                                        </p:tav>
                                        <p:tav tm="100000">
                                          <p:val>
                                            <p:fltVal val="720"/>
                                          </p:val>
                                        </p:tav>
                                      </p:tavLst>
                                    </p:anim>
                                    <p:anim calcmode="lin" valueType="num">
                                      <p:cBhvr>
                                        <p:cTn id="20" dur="2000"/>
                                        <p:tgtEl>
                                          <p:spTgt spid="19"/>
                                        </p:tgtEl>
                                        <p:attrNameLst>
                                          <p:attrName>ppt_h</p:attrName>
                                        </p:attrNameLst>
                                      </p:cBhvr>
                                      <p:tavLst>
                                        <p:tav tm="0">
                                          <p:val>
                                            <p:strVal val="ppt_h"/>
                                          </p:val>
                                        </p:tav>
                                        <p:tav tm="100000">
                                          <p:val>
                                            <p:fltVal val="0"/>
                                          </p:val>
                                        </p:tav>
                                      </p:tavLst>
                                    </p:anim>
                                    <p:anim calcmode="lin" valueType="num">
                                      <p:cBhvr>
                                        <p:cTn id="21" dur="2000"/>
                                        <p:tgtEl>
                                          <p:spTgt spid="19"/>
                                        </p:tgtEl>
                                        <p:attrNameLst>
                                          <p:attrName>ppt_w</p:attrName>
                                        </p:attrNameLst>
                                      </p:cBhvr>
                                      <p:tavLst>
                                        <p:tav tm="0">
                                          <p:val>
                                            <p:strVal val="ppt_w"/>
                                          </p:val>
                                        </p:tav>
                                        <p:tav tm="100000">
                                          <p:val>
                                            <p:fltVal val="0"/>
                                          </p:val>
                                        </p:tav>
                                      </p:tavLst>
                                    </p:anim>
                                    <p:set>
                                      <p:cBhvr>
                                        <p:cTn id="22" dur="1" fill="hold">
                                          <p:stCondLst>
                                            <p:cond delay="1999"/>
                                          </p:stCondLst>
                                        </p:cTn>
                                        <p:tgtEl>
                                          <p:spTgt spid="19"/>
                                        </p:tgtEl>
                                        <p:attrNameLst>
                                          <p:attrName>style.visibility</p:attrName>
                                        </p:attrNameLst>
                                      </p:cBhvr>
                                      <p:to>
                                        <p:strVal val="hidden"/>
                                      </p:to>
                                    </p:set>
                                  </p:childTnLst>
                                </p:cTn>
                              </p:par>
                              <p:par>
                                <p:cTn id="23" presetID="35" presetClass="exit" presetSubtype="0" fill="hold" nodeType="withEffect">
                                  <p:stCondLst>
                                    <p:cond delay="0"/>
                                  </p:stCondLst>
                                  <p:childTnLst>
                                    <p:animEffect transition="out" filter="fade">
                                      <p:cBhvr>
                                        <p:cTn id="24" dur="2000"/>
                                        <p:tgtEl>
                                          <p:spTgt spid="774150"/>
                                        </p:tgtEl>
                                      </p:cBhvr>
                                    </p:animEffect>
                                    <p:anim calcmode="lin" valueType="num">
                                      <p:cBhvr>
                                        <p:cTn id="25" dur="2000"/>
                                        <p:tgtEl>
                                          <p:spTgt spid="774150"/>
                                        </p:tgtEl>
                                        <p:attrNameLst>
                                          <p:attrName>style.rotation</p:attrName>
                                        </p:attrNameLst>
                                      </p:cBhvr>
                                      <p:tavLst>
                                        <p:tav tm="0">
                                          <p:val>
                                            <p:fltVal val="0"/>
                                          </p:val>
                                        </p:tav>
                                        <p:tav tm="100000">
                                          <p:val>
                                            <p:fltVal val="720"/>
                                          </p:val>
                                        </p:tav>
                                      </p:tavLst>
                                    </p:anim>
                                    <p:anim calcmode="lin" valueType="num">
                                      <p:cBhvr>
                                        <p:cTn id="26" dur="2000"/>
                                        <p:tgtEl>
                                          <p:spTgt spid="774150"/>
                                        </p:tgtEl>
                                        <p:attrNameLst>
                                          <p:attrName>ppt_h</p:attrName>
                                        </p:attrNameLst>
                                      </p:cBhvr>
                                      <p:tavLst>
                                        <p:tav tm="0">
                                          <p:val>
                                            <p:strVal val="ppt_h"/>
                                          </p:val>
                                        </p:tav>
                                        <p:tav tm="100000">
                                          <p:val>
                                            <p:fltVal val="0"/>
                                          </p:val>
                                        </p:tav>
                                      </p:tavLst>
                                    </p:anim>
                                    <p:anim calcmode="lin" valueType="num">
                                      <p:cBhvr>
                                        <p:cTn id="27" dur="2000"/>
                                        <p:tgtEl>
                                          <p:spTgt spid="774150"/>
                                        </p:tgtEl>
                                        <p:attrNameLst>
                                          <p:attrName>ppt_w</p:attrName>
                                        </p:attrNameLst>
                                      </p:cBhvr>
                                      <p:tavLst>
                                        <p:tav tm="0">
                                          <p:val>
                                            <p:strVal val="ppt_w"/>
                                          </p:val>
                                        </p:tav>
                                        <p:tav tm="100000">
                                          <p:val>
                                            <p:fltVal val="0"/>
                                          </p:val>
                                        </p:tav>
                                      </p:tavLst>
                                    </p:anim>
                                    <p:set>
                                      <p:cBhvr>
                                        <p:cTn id="28" dur="1" fill="hold">
                                          <p:stCondLst>
                                            <p:cond delay="1999"/>
                                          </p:stCondLst>
                                        </p:cTn>
                                        <p:tgtEl>
                                          <p:spTgt spid="774150"/>
                                        </p:tgtEl>
                                        <p:attrNameLst>
                                          <p:attrName>style.visibility</p:attrName>
                                        </p:attrNameLst>
                                      </p:cBhvr>
                                      <p:to>
                                        <p:strVal val="hidden"/>
                                      </p:to>
                                    </p:set>
                                  </p:childTnLst>
                                </p:cTn>
                              </p:par>
                              <p:par>
                                <p:cTn id="29" presetID="35" presetClass="exit" presetSubtype="0" fill="hold" grpId="0" nodeType="withEffect">
                                  <p:stCondLst>
                                    <p:cond delay="0"/>
                                  </p:stCondLst>
                                  <p:childTnLst>
                                    <p:animEffect transition="out" filter="fade">
                                      <p:cBhvr>
                                        <p:cTn id="30" dur="2000"/>
                                        <p:tgtEl>
                                          <p:spTgt spid="39"/>
                                        </p:tgtEl>
                                      </p:cBhvr>
                                    </p:animEffect>
                                    <p:anim calcmode="lin" valueType="num">
                                      <p:cBhvr>
                                        <p:cTn id="31" dur="2000"/>
                                        <p:tgtEl>
                                          <p:spTgt spid="39"/>
                                        </p:tgtEl>
                                        <p:attrNameLst>
                                          <p:attrName>style.rotation</p:attrName>
                                        </p:attrNameLst>
                                      </p:cBhvr>
                                      <p:tavLst>
                                        <p:tav tm="0">
                                          <p:val>
                                            <p:fltVal val="0"/>
                                          </p:val>
                                        </p:tav>
                                        <p:tav tm="100000">
                                          <p:val>
                                            <p:fltVal val="720"/>
                                          </p:val>
                                        </p:tav>
                                      </p:tavLst>
                                    </p:anim>
                                    <p:anim calcmode="lin" valueType="num">
                                      <p:cBhvr>
                                        <p:cTn id="32" dur="2000"/>
                                        <p:tgtEl>
                                          <p:spTgt spid="39"/>
                                        </p:tgtEl>
                                        <p:attrNameLst>
                                          <p:attrName>ppt_h</p:attrName>
                                        </p:attrNameLst>
                                      </p:cBhvr>
                                      <p:tavLst>
                                        <p:tav tm="0">
                                          <p:val>
                                            <p:strVal val="ppt_h"/>
                                          </p:val>
                                        </p:tav>
                                        <p:tav tm="100000">
                                          <p:val>
                                            <p:fltVal val="0"/>
                                          </p:val>
                                        </p:tav>
                                      </p:tavLst>
                                    </p:anim>
                                    <p:anim calcmode="lin" valueType="num">
                                      <p:cBhvr>
                                        <p:cTn id="33" dur="2000"/>
                                        <p:tgtEl>
                                          <p:spTgt spid="39"/>
                                        </p:tgtEl>
                                        <p:attrNameLst>
                                          <p:attrName>ppt_w</p:attrName>
                                        </p:attrNameLst>
                                      </p:cBhvr>
                                      <p:tavLst>
                                        <p:tav tm="0">
                                          <p:val>
                                            <p:strVal val="ppt_w"/>
                                          </p:val>
                                        </p:tav>
                                        <p:tav tm="100000">
                                          <p:val>
                                            <p:fltVal val="0"/>
                                          </p:val>
                                        </p:tav>
                                      </p:tavLst>
                                    </p:anim>
                                    <p:set>
                                      <p:cBhvr>
                                        <p:cTn id="34" dur="1" fill="hold">
                                          <p:stCondLst>
                                            <p:cond delay="1999"/>
                                          </p:stCondLst>
                                        </p:cTn>
                                        <p:tgtEl>
                                          <p:spTgt spid="39"/>
                                        </p:tgtEl>
                                        <p:attrNameLst>
                                          <p:attrName>style.visibility</p:attrName>
                                        </p:attrNameLst>
                                      </p:cBhvr>
                                      <p:to>
                                        <p:strVal val="hidden"/>
                                      </p:to>
                                    </p:set>
                                  </p:childTnLst>
                                </p:cTn>
                              </p:par>
                              <p:par>
                                <p:cTn id="35" presetID="35" presetClass="exit" presetSubtype="0" fill="hold" grpId="0" nodeType="withEffect">
                                  <p:stCondLst>
                                    <p:cond delay="0"/>
                                  </p:stCondLst>
                                  <p:childTnLst>
                                    <p:animEffect transition="out" filter="fade">
                                      <p:cBhvr>
                                        <p:cTn id="36" dur="2000"/>
                                        <p:tgtEl>
                                          <p:spTgt spid="29"/>
                                        </p:tgtEl>
                                      </p:cBhvr>
                                    </p:animEffect>
                                    <p:anim calcmode="lin" valueType="num">
                                      <p:cBhvr>
                                        <p:cTn id="37" dur="2000"/>
                                        <p:tgtEl>
                                          <p:spTgt spid="29"/>
                                        </p:tgtEl>
                                        <p:attrNameLst>
                                          <p:attrName>style.rotation</p:attrName>
                                        </p:attrNameLst>
                                      </p:cBhvr>
                                      <p:tavLst>
                                        <p:tav tm="0">
                                          <p:val>
                                            <p:fltVal val="0"/>
                                          </p:val>
                                        </p:tav>
                                        <p:tav tm="100000">
                                          <p:val>
                                            <p:fltVal val="720"/>
                                          </p:val>
                                        </p:tav>
                                      </p:tavLst>
                                    </p:anim>
                                    <p:anim calcmode="lin" valueType="num">
                                      <p:cBhvr>
                                        <p:cTn id="38" dur="2000"/>
                                        <p:tgtEl>
                                          <p:spTgt spid="29"/>
                                        </p:tgtEl>
                                        <p:attrNameLst>
                                          <p:attrName>ppt_h</p:attrName>
                                        </p:attrNameLst>
                                      </p:cBhvr>
                                      <p:tavLst>
                                        <p:tav tm="0">
                                          <p:val>
                                            <p:strVal val="ppt_h"/>
                                          </p:val>
                                        </p:tav>
                                        <p:tav tm="100000">
                                          <p:val>
                                            <p:fltVal val="0"/>
                                          </p:val>
                                        </p:tav>
                                      </p:tavLst>
                                    </p:anim>
                                    <p:anim calcmode="lin" valueType="num">
                                      <p:cBhvr>
                                        <p:cTn id="39" dur="2000"/>
                                        <p:tgtEl>
                                          <p:spTgt spid="29"/>
                                        </p:tgtEl>
                                        <p:attrNameLst>
                                          <p:attrName>ppt_w</p:attrName>
                                        </p:attrNameLst>
                                      </p:cBhvr>
                                      <p:tavLst>
                                        <p:tav tm="0">
                                          <p:val>
                                            <p:strVal val="ppt_w"/>
                                          </p:val>
                                        </p:tav>
                                        <p:tav tm="100000">
                                          <p:val>
                                            <p:fltVal val="0"/>
                                          </p:val>
                                        </p:tav>
                                      </p:tavLst>
                                    </p:anim>
                                    <p:set>
                                      <p:cBhvr>
                                        <p:cTn id="40" dur="1" fill="hold">
                                          <p:stCondLst>
                                            <p:cond delay="1999"/>
                                          </p:stCondLst>
                                        </p:cTn>
                                        <p:tgtEl>
                                          <p:spTgt spid="29"/>
                                        </p:tgtEl>
                                        <p:attrNameLst>
                                          <p:attrName>style.visibility</p:attrName>
                                        </p:attrNameLst>
                                      </p:cBhvr>
                                      <p:to>
                                        <p:strVal val="hidden"/>
                                      </p:to>
                                    </p:set>
                                  </p:childTnLst>
                                </p:cTn>
                              </p:par>
                              <p:par>
                                <p:cTn id="41" presetID="35" presetClass="exit" presetSubtype="0" fill="hold" grpId="0" nodeType="withEffect">
                                  <p:stCondLst>
                                    <p:cond delay="0"/>
                                  </p:stCondLst>
                                  <p:childTnLst>
                                    <p:animEffect transition="out" filter="fade">
                                      <p:cBhvr>
                                        <p:cTn id="42" dur="2000"/>
                                        <p:tgtEl>
                                          <p:spTgt spid="40"/>
                                        </p:tgtEl>
                                      </p:cBhvr>
                                    </p:animEffect>
                                    <p:anim calcmode="lin" valueType="num">
                                      <p:cBhvr>
                                        <p:cTn id="43" dur="2000"/>
                                        <p:tgtEl>
                                          <p:spTgt spid="40"/>
                                        </p:tgtEl>
                                        <p:attrNameLst>
                                          <p:attrName>style.rotation</p:attrName>
                                        </p:attrNameLst>
                                      </p:cBhvr>
                                      <p:tavLst>
                                        <p:tav tm="0">
                                          <p:val>
                                            <p:fltVal val="0"/>
                                          </p:val>
                                        </p:tav>
                                        <p:tav tm="100000">
                                          <p:val>
                                            <p:fltVal val="720"/>
                                          </p:val>
                                        </p:tav>
                                      </p:tavLst>
                                    </p:anim>
                                    <p:anim calcmode="lin" valueType="num">
                                      <p:cBhvr>
                                        <p:cTn id="44" dur="2000"/>
                                        <p:tgtEl>
                                          <p:spTgt spid="40"/>
                                        </p:tgtEl>
                                        <p:attrNameLst>
                                          <p:attrName>ppt_h</p:attrName>
                                        </p:attrNameLst>
                                      </p:cBhvr>
                                      <p:tavLst>
                                        <p:tav tm="0">
                                          <p:val>
                                            <p:strVal val="ppt_h"/>
                                          </p:val>
                                        </p:tav>
                                        <p:tav tm="100000">
                                          <p:val>
                                            <p:fltVal val="0"/>
                                          </p:val>
                                        </p:tav>
                                      </p:tavLst>
                                    </p:anim>
                                    <p:anim calcmode="lin" valueType="num">
                                      <p:cBhvr>
                                        <p:cTn id="45" dur="2000"/>
                                        <p:tgtEl>
                                          <p:spTgt spid="40"/>
                                        </p:tgtEl>
                                        <p:attrNameLst>
                                          <p:attrName>ppt_w</p:attrName>
                                        </p:attrNameLst>
                                      </p:cBhvr>
                                      <p:tavLst>
                                        <p:tav tm="0">
                                          <p:val>
                                            <p:strVal val="ppt_w"/>
                                          </p:val>
                                        </p:tav>
                                        <p:tav tm="100000">
                                          <p:val>
                                            <p:fltVal val="0"/>
                                          </p:val>
                                        </p:tav>
                                      </p:tavLst>
                                    </p:anim>
                                    <p:set>
                                      <p:cBhvr>
                                        <p:cTn id="46" dur="1" fill="hold">
                                          <p:stCondLst>
                                            <p:cond delay="1999"/>
                                          </p:stCondLst>
                                        </p:cTn>
                                        <p:tgtEl>
                                          <p:spTgt spid="40"/>
                                        </p:tgtEl>
                                        <p:attrNameLst>
                                          <p:attrName>style.visibility</p:attrName>
                                        </p:attrNameLst>
                                      </p:cBhvr>
                                      <p:to>
                                        <p:strVal val="hidden"/>
                                      </p:to>
                                    </p:set>
                                  </p:childTnLst>
                                </p:cTn>
                              </p:par>
                              <p:par>
                                <p:cTn id="47" presetID="35" presetClass="exit" presetSubtype="0" fill="hold" nodeType="withEffect">
                                  <p:stCondLst>
                                    <p:cond delay="0"/>
                                  </p:stCondLst>
                                  <p:childTnLst>
                                    <p:animEffect transition="out" filter="fade">
                                      <p:cBhvr>
                                        <p:cTn id="48" dur="2000"/>
                                        <p:tgtEl>
                                          <p:spTgt spid="774150"/>
                                        </p:tgtEl>
                                      </p:cBhvr>
                                    </p:animEffect>
                                    <p:anim calcmode="lin" valueType="num">
                                      <p:cBhvr>
                                        <p:cTn id="49" dur="2000"/>
                                        <p:tgtEl>
                                          <p:spTgt spid="774150"/>
                                        </p:tgtEl>
                                        <p:attrNameLst>
                                          <p:attrName>style.rotation</p:attrName>
                                        </p:attrNameLst>
                                      </p:cBhvr>
                                      <p:tavLst>
                                        <p:tav tm="0">
                                          <p:val>
                                            <p:fltVal val="0"/>
                                          </p:val>
                                        </p:tav>
                                        <p:tav tm="100000">
                                          <p:val>
                                            <p:fltVal val="720"/>
                                          </p:val>
                                        </p:tav>
                                      </p:tavLst>
                                    </p:anim>
                                    <p:anim calcmode="lin" valueType="num">
                                      <p:cBhvr>
                                        <p:cTn id="50" dur="2000"/>
                                        <p:tgtEl>
                                          <p:spTgt spid="774150"/>
                                        </p:tgtEl>
                                        <p:attrNameLst>
                                          <p:attrName>ppt_h</p:attrName>
                                        </p:attrNameLst>
                                      </p:cBhvr>
                                      <p:tavLst>
                                        <p:tav tm="0">
                                          <p:val>
                                            <p:strVal val="ppt_h"/>
                                          </p:val>
                                        </p:tav>
                                        <p:tav tm="100000">
                                          <p:val>
                                            <p:fltVal val="0"/>
                                          </p:val>
                                        </p:tav>
                                      </p:tavLst>
                                    </p:anim>
                                    <p:anim calcmode="lin" valueType="num">
                                      <p:cBhvr>
                                        <p:cTn id="51" dur="2000"/>
                                        <p:tgtEl>
                                          <p:spTgt spid="774150"/>
                                        </p:tgtEl>
                                        <p:attrNameLst>
                                          <p:attrName>ppt_w</p:attrName>
                                        </p:attrNameLst>
                                      </p:cBhvr>
                                      <p:tavLst>
                                        <p:tav tm="0">
                                          <p:val>
                                            <p:strVal val="ppt_w"/>
                                          </p:val>
                                        </p:tav>
                                        <p:tav tm="100000">
                                          <p:val>
                                            <p:fltVal val="0"/>
                                          </p:val>
                                        </p:tav>
                                      </p:tavLst>
                                    </p:anim>
                                    <p:set>
                                      <p:cBhvr>
                                        <p:cTn id="52" dur="1" fill="hold">
                                          <p:stCondLst>
                                            <p:cond delay="1999"/>
                                          </p:stCondLst>
                                        </p:cTn>
                                        <p:tgtEl>
                                          <p:spTgt spid="774150"/>
                                        </p:tgtEl>
                                        <p:attrNameLst>
                                          <p:attrName>style.visibility</p:attrName>
                                        </p:attrNameLst>
                                      </p:cBhvr>
                                      <p:to>
                                        <p:strVal val="hidden"/>
                                      </p:to>
                                    </p:set>
                                  </p:childTnLst>
                                </p:cTn>
                              </p:par>
                              <p:par>
                                <p:cTn id="53" presetID="35" presetClass="exit" presetSubtype="0" fill="hold" nodeType="withEffect">
                                  <p:stCondLst>
                                    <p:cond delay="0"/>
                                  </p:stCondLst>
                                  <p:childTnLst>
                                    <p:animEffect transition="out" filter="fade">
                                      <p:cBhvr>
                                        <p:cTn id="54" dur="2000"/>
                                        <p:tgtEl>
                                          <p:spTgt spid="62"/>
                                        </p:tgtEl>
                                      </p:cBhvr>
                                    </p:animEffect>
                                    <p:anim calcmode="lin" valueType="num">
                                      <p:cBhvr>
                                        <p:cTn id="55" dur="2000"/>
                                        <p:tgtEl>
                                          <p:spTgt spid="62"/>
                                        </p:tgtEl>
                                        <p:attrNameLst>
                                          <p:attrName>style.rotation</p:attrName>
                                        </p:attrNameLst>
                                      </p:cBhvr>
                                      <p:tavLst>
                                        <p:tav tm="0">
                                          <p:val>
                                            <p:fltVal val="0"/>
                                          </p:val>
                                        </p:tav>
                                        <p:tav tm="100000">
                                          <p:val>
                                            <p:fltVal val="720"/>
                                          </p:val>
                                        </p:tav>
                                      </p:tavLst>
                                    </p:anim>
                                    <p:anim calcmode="lin" valueType="num">
                                      <p:cBhvr>
                                        <p:cTn id="56" dur="2000"/>
                                        <p:tgtEl>
                                          <p:spTgt spid="62"/>
                                        </p:tgtEl>
                                        <p:attrNameLst>
                                          <p:attrName>ppt_h</p:attrName>
                                        </p:attrNameLst>
                                      </p:cBhvr>
                                      <p:tavLst>
                                        <p:tav tm="0">
                                          <p:val>
                                            <p:strVal val="ppt_h"/>
                                          </p:val>
                                        </p:tav>
                                        <p:tav tm="100000">
                                          <p:val>
                                            <p:fltVal val="0"/>
                                          </p:val>
                                        </p:tav>
                                      </p:tavLst>
                                    </p:anim>
                                    <p:anim calcmode="lin" valueType="num">
                                      <p:cBhvr>
                                        <p:cTn id="57" dur="2000"/>
                                        <p:tgtEl>
                                          <p:spTgt spid="62"/>
                                        </p:tgtEl>
                                        <p:attrNameLst>
                                          <p:attrName>ppt_w</p:attrName>
                                        </p:attrNameLst>
                                      </p:cBhvr>
                                      <p:tavLst>
                                        <p:tav tm="0">
                                          <p:val>
                                            <p:strVal val="ppt_w"/>
                                          </p:val>
                                        </p:tav>
                                        <p:tav tm="100000">
                                          <p:val>
                                            <p:fltVal val="0"/>
                                          </p:val>
                                        </p:tav>
                                      </p:tavLst>
                                    </p:anim>
                                    <p:set>
                                      <p:cBhvr>
                                        <p:cTn id="58" dur="1" fill="hold">
                                          <p:stCondLst>
                                            <p:cond delay="1999"/>
                                          </p:stCondLst>
                                        </p:cTn>
                                        <p:tgtEl>
                                          <p:spTgt spid="62"/>
                                        </p:tgtEl>
                                        <p:attrNameLst>
                                          <p:attrName>style.visibility</p:attrName>
                                        </p:attrNameLst>
                                      </p:cBhvr>
                                      <p:to>
                                        <p:strVal val="hidden"/>
                                      </p:to>
                                    </p:set>
                                  </p:childTnLst>
                                </p:cTn>
                              </p:par>
                              <p:par>
                                <p:cTn id="59" presetID="35" presetClass="exit" presetSubtype="0" fill="hold" nodeType="withEffect">
                                  <p:stCondLst>
                                    <p:cond delay="0"/>
                                  </p:stCondLst>
                                  <p:childTnLst>
                                    <p:animEffect transition="out" filter="fade">
                                      <p:cBhvr>
                                        <p:cTn id="60" dur="2000"/>
                                        <p:tgtEl>
                                          <p:spTgt spid="65"/>
                                        </p:tgtEl>
                                      </p:cBhvr>
                                    </p:animEffect>
                                    <p:anim calcmode="lin" valueType="num">
                                      <p:cBhvr>
                                        <p:cTn id="61" dur="2000"/>
                                        <p:tgtEl>
                                          <p:spTgt spid="65"/>
                                        </p:tgtEl>
                                        <p:attrNameLst>
                                          <p:attrName>style.rotation</p:attrName>
                                        </p:attrNameLst>
                                      </p:cBhvr>
                                      <p:tavLst>
                                        <p:tav tm="0">
                                          <p:val>
                                            <p:fltVal val="0"/>
                                          </p:val>
                                        </p:tav>
                                        <p:tav tm="100000">
                                          <p:val>
                                            <p:fltVal val="720"/>
                                          </p:val>
                                        </p:tav>
                                      </p:tavLst>
                                    </p:anim>
                                    <p:anim calcmode="lin" valueType="num">
                                      <p:cBhvr>
                                        <p:cTn id="62" dur="2000"/>
                                        <p:tgtEl>
                                          <p:spTgt spid="65"/>
                                        </p:tgtEl>
                                        <p:attrNameLst>
                                          <p:attrName>ppt_h</p:attrName>
                                        </p:attrNameLst>
                                      </p:cBhvr>
                                      <p:tavLst>
                                        <p:tav tm="0">
                                          <p:val>
                                            <p:strVal val="ppt_h"/>
                                          </p:val>
                                        </p:tav>
                                        <p:tav tm="100000">
                                          <p:val>
                                            <p:fltVal val="0"/>
                                          </p:val>
                                        </p:tav>
                                      </p:tavLst>
                                    </p:anim>
                                    <p:anim calcmode="lin" valueType="num">
                                      <p:cBhvr>
                                        <p:cTn id="63" dur="2000"/>
                                        <p:tgtEl>
                                          <p:spTgt spid="65"/>
                                        </p:tgtEl>
                                        <p:attrNameLst>
                                          <p:attrName>ppt_w</p:attrName>
                                        </p:attrNameLst>
                                      </p:cBhvr>
                                      <p:tavLst>
                                        <p:tav tm="0">
                                          <p:val>
                                            <p:strVal val="ppt_w"/>
                                          </p:val>
                                        </p:tav>
                                        <p:tav tm="100000">
                                          <p:val>
                                            <p:fltVal val="0"/>
                                          </p:val>
                                        </p:tav>
                                      </p:tavLst>
                                    </p:anim>
                                    <p:set>
                                      <p:cBhvr>
                                        <p:cTn id="64" dur="1" fill="hold">
                                          <p:stCondLst>
                                            <p:cond delay="1999"/>
                                          </p:stCondLst>
                                        </p:cTn>
                                        <p:tgtEl>
                                          <p:spTgt spid="65"/>
                                        </p:tgtEl>
                                        <p:attrNameLst>
                                          <p:attrName>style.visibility</p:attrName>
                                        </p:attrNameLst>
                                      </p:cBhvr>
                                      <p:to>
                                        <p:strVal val="hidden"/>
                                      </p:to>
                                    </p:set>
                                  </p:childTnLst>
                                </p:cTn>
                              </p:par>
                              <p:par>
                                <p:cTn id="65" presetID="35" presetClass="exit" presetSubtype="0" fill="hold" nodeType="withEffect">
                                  <p:stCondLst>
                                    <p:cond delay="0"/>
                                  </p:stCondLst>
                                  <p:childTnLst>
                                    <p:animEffect transition="out" filter="fade">
                                      <p:cBhvr>
                                        <p:cTn id="66" dur="2000"/>
                                        <p:tgtEl>
                                          <p:spTgt spid="70"/>
                                        </p:tgtEl>
                                      </p:cBhvr>
                                    </p:animEffect>
                                    <p:anim calcmode="lin" valueType="num">
                                      <p:cBhvr>
                                        <p:cTn id="67" dur="2000"/>
                                        <p:tgtEl>
                                          <p:spTgt spid="70"/>
                                        </p:tgtEl>
                                        <p:attrNameLst>
                                          <p:attrName>style.rotation</p:attrName>
                                        </p:attrNameLst>
                                      </p:cBhvr>
                                      <p:tavLst>
                                        <p:tav tm="0">
                                          <p:val>
                                            <p:fltVal val="0"/>
                                          </p:val>
                                        </p:tav>
                                        <p:tav tm="100000">
                                          <p:val>
                                            <p:fltVal val="720"/>
                                          </p:val>
                                        </p:tav>
                                      </p:tavLst>
                                    </p:anim>
                                    <p:anim calcmode="lin" valueType="num">
                                      <p:cBhvr>
                                        <p:cTn id="68" dur="2000"/>
                                        <p:tgtEl>
                                          <p:spTgt spid="70"/>
                                        </p:tgtEl>
                                        <p:attrNameLst>
                                          <p:attrName>ppt_h</p:attrName>
                                        </p:attrNameLst>
                                      </p:cBhvr>
                                      <p:tavLst>
                                        <p:tav tm="0">
                                          <p:val>
                                            <p:strVal val="ppt_h"/>
                                          </p:val>
                                        </p:tav>
                                        <p:tav tm="100000">
                                          <p:val>
                                            <p:fltVal val="0"/>
                                          </p:val>
                                        </p:tav>
                                      </p:tavLst>
                                    </p:anim>
                                    <p:anim calcmode="lin" valueType="num">
                                      <p:cBhvr>
                                        <p:cTn id="69" dur="2000"/>
                                        <p:tgtEl>
                                          <p:spTgt spid="70"/>
                                        </p:tgtEl>
                                        <p:attrNameLst>
                                          <p:attrName>ppt_w</p:attrName>
                                        </p:attrNameLst>
                                      </p:cBhvr>
                                      <p:tavLst>
                                        <p:tav tm="0">
                                          <p:val>
                                            <p:strVal val="ppt_w"/>
                                          </p:val>
                                        </p:tav>
                                        <p:tav tm="100000">
                                          <p:val>
                                            <p:fltVal val="0"/>
                                          </p:val>
                                        </p:tav>
                                      </p:tavLst>
                                    </p:anim>
                                    <p:set>
                                      <p:cBhvr>
                                        <p:cTn id="70" dur="1" fill="hold">
                                          <p:stCondLst>
                                            <p:cond delay="1999"/>
                                          </p:stCondLst>
                                        </p:cTn>
                                        <p:tgtEl>
                                          <p:spTgt spid="70"/>
                                        </p:tgtEl>
                                        <p:attrNameLst>
                                          <p:attrName>style.visibility</p:attrName>
                                        </p:attrNameLst>
                                      </p:cBhvr>
                                      <p:to>
                                        <p:strVal val="hidden"/>
                                      </p:to>
                                    </p:set>
                                  </p:childTnLst>
                                </p:cTn>
                              </p:par>
                            </p:childTnLst>
                          </p:cTn>
                        </p:par>
                        <p:par>
                          <p:cTn id="71" fill="hold">
                            <p:stCondLst>
                              <p:cond delay="2000"/>
                            </p:stCondLst>
                            <p:childTnLst>
                              <p:par>
                                <p:cTn id="72" presetID="35" presetClass="path" presetSubtype="0" accel="50000" decel="50000" fill="hold" grpId="0" nodeType="afterEffect">
                                  <p:stCondLst>
                                    <p:cond delay="0"/>
                                  </p:stCondLst>
                                  <p:childTnLst>
                                    <p:animMotion origin="layout" path="M 1.94444E-6 -2.79371E-6 L -0.33507 -0.40749 " pathEditMode="relative" rAng="0" ptsTypes="AA">
                                      <p:cBhvr>
                                        <p:cTn id="73" dur="3000" fill="hold"/>
                                        <p:tgtEl>
                                          <p:spTgt spid="42"/>
                                        </p:tgtEl>
                                        <p:attrNameLst>
                                          <p:attrName>ppt_x</p:attrName>
                                          <p:attrName>ppt_y</p:attrName>
                                        </p:attrNameLst>
                                      </p:cBhvr>
                                      <p:rCtr x="-16753" y="-20375"/>
                                    </p:animMotion>
                                  </p:childTnLst>
                                </p:cTn>
                              </p:par>
                            </p:childTnLst>
                          </p:cTn>
                        </p:par>
                        <p:par>
                          <p:cTn id="74" fill="hold">
                            <p:stCondLst>
                              <p:cond delay="5000"/>
                            </p:stCondLst>
                            <p:childTnLst>
                              <p:par>
                                <p:cTn id="75" presetID="10" presetClass="exit" presetSubtype="0" fill="hold" grpId="1" nodeType="afterEffect">
                                  <p:stCondLst>
                                    <p:cond delay="0"/>
                                  </p:stCondLst>
                                  <p:childTnLst>
                                    <p:animEffect transition="out" filter="fade">
                                      <p:cBhvr>
                                        <p:cTn id="76" dur="500"/>
                                        <p:tgtEl>
                                          <p:spTgt spid="42"/>
                                        </p:tgtEl>
                                      </p:cBhvr>
                                    </p:animEffect>
                                    <p:set>
                                      <p:cBhvr>
                                        <p:cTn id="77"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23" grpId="0" animBg="1"/>
      <p:bldP spid="29" grpId="0" animBg="1"/>
      <p:bldP spid="39" grpId="0" animBg="1"/>
      <p:bldP spid="40" grpId="0" animBg="1"/>
      <p:bldP spid="42" grpId="0" animBg="1"/>
      <p:bldP spid="42"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Personalizado 2">
      <a:dk1>
        <a:srgbClr val="242852"/>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19092</TotalTime>
  <Words>1680</Words>
  <Application>Microsoft Office PowerPoint</Application>
  <PresentationFormat>Widescreen</PresentationFormat>
  <Paragraphs>714</Paragraphs>
  <Slides>29</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Palatino Linotype</vt:lpstr>
      <vt:lpstr>Segoe UI Semibold</vt:lpstr>
      <vt:lpstr>Times New Roman</vt:lpstr>
      <vt:lpstr>Verdana</vt:lpstr>
      <vt:lpstr>Wingdings</vt:lpstr>
      <vt:lpstr>Elemental</vt:lpstr>
      <vt:lpstr>Welcome 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user;JamesB</dc:creator>
  <cp:lastModifiedBy>Simon Millyard</cp:lastModifiedBy>
  <cp:revision>839</cp:revision>
  <cp:lastPrinted>2014-10-02T13:51:27Z</cp:lastPrinted>
  <dcterms:created xsi:type="dcterms:W3CDTF">2000-10-09T20:41:30Z</dcterms:created>
  <dcterms:modified xsi:type="dcterms:W3CDTF">2019-10-03T10:38:30Z</dcterms:modified>
  <cp:contentStatus/>
</cp:coreProperties>
</file>