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56" r:id="rId2"/>
    <p:sldId id="257" r:id="rId3"/>
    <p:sldId id="263" r:id="rId4"/>
    <p:sldId id="262" r:id="rId5"/>
    <p:sldId id="261" r:id="rId6"/>
    <p:sldId id="259" r:id="rId7"/>
    <p:sldId id="260" r:id="rId8"/>
    <p:sldId id="266" r:id="rId9"/>
    <p:sldId id="258" r:id="rId10"/>
    <p:sldId id="265" r:id="rId11"/>
  </p:sldIdLst>
  <p:sldSz cx="9144000" cy="5143500" type="screen16x9"/>
  <p:notesSz cx="6669088"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1964" autoAdjust="0"/>
  </p:normalViewPr>
  <p:slideViewPr>
    <p:cSldViewPr>
      <p:cViewPr varScale="1">
        <p:scale>
          <a:sx n="74" d="100"/>
          <a:sy n="74" d="100"/>
        </p:scale>
        <p:origin x="-1044" y="-90"/>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363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777607" y="0"/>
            <a:ext cx="2889938" cy="493633"/>
          </a:xfrm>
          <a:prstGeom prst="rect">
            <a:avLst/>
          </a:prstGeom>
        </p:spPr>
        <p:txBody>
          <a:bodyPr vert="horz" lIns="91440" tIns="45720" rIns="91440" bIns="45720" rtlCol="0"/>
          <a:lstStyle>
            <a:lvl1pPr algn="r">
              <a:defRPr sz="1200"/>
            </a:lvl1pPr>
          </a:lstStyle>
          <a:p>
            <a:fld id="{AB8635ED-B808-415D-BE2B-8CB3B0E51774}" type="datetimeFigureOut">
              <a:rPr lang="en-US" smtClean="0"/>
              <a:t>11/15/2014</a:t>
            </a:fld>
            <a:endParaRPr lang="en-US"/>
          </a:p>
        </p:txBody>
      </p:sp>
      <p:sp>
        <p:nvSpPr>
          <p:cNvPr id="4" name="Footer Placeholder 3"/>
          <p:cNvSpPr>
            <a:spLocks noGrp="1"/>
          </p:cNvSpPr>
          <p:nvPr>
            <p:ph type="ftr" sz="quarter" idx="2"/>
          </p:nvPr>
        </p:nvSpPr>
        <p:spPr>
          <a:xfrm>
            <a:off x="0" y="9377316"/>
            <a:ext cx="2889938" cy="49363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777607" y="9377316"/>
            <a:ext cx="2889938" cy="493633"/>
          </a:xfrm>
          <a:prstGeom prst="rect">
            <a:avLst/>
          </a:prstGeom>
        </p:spPr>
        <p:txBody>
          <a:bodyPr vert="horz" lIns="91440" tIns="45720" rIns="91440" bIns="45720" rtlCol="0" anchor="b"/>
          <a:lstStyle>
            <a:lvl1pPr algn="r">
              <a:defRPr sz="1200"/>
            </a:lvl1pPr>
          </a:lstStyle>
          <a:p>
            <a:fld id="{5C93EF55-9D4C-4011-B5EC-C7905AC49BB3}" type="slidenum">
              <a:rPr lang="en-US" smtClean="0"/>
              <a:t>‹#›</a:t>
            </a:fld>
            <a:endParaRPr lang="en-US"/>
          </a:p>
        </p:txBody>
      </p:sp>
    </p:spTree>
    <p:extLst>
      <p:ext uri="{BB962C8B-B14F-4D97-AF65-F5344CB8AC3E}">
        <p14:creationId xmlns:p14="http://schemas.microsoft.com/office/powerpoint/2010/main" val="369395161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363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777607" y="0"/>
            <a:ext cx="2889938" cy="493633"/>
          </a:xfrm>
          <a:prstGeom prst="rect">
            <a:avLst/>
          </a:prstGeom>
        </p:spPr>
        <p:txBody>
          <a:bodyPr vert="horz" lIns="91440" tIns="45720" rIns="91440" bIns="45720" rtlCol="0"/>
          <a:lstStyle>
            <a:lvl1pPr algn="r">
              <a:defRPr sz="1200"/>
            </a:lvl1pPr>
          </a:lstStyle>
          <a:p>
            <a:fld id="{CB3B8F69-799D-4F36-860B-E74A94BE0E0C}" type="datetimeFigureOut">
              <a:rPr lang="en-US" smtClean="0"/>
              <a:t>11/15/2014</a:t>
            </a:fld>
            <a:endParaRPr lang="en-US"/>
          </a:p>
        </p:txBody>
      </p:sp>
      <p:sp>
        <p:nvSpPr>
          <p:cNvPr id="4" name="Slide Image Placeholder 3"/>
          <p:cNvSpPr>
            <a:spLocks noGrp="1" noRot="1" noChangeAspect="1"/>
          </p:cNvSpPr>
          <p:nvPr>
            <p:ph type="sldImg" idx="2"/>
          </p:nvPr>
        </p:nvSpPr>
        <p:spPr>
          <a:xfrm>
            <a:off x="42863" y="739775"/>
            <a:ext cx="6583362" cy="370363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66909" y="4689515"/>
            <a:ext cx="5335270" cy="444269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77316"/>
            <a:ext cx="2889938" cy="49363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777607" y="9377316"/>
            <a:ext cx="2889938" cy="493633"/>
          </a:xfrm>
          <a:prstGeom prst="rect">
            <a:avLst/>
          </a:prstGeom>
        </p:spPr>
        <p:txBody>
          <a:bodyPr vert="horz" lIns="91440" tIns="45720" rIns="91440" bIns="45720" rtlCol="0" anchor="b"/>
          <a:lstStyle>
            <a:lvl1pPr algn="r">
              <a:defRPr sz="1200"/>
            </a:lvl1pPr>
          </a:lstStyle>
          <a:p>
            <a:fld id="{9748BC8B-07DD-4E8A-BEC8-E44DF503744E}" type="slidenum">
              <a:rPr lang="en-US" smtClean="0"/>
              <a:t>‹#›</a:t>
            </a:fld>
            <a:endParaRPr lang="en-US"/>
          </a:p>
        </p:txBody>
      </p:sp>
    </p:spTree>
    <p:extLst>
      <p:ext uri="{BB962C8B-B14F-4D97-AF65-F5344CB8AC3E}">
        <p14:creationId xmlns:p14="http://schemas.microsoft.com/office/powerpoint/2010/main" val="1952159422"/>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8" Type="http://schemas.openxmlformats.org/officeDocument/2006/relationships/hyperlink" Target="http://en.wikipedia.org/wiki/Ion" TargetMode="External"/><Relationship Id="rId3" Type="http://schemas.openxmlformats.org/officeDocument/2006/relationships/hyperlink" Target="http://en.wikipedia.org/wiki/Solid_oxide_fuel_cell" TargetMode="External"/><Relationship Id="rId7" Type="http://schemas.openxmlformats.org/officeDocument/2006/relationships/hyperlink" Target="#cite_note-Types1-34"/><Relationship Id="rId12" Type="http://schemas.openxmlformats.org/officeDocument/2006/relationships/hyperlink" Target="#cite_note-36"/><Relationship Id="rId2" Type="http://schemas.openxmlformats.org/officeDocument/2006/relationships/slide" Target="../slides/slide9.xml"/><Relationship Id="rId1" Type="http://schemas.openxmlformats.org/officeDocument/2006/relationships/notesMaster" Target="../notesMasters/notesMaster1.xml"/><Relationship Id="rId6" Type="http://schemas.openxmlformats.org/officeDocument/2006/relationships/hyperlink" Target="http://en.wikipedia.org/wiki/Operating_temperature" TargetMode="External"/><Relationship Id="rId11" Type="http://schemas.openxmlformats.org/officeDocument/2006/relationships/hyperlink" Target="#cite_note-35"/><Relationship Id="rId5" Type="http://schemas.openxmlformats.org/officeDocument/2006/relationships/hyperlink" Target="http://en.wikipedia.org/wiki/Electrolyte" TargetMode="External"/><Relationship Id="rId10" Type="http://schemas.openxmlformats.org/officeDocument/2006/relationships/hyperlink" Target="http://en.wikipedia.org/wiki/Anode" TargetMode="External"/><Relationship Id="rId4" Type="http://schemas.openxmlformats.org/officeDocument/2006/relationships/hyperlink" Target="http://en.wikipedia.org/wiki/Yttria-stabilized_zirconia" TargetMode="External"/><Relationship Id="rId9" Type="http://schemas.openxmlformats.org/officeDocument/2006/relationships/hyperlink" Target="http://en.wikipedia.org/wiki/Cathode"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863" y="739775"/>
            <a:ext cx="6583362" cy="3703638"/>
          </a:xfrm>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BA4B007D-1AA3-449A-B312-F43C26118B57}" type="datetime1">
              <a:rPr lang="en-US" smtClean="0"/>
              <a:t>11/15/2014</a:t>
            </a:fld>
            <a:endParaRPr lang="en-US"/>
          </a:p>
        </p:txBody>
      </p:sp>
      <p:sp>
        <p:nvSpPr>
          <p:cNvPr id="5" name="Slide Number Placeholder 4"/>
          <p:cNvSpPr>
            <a:spLocks noGrp="1"/>
          </p:cNvSpPr>
          <p:nvPr>
            <p:ph type="sldNum" sz="quarter" idx="11"/>
          </p:nvPr>
        </p:nvSpPr>
        <p:spPr/>
        <p:txBody>
          <a:bodyPr/>
          <a:lstStyle/>
          <a:p>
            <a:fld id="{9748BC8B-07DD-4E8A-BEC8-E44DF503744E}" type="slidenum">
              <a:rPr lang="en-US" smtClean="0"/>
              <a:t>1</a:t>
            </a:fld>
            <a:endParaRPr lang="en-US"/>
          </a:p>
        </p:txBody>
      </p:sp>
    </p:spTree>
    <p:extLst>
      <p:ext uri="{BB962C8B-B14F-4D97-AF65-F5344CB8AC3E}">
        <p14:creationId xmlns:p14="http://schemas.microsoft.com/office/powerpoint/2010/main" val="39988352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863" y="739775"/>
            <a:ext cx="6583362" cy="3703638"/>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748BC8B-07DD-4E8A-BEC8-E44DF503744E}" type="slidenum">
              <a:rPr lang="en-US" smtClean="0"/>
              <a:t>10</a:t>
            </a:fld>
            <a:endParaRPr lang="en-US"/>
          </a:p>
        </p:txBody>
      </p:sp>
      <p:sp>
        <p:nvSpPr>
          <p:cNvPr id="5" name="Date Placeholder 4"/>
          <p:cNvSpPr>
            <a:spLocks noGrp="1"/>
          </p:cNvSpPr>
          <p:nvPr>
            <p:ph type="dt" idx="11"/>
          </p:nvPr>
        </p:nvSpPr>
        <p:spPr/>
        <p:txBody>
          <a:bodyPr/>
          <a:lstStyle/>
          <a:p>
            <a:fld id="{6A8C2B93-2410-4508-BD17-A1D146B4821D}" type="datetime1">
              <a:rPr lang="en-US" smtClean="0"/>
              <a:t>11/15/2014</a:t>
            </a:fld>
            <a:endParaRPr lang="en-US"/>
          </a:p>
        </p:txBody>
      </p:sp>
    </p:spTree>
    <p:extLst>
      <p:ext uri="{BB962C8B-B14F-4D97-AF65-F5344CB8AC3E}">
        <p14:creationId xmlns:p14="http://schemas.microsoft.com/office/powerpoint/2010/main" val="7792825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863" y="739775"/>
            <a:ext cx="6583362" cy="3703638"/>
          </a:xfrm>
        </p:spPr>
      </p:sp>
      <p:sp>
        <p:nvSpPr>
          <p:cNvPr id="3" name="Notes Placeholder 2"/>
          <p:cNvSpPr>
            <a:spLocks noGrp="1"/>
          </p:cNvSpPr>
          <p:nvPr>
            <p:ph type="body" idx="1"/>
          </p:nvPr>
        </p:nvSpPr>
        <p:spPr/>
        <p:txBody>
          <a:bodyPr/>
          <a:lstStyle/>
          <a:p>
            <a:r>
              <a:rPr lang="en-GB" dirty="0" smtClean="0"/>
              <a:t>We are using a Proton Exchange Membrane for the Direct Methanol Fuel Cell </a:t>
            </a:r>
            <a:endParaRPr lang="en-US" dirty="0"/>
          </a:p>
        </p:txBody>
      </p:sp>
      <p:sp>
        <p:nvSpPr>
          <p:cNvPr id="4" name="Slide Number Placeholder 3"/>
          <p:cNvSpPr>
            <a:spLocks noGrp="1"/>
          </p:cNvSpPr>
          <p:nvPr>
            <p:ph type="sldNum" sz="quarter" idx="10"/>
          </p:nvPr>
        </p:nvSpPr>
        <p:spPr/>
        <p:txBody>
          <a:bodyPr/>
          <a:lstStyle/>
          <a:p>
            <a:fld id="{9748BC8B-07DD-4E8A-BEC8-E44DF503744E}" type="slidenum">
              <a:rPr lang="en-US" smtClean="0"/>
              <a:t>2</a:t>
            </a:fld>
            <a:endParaRPr lang="en-US"/>
          </a:p>
        </p:txBody>
      </p:sp>
      <p:sp>
        <p:nvSpPr>
          <p:cNvPr id="5" name="Date Placeholder 4"/>
          <p:cNvSpPr>
            <a:spLocks noGrp="1"/>
          </p:cNvSpPr>
          <p:nvPr>
            <p:ph type="dt" idx="11"/>
          </p:nvPr>
        </p:nvSpPr>
        <p:spPr/>
        <p:txBody>
          <a:bodyPr/>
          <a:lstStyle/>
          <a:p>
            <a:fld id="{D2942806-03C1-4ADE-884D-438CF22C7550}" type="datetime1">
              <a:rPr lang="en-US" smtClean="0"/>
              <a:t>11/15/2014</a:t>
            </a:fld>
            <a:endParaRPr lang="en-US"/>
          </a:p>
        </p:txBody>
      </p:sp>
    </p:spTree>
    <p:extLst>
      <p:ext uri="{BB962C8B-B14F-4D97-AF65-F5344CB8AC3E}">
        <p14:creationId xmlns:p14="http://schemas.microsoft.com/office/powerpoint/2010/main" val="29846210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863" y="739775"/>
            <a:ext cx="6583362" cy="37036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748BC8B-07DD-4E8A-BEC8-E44DF503744E}" type="slidenum">
              <a:rPr lang="en-US" smtClean="0"/>
              <a:t>3</a:t>
            </a:fld>
            <a:endParaRPr lang="en-US"/>
          </a:p>
        </p:txBody>
      </p:sp>
      <p:sp>
        <p:nvSpPr>
          <p:cNvPr id="5" name="Date Placeholder 4"/>
          <p:cNvSpPr>
            <a:spLocks noGrp="1"/>
          </p:cNvSpPr>
          <p:nvPr>
            <p:ph type="dt" idx="11"/>
          </p:nvPr>
        </p:nvSpPr>
        <p:spPr/>
        <p:txBody>
          <a:bodyPr/>
          <a:lstStyle/>
          <a:p>
            <a:fld id="{DE797896-924E-4B27-A78D-F4164AD1B485}" type="datetime1">
              <a:rPr lang="en-US" smtClean="0"/>
              <a:t>11/15/2014</a:t>
            </a:fld>
            <a:endParaRPr lang="en-US"/>
          </a:p>
        </p:txBody>
      </p:sp>
    </p:spTree>
    <p:extLst>
      <p:ext uri="{BB962C8B-B14F-4D97-AF65-F5344CB8AC3E}">
        <p14:creationId xmlns:p14="http://schemas.microsoft.com/office/powerpoint/2010/main" val="35838437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863" y="739775"/>
            <a:ext cx="6583362" cy="3703638"/>
          </a:xfrm>
        </p:spPr>
      </p:sp>
      <p:sp>
        <p:nvSpPr>
          <p:cNvPr id="3" name="Notes Placeholder 2"/>
          <p:cNvSpPr>
            <a:spLocks noGrp="1"/>
          </p:cNvSpPr>
          <p:nvPr>
            <p:ph type="body" idx="1"/>
          </p:nvPr>
        </p:nvSpPr>
        <p:spPr/>
        <p:txBody>
          <a:bodyPr/>
          <a:lstStyle/>
          <a:p>
            <a:r>
              <a:rPr lang="en-GB" dirty="0" smtClean="0"/>
              <a:t>Hydrogen – The smallest atom 1 electron. 1 proton, 1 neutron</a:t>
            </a:r>
          </a:p>
          <a:p>
            <a:r>
              <a:rPr lang="en-GB" dirty="0" smtClean="0"/>
              <a:t>Oxygen has 8 protons &amp; 8 electrons</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They have complex rules as to what will happily join with what</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We all have a preferred state – for an atom such as Oxygen it is to have 8 electrons in the outer shell</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We all have a happy state to be in </a:t>
            </a:r>
            <a:endParaRPr lang="en-US" dirty="0" smtClean="0"/>
          </a:p>
          <a:p>
            <a:endParaRPr lang="en-US" dirty="0"/>
          </a:p>
        </p:txBody>
      </p:sp>
      <p:sp>
        <p:nvSpPr>
          <p:cNvPr id="4" name="Slide Number Placeholder 3"/>
          <p:cNvSpPr>
            <a:spLocks noGrp="1"/>
          </p:cNvSpPr>
          <p:nvPr>
            <p:ph type="sldNum" sz="quarter" idx="10"/>
          </p:nvPr>
        </p:nvSpPr>
        <p:spPr/>
        <p:txBody>
          <a:bodyPr/>
          <a:lstStyle/>
          <a:p>
            <a:fld id="{9748BC8B-07DD-4E8A-BEC8-E44DF503744E}" type="slidenum">
              <a:rPr lang="en-US" smtClean="0"/>
              <a:t>4</a:t>
            </a:fld>
            <a:endParaRPr lang="en-US"/>
          </a:p>
        </p:txBody>
      </p:sp>
      <p:sp>
        <p:nvSpPr>
          <p:cNvPr id="5" name="Date Placeholder 4"/>
          <p:cNvSpPr>
            <a:spLocks noGrp="1"/>
          </p:cNvSpPr>
          <p:nvPr>
            <p:ph type="dt" idx="11"/>
          </p:nvPr>
        </p:nvSpPr>
        <p:spPr/>
        <p:txBody>
          <a:bodyPr/>
          <a:lstStyle/>
          <a:p>
            <a:fld id="{C3EC63E6-5DE3-446B-B5E1-ACC0C661D3F2}" type="datetime1">
              <a:rPr lang="en-US" smtClean="0"/>
              <a:t>11/15/2014</a:t>
            </a:fld>
            <a:endParaRPr lang="en-US"/>
          </a:p>
        </p:txBody>
      </p:sp>
    </p:spTree>
    <p:extLst>
      <p:ext uri="{BB962C8B-B14F-4D97-AF65-F5344CB8AC3E}">
        <p14:creationId xmlns:p14="http://schemas.microsoft.com/office/powerpoint/2010/main" val="5438206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863" y="739775"/>
            <a:ext cx="6583362" cy="3703638"/>
          </a:xfrm>
        </p:spPr>
      </p:sp>
      <p:sp>
        <p:nvSpPr>
          <p:cNvPr id="3" name="Notes Placeholder 2"/>
          <p:cNvSpPr>
            <a:spLocks noGrp="1"/>
          </p:cNvSpPr>
          <p:nvPr>
            <p:ph type="body" idx="1"/>
          </p:nvPr>
        </p:nvSpPr>
        <p:spPr/>
        <p:txBody>
          <a:bodyPr/>
          <a:lstStyle/>
          <a:p>
            <a:r>
              <a:rPr lang="en-GB" dirty="0" smtClean="0"/>
              <a:t>Atoms join together to make the common items we have on the</a:t>
            </a:r>
            <a:r>
              <a:rPr lang="en-GB" baseline="0" dirty="0" smtClean="0"/>
              <a:t> planet – such as water</a:t>
            </a:r>
          </a:p>
          <a:p>
            <a:r>
              <a:rPr lang="en-GB" baseline="0" dirty="0" err="1" smtClean="0"/>
              <a:t>Eg</a:t>
            </a:r>
            <a:r>
              <a:rPr lang="en-GB" baseline="0" dirty="0" smtClean="0"/>
              <a:t>, Oxygen is delighted to join with two Hydrogen atoms to form water as they all live to have 8 electrons in the outer layer.</a:t>
            </a:r>
          </a:p>
        </p:txBody>
      </p:sp>
      <p:sp>
        <p:nvSpPr>
          <p:cNvPr id="4" name="Slide Number Placeholder 3"/>
          <p:cNvSpPr>
            <a:spLocks noGrp="1"/>
          </p:cNvSpPr>
          <p:nvPr>
            <p:ph type="sldNum" sz="quarter" idx="10"/>
          </p:nvPr>
        </p:nvSpPr>
        <p:spPr/>
        <p:txBody>
          <a:bodyPr/>
          <a:lstStyle/>
          <a:p>
            <a:fld id="{9748BC8B-07DD-4E8A-BEC8-E44DF503744E}" type="slidenum">
              <a:rPr lang="en-US" smtClean="0"/>
              <a:t>5</a:t>
            </a:fld>
            <a:endParaRPr lang="en-US"/>
          </a:p>
        </p:txBody>
      </p:sp>
      <p:sp>
        <p:nvSpPr>
          <p:cNvPr id="5" name="Date Placeholder 4"/>
          <p:cNvSpPr>
            <a:spLocks noGrp="1"/>
          </p:cNvSpPr>
          <p:nvPr>
            <p:ph type="dt" idx="11"/>
          </p:nvPr>
        </p:nvSpPr>
        <p:spPr/>
        <p:txBody>
          <a:bodyPr/>
          <a:lstStyle/>
          <a:p>
            <a:fld id="{639C4617-A863-496B-8D8C-E612B700D14E}" type="datetime1">
              <a:rPr lang="en-US" smtClean="0"/>
              <a:t>11/15/2014</a:t>
            </a:fld>
            <a:endParaRPr lang="en-US"/>
          </a:p>
        </p:txBody>
      </p:sp>
    </p:spTree>
    <p:extLst>
      <p:ext uri="{BB962C8B-B14F-4D97-AF65-F5344CB8AC3E}">
        <p14:creationId xmlns:p14="http://schemas.microsoft.com/office/powerpoint/2010/main" val="27461949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863" y="739775"/>
            <a:ext cx="6583362" cy="3703638"/>
          </a:xfrm>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CF77EB7E-07C7-4821-B4E3-F161E4706389}" type="datetime1">
              <a:rPr lang="en-US" smtClean="0"/>
              <a:t>11/15/2014</a:t>
            </a:fld>
            <a:endParaRPr lang="en-US"/>
          </a:p>
        </p:txBody>
      </p:sp>
      <p:sp>
        <p:nvSpPr>
          <p:cNvPr id="5" name="Slide Number Placeholder 4"/>
          <p:cNvSpPr>
            <a:spLocks noGrp="1"/>
          </p:cNvSpPr>
          <p:nvPr>
            <p:ph type="sldNum" sz="quarter" idx="11"/>
          </p:nvPr>
        </p:nvSpPr>
        <p:spPr/>
        <p:txBody>
          <a:bodyPr/>
          <a:lstStyle/>
          <a:p>
            <a:fld id="{9748BC8B-07DD-4E8A-BEC8-E44DF503744E}" type="slidenum">
              <a:rPr lang="en-US" smtClean="0"/>
              <a:t>6</a:t>
            </a:fld>
            <a:endParaRPr lang="en-US"/>
          </a:p>
        </p:txBody>
      </p:sp>
    </p:spTree>
    <p:extLst>
      <p:ext uri="{BB962C8B-B14F-4D97-AF65-F5344CB8AC3E}">
        <p14:creationId xmlns:p14="http://schemas.microsoft.com/office/powerpoint/2010/main" val="32249795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863" y="739775"/>
            <a:ext cx="6583362" cy="3703638"/>
          </a:xfrm>
        </p:spPr>
      </p:sp>
      <p:sp>
        <p:nvSpPr>
          <p:cNvPr id="3" name="Notes Placeholder 2"/>
          <p:cNvSpPr>
            <a:spLocks noGrp="1"/>
          </p:cNvSpPr>
          <p:nvPr>
            <p:ph type="body" idx="1"/>
          </p:nvPr>
        </p:nvSpPr>
        <p:spPr/>
        <p:txBody>
          <a:bodyPr/>
          <a:lstStyle/>
          <a:p>
            <a:r>
              <a:rPr lang="en-GB" dirty="0" smtClean="0"/>
              <a:t>Methane + Water &gt; </a:t>
            </a:r>
            <a:endParaRPr lang="en-US" dirty="0"/>
          </a:p>
        </p:txBody>
      </p:sp>
      <p:sp>
        <p:nvSpPr>
          <p:cNvPr id="4" name="Slide Number Placeholder 3"/>
          <p:cNvSpPr>
            <a:spLocks noGrp="1"/>
          </p:cNvSpPr>
          <p:nvPr>
            <p:ph type="sldNum" sz="quarter" idx="10"/>
          </p:nvPr>
        </p:nvSpPr>
        <p:spPr/>
        <p:txBody>
          <a:bodyPr/>
          <a:lstStyle/>
          <a:p>
            <a:fld id="{9748BC8B-07DD-4E8A-BEC8-E44DF503744E}" type="slidenum">
              <a:rPr lang="en-US" smtClean="0"/>
              <a:t>7</a:t>
            </a:fld>
            <a:endParaRPr lang="en-US"/>
          </a:p>
        </p:txBody>
      </p:sp>
      <p:sp>
        <p:nvSpPr>
          <p:cNvPr id="5" name="Date Placeholder 4"/>
          <p:cNvSpPr>
            <a:spLocks noGrp="1"/>
          </p:cNvSpPr>
          <p:nvPr>
            <p:ph type="dt" idx="11"/>
          </p:nvPr>
        </p:nvSpPr>
        <p:spPr/>
        <p:txBody>
          <a:bodyPr/>
          <a:lstStyle/>
          <a:p>
            <a:fld id="{43AF8B5C-2B29-4BAE-93EF-FFA03154F33F}" type="datetime1">
              <a:rPr lang="en-US" smtClean="0"/>
              <a:t>11/15/2014</a:t>
            </a:fld>
            <a:endParaRPr lang="en-US"/>
          </a:p>
        </p:txBody>
      </p:sp>
    </p:spTree>
    <p:extLst>
      <p:ext uri="{BB962C8B-B14F-4D97-AF65-F5344CB8AC3E}">
        <p14:creationId xmlns:p14="http://schemas.microsoft.com/office/powerpoint/2010/main" val="27307691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863" y="739775"/>
            <a:ext cx="6583362" cy="3703638"/>
          </a:xfrm>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D9B17699-0E8A-4D20-B550-C01A69271C3B}" type="datetime1">
              <a:rPr lang="en-US" smtClean="0"/>
              <a:t>11/15/2014</a:t>
            </a:fld>
            <a:endParaRPr lang="en-US"/>
          </a:p>
        </p:txBody>
      </p:sp>
      <p:sp>
        <p:nvSpPr>
          <p:cNvPr id="5" name="Slide Number Placeholder 4"/>
          <p:cNvSpPr>
            <a:spLocks noGrp="1"/>
          </p:cNvSpPr>
          <p:nvPr>
            <p:ph type="sldNum" sz="quarter" idx="11"/>
          </p:nvPr>
        </p:nvSpPr>
        <p:spPr/>
        <p:txBody>
          <a:bodyPr/>
          <a:lstStyle/>
          <a:p>
            <a:fld id="{9748BC8B-07DD-4E8A-BEC8-E44DF503744E}" type="slidenum">
              <a:rPr lang="en-US" smtClean="0"/>
              <a:t>8</a:t>
            </a:fld>
            <a:endParaRPr lang="en-US"/>
          </a:p>
        </p:txBody>
      </p:sp>
    </p:spTree>
    <p:extLst>
      <p:ext uri="{BB962C8B-B14F-4D97-AF65-F5344CB8AC3E}">
        <p14:creationId xmlns:p14="http://schemas.microsoft.com/office/powerpoint/2010/main" val="15445733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863" y="739775"/>
            <a:ext cx="6583362" cy="3703638"/>
          </a:xfrm>
        </p:spPr>
      </p:sp>
      <p:sp>
        <p:nvSpPr>
          <p:cNvPr id="3" name="Notes Placeholder 2"/>
          <p:cNvSpPr>
            <a:spLocks noGrp="1"/>
          </p:cNvSpPr>
          <p:nvPr>
            <p:ph type="body" idx="1"/>
          </p:nvPr>
        </p:nvSpPr>
        <p:spPr/>
        <p:txBody>
          <a:bodyPr/>
          <a:lstStyle/>
          <a:p>
            <a:r>
              <a:rPr lang="en-GB" dirty="0" smtClean="0"/>
              <a:t>This is a Hydrogen cell</a:t>
            </a:r>
          </a:p>
          <a:p>
            <a:r>
              <a:rPr lang="en-US" i="1" dirty="0" smtClean="0"/>
              <a:t>Anode Reaction</a:t>
            </a:r>
            <a:r>
              <a:rPr lang="en-US" dirty="0" smtClean="0"/>
              <a:t>: 2H</a:t>
            </a:r>
            <a:r>
              <a:rPr lang="en-US" baseline="-25000" dirty="0" smtClean="0"/>
              <a:t>2</a:t>
            </a:r>
            <a:r>
              <a:rPr lang="en-US" dirty="0" smtClean="0"/>
              <a:t> + 2O</a:t>
            </a:r>
            <a:r>
              <a:rPr lang="en-US" baseline="30000" dirty="0" smtClean="0"/>
              <a:t>2−</a:t>
            </a:r>
            <a:r>
              <a:rPr lang="en-US" dirty="0" smtClean="0"/>
              <a:t> → 2H</a:t>
            </a:r>
            <a:r>
              <a:rPr lang="en-US" baseline="-25000" dirty="0" smtClean="0"/>
              <a:t>2</a:t>
            </a:r>
            <a:r>
              <a:rPr lang="en-US" dirty="0" smtClean="0"/>
              <a:t>O + 4e</a:t>
            </a:r>
            <a:r>
              <a:rPr lang="en-US" baseline="30000" dirty="0" smtClean="0"/>
              <a:t>−</a:t>
            </a:r>
          </a:p>
          <a:p>
            <a:r>
              <a:rPr lang="en-US" i="1" smtClean="0"/>
              <a:t>Cathode </a:t>
            </a:r>
            <a:r>
              <a:rPr lang="en-US" i="1" dirty="0" smtClean="0"/>
              <a:t>Reaction</a:t>
            </a:r>
            <a:r>
              <a:rPr lang="en-US" dirty="0" smtClean="0"/>
              <a:t>: O</a:t>
            </a:r>
            <a:r>
              <a:rPr lang="en-US" baseline="-25000" dirty="0" smtClean="0"/>
              <a:t>2</a:t>
            </a:r>
            <a:r>
              <a:rPr lang="en-US" dirty="0" smtClean="0"/>
              <a:t> + 4e</a:t>
            </a:r>
            <a:r>
              <a:rPr lang="en-US" baseline="30000" dirty="0" smtClean="0"/>
              <a:t>–</a:t>
            </a:r>
            <a:r>
              <a:rPr lang="en-US" dirty="0" smtClean="0"/>
              <a:t> → </a:t>
            </a:r>
            <a:r>
              <a:rPr lang="en-US" smtClean="0"/>
              <a:t>2O</a:t>
            </a:r>
            <a:r>
              <a:rPr lang="en-US" baseline="30000" smtClean="0"/>
              <a:t>2−</a:t>
            </a:r>
          </a:p>
          <a:p>
            <a:r>
              <a:rPr lang="en-US" i="1" smtClean="0"/>
              <a:t>Overall </a:t>
            </a:r>
            <a:r>
              <a:rPr lang="en-US" i="1" dirty="0" smtClean="0"/>
              <a:t>Cell Reaction</a:t>
            </a:r>
            <a:r>
              <a:rPr lang="en-US" dirty="0" smtClean="0"/>
              <a:t>: 2H</a:t>
            </a:r>
            <a:r>
              <a:rPr lang="en-US" baseline="-25000" dirty="0" smtClean="0"/>
              <a:t>2</a:t>
            </a:r>
            <a:r>
              <a:rPr lang="en-US" dirty="0" smtClean="0"/>
              <a:t> + O</a:t>
            </a:r>
            <a:r>
              <a:rPr lang="en-US" baseline="-25000" dirty="0" smtClean="0"/>
              <a:t>2</a:t>
            </a:r>
            <a:r>
              <a:rPr lang="en-US" dirty="0" smtClean="0"/>
              <a:t> → 2H</a:t>
            </a:r>
            <a:r>
              <a:rPr lang="en-US" baseline="-25000" dirty="0" smtClean="0"/>
              <a:t>2</a:t>
            </a:r>
            <a:r>
              <a:rPr lang="en-US" dirty="0" smtClean="0"/>
              <a:t>O</a:t>
            </a:r>
          </a:p>
          <a:p>
            <a:pPr rtl="0"/>
            <a:endParaRPr lang="en-US" dirty="0" smtClean="0"/>
          </a:p>
          <a:p>
            <a:pPr rtl="0"/>
            <a:r>
              <a:rPr lang="en-US" dirty="0" smtClean="0">
                <a:hlinkClick r:id="rId3" action="ppaction://hlinkfile" tooltip="Solid oxide fuel cell"/>
              </a:rPr>
              <a:t>Solid oxide fuel cells</a:t>
            </a:r>
            <a:r>
              <a:rPr lang="en-US" dirty="0" smtClean="0"/>
              <a:t> (SOFCs) use a solid material, most commonly a ceramic material called </a:t>
            </a:r>
            <a:r>
              <a:rPr lang="en-US" dirty="0" err="1" smtClean="0">
                <a:hlinkClick r:id="rId4" action="ppaction://hlinkfile" tooltip="Yttria-stabilized zirconia"/>
              </a:rPr>
              <a:t>yttria</a:t>
            </a:r>
            <a:r>
              <a:rPr lang="en-US" dirty="0" smtClean="0">
                <a:hlinkClick r:id="rId4" action="ppaction://hlinkfile" tooltip="Yttria-stabilized zirconia"/>
              </a:rPr>
              <a:t>-stabilized zirconia</a:t>
            </a:r>
            <a:r>
              <a:rPr lang="en-US" dirty="0" smtClean="0"/>
              <a:t> (YSZ), as the </a:t>
            </a:r>
            <a:r>
              <a:rPr lang="en-US" dirty="0" smtClean="0">
                <a:hlinkClick r:id="rId5" action="ppaction://hlinkfile" tooltip="Electrolyte"/>
              </a:rPr>
              <a:t>electrolyte</a:t>
            </a:r>
            <a:r>
              <a:rPr lang="en-US" dirty="0" smtClean="0"/>
              <a:t>. Because SOFCs are made entirely of solid materials, they are not limited to the flat plane configuration of other types of fuel cells and are often designed as rolled tubes. They require high </a:t>
            </a:r>
            <a:r>
              <a:rPr lang="en-US" dirty="0" smtClean="0">
                <a:hlinkClick r:id="rId6" action="ppaction://hlinkfile" tooltip="Operating temperature"/>
              </a:rPr>
              <a:t>operating temperatures</a:t>
            </a:r>
            <a:r>
              <a:rPr lang="en-US" dirty="0" smtClean="0"/>
              <a:t> (800–1000 °C) and can be run on a variety of fuels including natural gas.</a:t>
            </a:r>
            <a:r>
              <a:rPr lang="en-US" baseline="30000" dirty="0" smtClean="0">
                <a:hlinkClick r:id="rId7" action="ppaction://hlinkfile"/>
              </a:rPr>
              <a:t>[34]</a:t>
            </a:r>
            <a:endParaRPr lang="en-US" dirty="0" smtClean="0"/>
          </a:p>
          <a:p>
            <a:pPr rtl="0"/>
            <a:r>
              <a:rPr lang="en-US" dirty="0" smtClean="0"/>
              <a:t>SOFCs are unique since in those, negatively charged oxygen </a:t>
            </a:r>
            <a:r>
              <a:rPr lang="en-US" dirty="0" smtClean="0">
                <a:hlinkClick r:id="rId8" action="ppaction://hlinkfile" tooltip="Ion"/>
              </a:rPr>
              <a:t>ions</a:t>
            </a:r>
            <a:r>
              <a:rPr lang="en-US" dirty="0" smtClean="0"/>
              <a:t> travel from the </a:t>
            </a:r>
            <a:r>
              <a:rPr lang="en-US" dirty="0" smtClean="0">
                <a:hlinkClick r:id="rId9" action="ppaction://hlinkfile" tooltip="Cathode"/>
              </a:rPr>
              <a:t>cathode</a:t>
            </a:r>
            <a:r>
              <a:rPr lang="en-US" dirty="0" smtClean="0"/>
              <a:t> (positive side of the fuel cell) to the </a:t>
            </a:r>
            <a:r>
              <a:rPr lang="en-US" dirty="0" smtClean="0">
                <a:hlinkClick r:id="rId10" action="ppaction://hlinkfile" tooltip="Anode"/>
              </a:rPr>
              <a:t>anode</a:t>
            </a:r>
            <a:r>
              <a:rPr lang="en-US" dirty="0" smtClean="0"/>
              <a:t> (negative side of the fuel cell) instead of positively charged hydrogen ions travelling from the anode to the cathode, as is the case in all other types of fuel cells. Oxygen gas is fed through the cathode, where it absorbs electrons to create oxygen ions. The oxygen ions then travel through the electrolyte to react with hydrogen gas at the anode. The reaction at the anode produces electricity and water as by-products. Carbon dioxide may also be a by-product depending on the fuel, but the carbon emissions from an SOFC system are less than those from a fossil fuel combustion plant.</a:t>
            </a:r>
            <a:r>
              <a:rPr lang="en-US" baseline="30000" dirty="0" smtClean="0">
                <a:hlinkClick r:id="rId11" action="ppaction://hlinkfile"/>
              </a:rPr>
              <a:t>[35]</a:t>
            </a:r>
            <a:r>
              <a:rPr lang="en-US" dirty="0" smtClean="0"/>
              <a:t> The chemical reactions for the SOFC system can be expressed as follows:</a:t>
            </a:r>
            <a:r>
              <a:rPr lang="en-US" baseline="30000" dirty="0" smtClean="0">
                <a:hlinkClick r:id="rId12" action="ppaction://hlinkfile"/>
              </a:rPr>
              <a:t>[36]</a:t>
            </a:r>
            <a:endParaRPr lang="en-US" dirty="0" smtClean="0"/>
          </a:p>
        </p:txBody>
      </p:sp>
      <p:sp>
        <p:nvSpPr>
          <p:cNvPr id="4" name="Date Placeholder 3"/>
          <p:cNvSpPr>
            <a:spLocks noGrp="1"/>
          </p:cNvSpPr>
          <p:nvPr>
            <p:ph type="dt" idx="10"/>
          </p:nvPr>
        </p:nvSpPr>
        <p:spPr/>
        <p:txBody>
          <a:bodyPr/>
          <a:lstStyle/>
          <a:p>
            <a:fld id="{A662AFFD-317C-46EA-9900-C1A8B385486D}" type="datetime1">
              <a:rPr lang="en-US" smtClean="0"/>
              <a:t>11/15/2014</a:t>
            </a:fld>
            <a:endParaRPr lang="en-US"/>
          </a:p>
        </p:txBody>
      </p:sp>
      <p:sp>
        <p:nvSpPr>
          <p:cNvPr id="5" name="Slide Number Placeholder 4"/>
          <p:cNvSpPr>
            <a:spLocks noGrp="1"/>
          </p:cNvSpPr>
          <p:nvPr>
            <p:ph type="sldNum" sz="quarter" idx="11"/>
          </p:nvPr>
        </p:nvSpPr>
        <p:spPr/>
        <p:txBody>
          <a:bodyPr/>
          <a:lstStyle/>
          <a:p>
            <a:fld id="{9748BC8B-07DD-4E8A-BEC8-E44DF503744E}" type="slidenum">
              <a:rPr lang="en-US" smtClean="0"/>
              <a:t>9</a:t>
            </a:fld>
            <a:endParaRPr lang="en-US"/>
          </a:p>
        </p:txBody>
      </p:sp>
    </p:spTree>
    <p:extLst>
      <p:ext uri="{BB962C8B-B14F-4D97-AF65-F5344CB8AC3E}">
        <p14:creationId xmlns:p14="http://schemas.microsoft.com/office/powerpoint/2010/main" val="30437303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B2CEBC-C2D0-46B1-A3C4-AD894A4650AB}" type="datetime1">
              <a:rPr lang="en-US" smtClean="0"/>
              <a:t>11/15/2014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5A8FA7-A98A-4A5A-BC15-775066EEF203}" type="datetime1">
              <a:rPr lang="en-US" smtClean="0"/>
              <a:t>11/15/2014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4AB78B-5F61-468F-88E0-CC6A765D7837}" type="datetime1">
              <a:rPr lang="en-US" smtClean="0"/>
              <a:t>11/15/2014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355E54-F1E4-477F-9134-23FC794F9B63}" type="datetime1">
              <a:rPr lang="en-US" smtClean="0"/>
              <a:t>11/15/2014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20CFF29-8440-4217-AE3F-141B9ACC2C13}" type="datetime1">
              <a:rPr lang="en-US" smtClean="0"/>
              <a:t>11/15/2014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C5CD2B0-A827-4B7D-82D5-E8E0947FC651}" type="datetime1">
              <a:rPr lang="en-US" smtClean="0"/>
              <a:t>11/15/2014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C345737-3C0A-46DF-BA4D-4C4D95C6879D}" type="datetime1">
              <a:rPr lang="en-US" smtClean="0"/>
              <a:t>11/15/2014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9F5810-58EB-4DA6-86F3-E573440AD90C}" type="datetime1">
              <a:rPr lang="en-US" smtClean="0"/>
              <a:t>11/15/2014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C1D231-F06A-4652-936C-42E3AE324E18}" type="datetime1">
              <a:rPr lang="en-US" smtClean="0"/>
              <a:t>11/15/2014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3F8448-B5EA-4F0A-9A0A-E3B03C78B549}" type="datetime1">
              <a:rPr lang="en-US" smtClean="0"/>
              <a:t>11/15/2014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732574-AF27-43A5-9DFB-71064705661A}" type="datetime1">
              <a:rPr lang="en-US" smtClean="0"/>
              <a:t>11/15/2014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729D3764-9818-43FE-99F6-AEE7E629670F}" type="datetime1">
              <a:rPr lang="en-US" smtClean="0"/>
              <a:t>11/15/2014</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16000"/>
                    </a14:imgEffect>
                    <a14:imgEffect>
                      <a14:saturation sat="200000"/>
                    </a14:imgEffect>
                    <a14:imgEffect>
                      <a14:brightnessContrast bright="-2000" contrast="-2000"/>
                    </a14:imgEffect>
                  </a14:imgLayer>
                </a14:imgProps>
              </a:ex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ffectLst>
            <a:glow rad="127000">
              <a:schemeClr val="accent1">
                <a:alpha val="33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ctrTitle"/>
          </p:nvPr>
        </p:nvSpPr>
        <p:spPr>
          <a:xfrm>
            <a:off x="0" y="114300"/>
            <a:ext cx="8839200" cy="1102519"/>
          </a:xfrm>
        </p:spPr>
        <p:txBody>
          <a:bodyPr>
            <a:noAutofit/>
          </a:bodyPr>
          <a:lstStyle/>
          <a:p>
            <a:r>
              <a:rPr lang="en-GB" sz="15000" dirty="0" smtClean="0"/>
              <a:t>Fuel   Cells</a:t>
            </a:r>
            <a:endParaRPr lang="en-US" sz="15000"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5277883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UPS fuel cell for LV02</a:t>
            </a:r>
            <a:endParaRPr lang="en-US" dirty="0"/>
          </a:p>
        </p:txBody>
      </p:sp>
      <p:sp>
        <p:nvSpPr>
          <p:cNvPr id="3" name="Content Placeholder 2"/>
          <p:cNvSpPr>
            <a:spLocks noGrp="1"/>
          </p:cNvSpPr>
          <p:nvPr>
            <p:ph idx="1"/>
          </p:nvPr>
        </p:nvSpPr>
        <p:spPr/>
        <p:txBody>
          <a:bodyPr/>
          <a:lstStyle/>
          <a:p>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7518" y="1885950"/>
            <a:ext cx="3314911" cy="18072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0046" y="1914453"/>
            <a:ext cx="3657600" cy="17502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843907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Fuel Cells</a:t>
            </a:r>
            <a:endParaRPr lang="en-US" dirty="0"/>
          </a:p>
        </p:txBody>
      </p:sp>
      <p:sp>
        <p:nvSpPr>
          <p:cNvPr id="3" name="Content Placeholder 2"/>
          <p:cNvSpPr>
            <a:spLocks noGrp="1"/>
          </p:cNvSpPr>
          <p:nvPr>
            <p:ph idx="1"/>
          </p:nvPr>
        </p:nvSpPr>
        <p:spPr/>
        <p:txBody>
          <a:bodyPr/>
          <a:lstStyle/>
          <a:p>
            <a:r>
              <a:rPr lang="en-GB" dirty="0"/>
              <a:t>A fuel cell is a device that generates electricity by a chemical reaction. </a:t>
            </a:r>
            <a:endParaRPr lang="en-GB" dirty="0" smtClean="0"/>
          </a:p>
          <a:p>
            <a:r>
              <a:rPr lang="en-GB" dirty="0" smtClean="0"/>
              <a:t>Many different types</a:t>
            </a:r>
          </a:p>
          <a:p>
            <a:r>
              <a:rPr lang="en-GB" dirty="0" smtClean="0"/>
              <a:t>Silent, no moving parts</a:t>
            </a:r>
          </a:p>
          <a:p>
            <a:r>
              <a:rPr lang="en-GB" dirty="0" smtClean="0"/>
              <a:t>Require a Hydrogen &amp; Oxygen supply</a:t>
            </a:r>
          </a:p>
          <a:p>
            <a:endParaRPr lang="en-US" dirty="0"/>
          </a:p>
        </p:txBody>
      </p:sp>
    </p:spTree>
    <p:extLst>
      <p:ext uri="{BB962C8B-B14F-4D97-AF65-F5344CB8AC3E}">
        <p14:creationId xmlns:p14="http://schemas.microsoft.com/office/powerpoint/2010/main" val="6178877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Electricity</a:t>
            </a:r>
            <a:endParaRPr lang="en-US" dirty="0"/>
          </a:p>
        </p:txBody>
      </p:sp>
      <p:sp>
        <p:nvSpPr>
          <p:cNvPr id="3" name="Content Placeholder 2"/>
          <p:cNvSpPr>
            <a:spLocks noGrp="1"/>
          </p:cNvSpPr>
          <p:nvPr>
            <p:ph idx="1"/>
          </p:nvPr>
        </p:nvSpPr>
        <p:spPr/>
        <p:txBody>
          <a:bodyPr/>
          <a:lstStyle/>
          <a:p>
            <a:r>
              <a:rPr lang="en-GB" dirty="0" smtClean="0"/>
              <a:t>Electrons flowing down a wire</a:t>
            </a:r>
          </a:p>
          <a:p>
            <a:r>
              <a:rPr lang="en-GB" dirty="0" smtClean="0"/>
              <a:t>Traditionally made by passing a wire through a magnetic field</a:t>
            </a:r>
          </a:p>
          <a:p>
            <a:r>
              <a:rPr lang="en-GB" dirty="0" smtClean="0"/>
              <a:t>Can be done chemically – A Fuel Cell</a:t>
            </a:r>
            <a:endParaRPr lang="en-US" dirty="0"/>
          </a:p>
        </p:txBody>
      </p:sp>
    </p:spTree>
    <p:extLst>
      <p:ext uri="{BB962C8B-B14F-4D97-AF65-F5344CB8AC3E}">
        <p14:creationId xmlns:p14="http://schemas.microsoft.com/office/powerpoint/2010/main" val="29713386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Hydrogen Atom           Oxygen Atom</a:t>
            </a:r>
            <a:endParaRPr lang="en-US" dirty="0"/>
          </a:p>
        </p:txBody>
      </p:sp>
      <p:sp>
        <p:nvSpPr>
          <p:cNvPr id="3" name="Content Placeholder 2"/>
          <p:cNvSpPr>
            <a:spLocks noGrp="1"/>
          </p:cNvSpPr>
          <p:nvPr>
            <p:ph idx="1"/>
          </p:nvPr>
        </p:nvSpPr>
        <p:spPr/>
        <p:txBody>
          <a:bodyPr/>
          <a:lstStyle/>
          <a:p>
            <a:pPr marL="0" indent="0">
              <a:buNone/>
            </a:pP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300624"/>
            <a:ext cx="3271451" cy="29284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8200" y="1371600"/>
            <a:ext cx="3429000" cy="2571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48891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Water Molecule</a:t>
            </a:r>
            <a:endParaRPr lang="en-US"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1151064"/>
            <a:ext cx="6400800" cy="39450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415460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Chemical equations</a:t>
            </a:r>
            <a:endParaRPr lang="en-US" dirty="0"/>
          </a:p>
        </p:txBody>
      </p:sp>
      <p:sp>
        <p:nvSpPr>
          <p:cNvPr id="3" name="Content Placeholder 2"/>
          <p:cNvSpPr>
            <a:spLocks noGrp="1"/>
          </p:cNvSpPr>
          <p:nvPr>
            <p:ph idx="1"/>
          </p:nvPr>
        </p:nvSpPr>
        <p:spPr/>
        <p:txBody>
          <a:bodyPr>
            <a:normAutofit lnSpcReduction="10000"/>
          </a:bodyPr>
          <a:lstStyle/>
          <a:p>
            <a:r>
              <a:rPr lang="en-GB" dirty="0" smtClean="0"/>
              <a:t>Methane		CH</a:t>
            </a:r>
            <a:r>
              <a:rPr lang="en-GB" baseline="-25000" dirty="0" smtClean="0"/>
              <a:t>3</a:t>
            </a:r>
            <a:r>
              <a:rPr lang="en-GB" dirty="0" smtClean="0"/>
              <a:t>OH</a:t>
            </a:r>
          </a:p>
          <a:p>
            <a:r>
              <a:rPr lang="en-GB" dirty="0" smtClean="0"/>
              <a:t>Oxygen			O</a:t>
            </a:r>
            <a:r>
              <a:rPr lang="en-GB" baseline="-25000" dirty="0" smtClean="0"/>
              <a:t>2</a:t>
            </a:r>
          </a:p>
          <a:p>
            <a:r>
              <a:rPr lang="en-GB" dirty="0" smtClean="0"/>
              <a:t>Hydrogen		H</a:t>
            </a:r>
          </a:p>
          <a:p>
            <a:r>
              <a:rPr lang="en-GB" dirty="0" smtClean="0"/>
              <a:t>Electricity		e</a:t>
            </a:r>
            <a:r>
              <a:rPr lang="en-GB" baseline="30000" dirty="0" smtClean="0"/>
              <a:t>-</a:t>
            </a:r>
          </a:p>
          <a:p>
            <a:r>
              <a:rPr lang="en-GB" dirty="0" smtClean="0"/>
              <a:t>Carbon Di Oxide	CO</a:t>
            </a:r>
            <a:r>
              <a:rPr lang="en-GB" baseline="-25000" dirty="0" smtClean="0"/>
              <a:t>2</a:t>
            </a:r>
          </a:p>
          <a:p>
            <a:r>
              <a:rPr lang="en-GB" dirty="0" smtClean="0"/>
              <a:t>Water			H</a:t>
            </a:r>
            <a:r>
              <a:rPr lang="en-GB" baseline="-25000" dirty="0" smtClean="0"/>
              <a:t>2</a:t>
            </a:r>
            <a:r>
              <a:rPr lang="en-GB" dirty="0" smtClean="0"/>
              <a:t>O</a:t>
            </a:r>
          </a:p>
          <a:p>
            <a:pPr marL="0" indent="0">
              <a:buNone/>
            </a:pPr>
            <a:endParaRPr lang="en-US" dirty="0"/>
          </a:p>
        </p:txBody>
      </p:sp>
    </p:spTree>
    <p:extLst>
      <p:ext uri="{BB962C8B-B14F-4D97-AF65-F5344CB8AC3E}">
        <p14:creationId xmlns:p14="http://schemas.microsoft.com/office/powerpoint/2010/main" val="5485416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Chemical formula</a:t>
            </a:r>
            <a:endParaRPr lang="en-US" dirty="0"/>
          </a:p>
        </p:txBody>
      </p:sp>
      <p:sp>
        <p:nvSpPr>
          <p:cNvPr id="3" name="Content Placeholder 2"/>
          <p:cNvSpPr>
            <a:spLocks noGrp="1"/>
          </p:cNvSpPr>
          <p:nvPr>
            <p:ph idx="1"/>
          </p:nvPr>
        </p:nvSpPr>
        <p:spPr/>
        <p:txBody>
          <a:bodyPr>
            <a:normAutofit fontScale="92500" lnSpcReduction="20000"/>
          </a:bodyPr>
          <a:lstStyle/>
          <a:p>
            <a:r>
              <a:rPr lang="en-GB" b="1" dirty="0" smtClean="0"/>
              <a:t>Anode</a:t>
            </a:r>
          </a:p>
          <a:p>
            <a:r>
              <a:rPr lang="en-GB" dirty="0" smtClean="0"/>
              <a:t>CH</a:t>
            </a:r>
            <a:r>
              <a:rPr lang="en-GB" baseline="-25000" dirty="0" smtClean="0"/>
              <a:t>3</a:t>
            </a:r>
            <a:r>
              <a:rPr lang="en-GB" dirty="0" smtClean="0"/>
              <a:t>OH + H</a:t>
            </a:r>
            <a:r>
              <a:rPr lang="en-GB" baseline="-25000" dirty="0" smtClean="0"/>
              <a:t>2</a:t>
            </a:r>
            <a:r>
              <a:rPr lang="en-GB" dirty="0" smtClean="0"/>
              <a:t>O         &gt;    6H</a:t>
            </a:r>
            <a:r>
              <a:rPr lang="en-GB" baseline="30000" dirty="0" smtClean="0"/>
              <a:t>+</a:t>
            </a:r>
            <a:r>
              <a:rPr lang="en-GB" dirty="0" smtClean="0"/>
              <a:t> + 6e</a:t>
            </a:r>
            <a:r>
              <a:rPr lang="en-GB" baseline="30000" dirty="0" smtClean="0"/>
              <a:t>- </a:t>
            </a:r>
            <a:r>
              <a:rPr lang="en-GB" dirty="0" smtClean="0"/>
              <a:t>+</a:t>
            </a:r>
            <a:r>
              <a:rPr lang="en-GB" baseline="30000" dirty="0" smtClean="0"/>
              <a:t> </a:t>
            </a:r>
            <a:r>
              <a:rPr lang="en-GB" dirty="0"/>
              <a:t>CO</a:t>
            </a:r>
            <a:r>
              <a:rPr lang="en-GB" baseline="-25000" dirty="0"/>
              <a:t>2</a:t>
            </a:r>
          </a:p>
          <a:p>
            <a:endParaRPr lang="en-GB" baseline="30000" dirty="0"/>
          </a:p>
          <a:p>
            <a:r>
              <a:rPr lang="en-GB" b="1" dirty="0" smtClean="0"/>
              <a:t>Cathode</a:t>
            </a:r>
          </a:p>
          <a:p>
            <a:r>
              <a:rPr lang="en-GB" dirty="0" smtClean="0"/>
              <a:t>3/2O</a:t>
            </a:r>
            <a:r>
              <a:rPr lang="en-GB" baseline="-25000" dirty="0" smtClean="0"/>
              <a:t>2 </a:t>
            </a:r>
            <a:r>
              <a:rPr lang="en-GB" dirty="0" smtClean="0"/>
              <a:t>+</a:t>
            </a:r>
            <a:r>
              <a:rPr lang="en-GB" dirty="0"/>
              <a:t> 6H</a:t>
            </a:r>
            <a:r>
              <a:rPr lang="en-GB" baseline="30000" dirty="0" smtClean="0"/>
              <a:t>+ </a:t>
            </a:r>
            <a:r>
              <a:rPr lang="en-GB" dirty="0"/>
              <a:t>+ </a:t>
            </a:r>
            <a:r>
              <a:rPr lang="en-GB" dirty="0" smtClean="0"/>
              <a:t>6e</a:t>
            </a:r>
            <a:r>
              <a:rPr lang="en-GB" baseline="30000" dirty="0" smtClean="0"/>
              <a:t>-    </a:t>
            </a:r>
            <a:r>
              <a:rPr lang="en-GB" dirty="0" smtClean="0"/>
              <a:t>&gt;    3H</a:t>
            </a:r>
            <a:r>
              <a:rPr lang="en-GB" baseline="-25000" dirty="0" smtClean="0"/>
              <a:t>2</a:t>
            </a:r>
            <a:r>
              <a:rPr lang="en-GB" dirty="0" smtClean="0"/>
              <a:t>O</a:t>
            </a:r>
          </a:p>
          <a:p>
            <a:endParaRPr lang="en-GB" baseline="-25000" dirty="0"/>
          </a:p>
          <a:p>
            <a:r>
              <a:rPr lang="en-GB" b="1" dirty="0" smtClean="0"/>
              <a:t>Overall</a:t>
            </a:r>
          </a:p>
          <a:p>
            <a:r>
              <a:rPr lang="en-GB" dirty="0" smtClean="0"/>
              <a:t>CH</a:t>
            </a:r>
            <a:r>
              <a:rPr lang="en-GB" baseline="-25000" dirty="0" smtClean="0"/>
              <a:t>3</a:t>
            </a:r>
            <a:r>
              <a:rPr lang="en-GB" dirty="0" smtClean="0"/>
              <a:t>OH + 3/2O</a:t>
            </a:r>
            <a:r>
              <a:rPr lang="en-GB" baseline="-25000" dirty="0" smtClean="0"/>
              <a:t>2         </a:t>
            </a:r>
            <a:r>
              <a:rPr lang="en-GB" dirty="0" smtClean="0"/>
              <a:t>&gt;   2 H</a:t>
            </a:r>
            <a:r>
              <a:rPr lang="en-GB" baseline="-25000" dirty="0" smtClean="0"/>
              <a:t>2</a:t>
            </a:r>
            <a:r>
              <a:rPr lang="en-GB" dirty="0" smtClean="0"/>
              <a:t>O + </a:t>
            </a:r>
            <a:r>
              <a:rPr lang="en-GB" dirty="0"/>
              <a:t>CO</a:t>
            </a:r>
            <a:r>
              <a:rPr lang="en-GB" baseline="-25000" dirty="0"/>
              <a:t>2</a:t>
            </a:r>
          </a:p>
          <a:p>
            <a:endParaRPr lang="en-GB" dirty="0"/>
          </a:p>
          <a:p>
            <a:endParaRPr lang="en-GB" dirty="0"/>
          </a:p>
        </p:txBody>
      </p:sp>
    </p:spTree>
    <p:extLst>
      <p:ext uri="{BB962C8B-B14F-4D97-AF65-F5344CB8AC3E}">
        <p14:creationId xmlns:p14="http://schemas.microsoft.com/office/powerpoint/2010/main" val="17732399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71450"/>
            <a:ext cx="7924800" cy="48883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417362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1026" name="Picture 2" descr="C:\Users\SimonM\Desktop\fc_ani.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457200" y="457200"/>
            <a:ext cx="8305800" cy="4400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46208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TotalTime>
  <Words>520</Words>
  <Application>Microsoft Office PowerPoint</Application>
  <PresentationFormat>On-screen Show (16:9)</PresentationFormat>
  <Paragraphs>65</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Fuel   Cells</vt:lpstr>
      <vt:lpstr>Fuel Cells</vt:lpstr>
      <vt:lpstr>Electricity</vt:lpstr>
      <vt:lpstr>Hydrogen Atom           Oxygen Atom</vt:lpstr>
      <vt:lpstr>Water Molecule</vt:lpstr>
      <vt:lpstr>Chemical equations</vt:lpstr>
      <vt:lpstr>Chemical formula</vt:lpstr>
      <vt:lpstr>PowerPoint Presentation</vt:lpstr>
      <vt:lpstr>PowerPoint Presentation</vt:lpstr>
      <vt:lpstr>UPS fuel cell for LV02</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Fuel Cells</dc:title>
  <dc:creator>Simon Millyard</dc:creator>
  <cp:lastModifiedBy>peterpd</cp:lastModifiedBy>
  <cp:revision>8</cp:revision>
  <dcterms:created xsi:type="dcterms:W3CDTF">2006-08-16T00:00:00Z</dcterms:created>
  <dcterms:modified xsi:type="dcterms:W3CDTF">2014-11-15T21:20:47Z</dcterms:modified>
</cp:coreProperties>
</file>