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7" r:id="rId3"/>
    <p:sldMasterId id="2147483709" r:id="rId4"/>
  </p:sldMasterIdLst>
  <p:notesMasterIdLst>
    <p:notesMasterId r:id="rId16"/>
  </p:notesMasterIdLst>
  <p:handoutMasterIdLst>
    <p:handoutMasterId r:id="rId17"/>
  </p:handoutMasterIdLst>
  <p:sldIdLst>
    <p:sldId id="282" r:id="rId5"/>
    <p:sldId id="314" r:id="rId6"/>
    <p:sldId id="316" r:id="rId7"/>
    <p:sldId id="315" r:id="rId8"/>
    <p:sldId id="317" r:id="rId9"/>
    <p:sldId id="318" r:id="rId10"/>
    <p:sldId id="319" r:id="rId11"/>
    <p:sldId id="320" r:id="rId12"/>
    <p:sldId id="321" r:id="rId13"/>
    <p:sldId id="323" r:id="rId14"/>
    <p:sldId id="322" r:id="rId15"/>
  </p:sldIdLst>
  <p:sldSz cx="9144000" cy="6858000" type="screen4x3"/>
  <p:notesSz cx="6881813" cy="10002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71" autoAdjust="0"/>
  </p:normalViewPr>
  <p:slideViewPr>
    <p:cSldViewPr>
      <p:cViewPr varScale="1">
        <p:scale>
          <a:sx n="67" d="100"/>
          <a:sy n="67" d="100"/>
        </p:scale>
        <p:origin x="126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DF81C150-0C25-4BE8-AF23-F58B6523BF54}" type="datetimeFigureOut">
              <a:rPr lang="en-GB" smtClean="0"/>
              <a:t>12/11/2014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DCB40FEB-51FB-466F-9547-70CDAC9DAC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79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0ABB1C9B-78FF-4639-8571-D076D3CBD0C1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50888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78" tIns="48239" rIns="96478" bIns="4823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751348"/>
            <a:ext cx="5505450" cy="4501277"/>
          </a:xfrm>
          <a:prstGeom prst="rect">
            <a:avLst/>
          </a:prstGeom>
        </p:spPr>
        <p:txBody>
          <a:bodyPr vert="horz" lIns="96478" tIns="48239" rIns="96478" bIns="4823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F9C69CE1-47DD-44FA-9C25-ECF1E2E4A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552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C890C-A472-7948-BD88-E407CB5895E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519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8221-C1DB-48B9-9E55-0DA1B3126788}" type="datetime1">
              <a:rPr lang="en-GB" smtClean="0"/>
              <a:t>12/11/2014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1251A-758D-4765-8A04-7F6906F912D8}" type="datetime1">
              <a:rPr lang="en-GB" smtClean="0"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D8DB-892B-4233-836F-683FDABD83DB}" type="datetime1">
              <a:rPr lang="en-GB" smtClean="0"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8425D-EAD9-4600-A087-A7B3CA62CCA5}" type="datetime1">
              <a:rPr lang="en-GB" smtClean="0"/>
              <a:t>12/11/2014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817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FC38-D7DD-4C88-ADD8-BB22ED80AAE6}" type="datetime1">
              <a:rPr lang="en-GB" smtClean="0"/>
              <a:t>12/11/2014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784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DC54B-E6E2-44DC-BB4C-4DADD50AE6B9}" type="datetime1">
              <a:rPr lang="en-GB" smtClean="0"/>
              <a:t>12/11/2014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2134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5880F-588C-4E5F-86C7-7D15C574C563}" type="datetime1">
              <a:rPr lang="en-GB" smtClean="0"/>
              <a:t>12/11/2014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2409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98368-C5D7-4DDA-82DC-680E0E6F7319}" type="datetime1">
              <a:rPr lang="en-GB" smtClean="0"/>
              <a:t>12/11/2014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0425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6A18D-9A84-44E3-AED5-7EB88988365C}" type="datetime1">
              <a:rPr lang="en-GB" smtClean="0"/>
              <a:t>12/11/2014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869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C4DC9-AEB6-4A91-81F9-21176B5C7267}" type="datetime1">
              <a:rPr lang="en-GB" smtClean="0"/>
              <a:t>12/11/2014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403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71EB0-0ABF-4F90-AE91-9F6B808203DC}" type="datetime1">
              <a:rPr lang="en-GB" smtClean="0"/>
              <a:t>12/11/2014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842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4AEC2-9A4B-4996-9582-1C4B3185CF29}" type="datetime1">
              <a:rPr lang="en-GB" smtClean="0"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8A11-8C0A-4693-8CBC-4B2BF2DAF8E9}" type="datetime1">
              <a:rPr lang="en-GB" smtClean="0"/>
              <a:t>12/11/2014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0660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874CA-F45B-46B5-8A77-1AC758B6D400}" type="datetime1">
              <a:rPr lang="en-GB" smtClean="0"/>
              <a:t>12/11/2014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4058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4AFAD-8981-4F45-97EB-DD8DB99CBC3A}" type="datetime1">
              <a:rPr lang="en-GB" smtClean="0"/>
              <a:t>12/11/2014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8479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92A09-B681-460D-A5A8-E076BE078D6A}" type="datetime1">
              <a:rPr lang="en-GB" smtClean="0"/>
              <a:t>12/11/2014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693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4EDCD-E432-45B2-817A-94B4A5886246}" type="datetime1">
              <a:rPr lang="en-GB" smtClean="0"/>
              <a:t>12/11/2014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2654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8BF3-0C65-4469-B572-7E8372A297BF}" type="datetime1">
              <a:rPr lang="en-GB" smtClean="0"/>
              <a:t>12/11/2014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3982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25E1-9CAD-40F8-9198-AB07B2E5A911}" type="datetime1">
              <a:rPr lang="en-GB" smtClean="0"/>
              <a:t>12/11/2014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6867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9274-5186-471A-9267-82B73D59D0EE}" type="datetime1">
              <a:rPr lang="en-GB" smtClean="0"/>
              <a:t>12/11/2014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3256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ECE9A-DF7C-4C26-947C-49FDD3E2087C}" type="datetime1">
              <a:rPr lang="en-GB" smtClean="0"/>
              <a:t>12/11/2014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0948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49F56-2A2B-45F9-A362-BA90DA792C34}" type="datetime1">
              <a:rPr lang="en-GB" smtClean="0"/>
              <a:t>12/11/2014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922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F1ED2-2B77-413C-85ED-3C6F0B33F85C}" type="datetime1">
              <a:rPr lang="en-GB" smtClean="0"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E75AC-648A-42C5-BCB3-81C5CC530153}" type="datetime1">
              <a:rPr lang="en-GB" smtClean="0"/>
              <a:t>12/11/2014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0965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FAB5F-6F3F-47E2-A58A-A047EAB161F1}" type="datetime1">
              <a:rPr lang="en-GB" smtClean="0"/>
              <a:t>12/11/2014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470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2D869-F264-4D54-9AF3-288464B24914}" type="datetime1">
              <a:rPr lang="en-GB" smtClean="0"/>
              <a:t>12/11/2014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8263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8AF3B-2D39-4EFF-B59E-B78324ADC4BA}" type="datetime1">
              <a:rPr lang="en-GB" smtClean="0"/>
              <a:t>12/11/2014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9625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755D-F18E-4C7E-8EFF-CFBB342C4FBB}" type="datetime1">
              <a:rPr lang="en-GB" smtClean="0"/>
              <a:t>12/11/2014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4697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F98C5-E7E7-4919-8850-9BA8D20CAC48}" type="datetime1">
              <a:rPr lang="en-GB" smtClean="0"/>
              <a:t>12/11/2014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3370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0EF68-49E7-484D-8CC1-81BAADDC79E0}" type="datetime1">
              <a:rPr lang="en-GB" smtClean="0"/>
              <a:t>12/11/2014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3016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F6EF-7F8D-474A-8B8A-CB9A0660E66F}" type="datetime1">
              <a:rPr lang="en-GB" smtClean="0"/>
              <a:t>12/11/2014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4573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7AA51-7621-49CD-AD28-B4029CB7751B}" type="datetime1">
              <a:rPr lang="en-GB" smtClean="0"/>
              <a:t>12/11/2014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5137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A86A3-61C2-4F95-88F8-AB495934EEFD}" type="datetime1">
              <a:rPr lang="en-GB" smtClean="0"/>
              <a:t>12/11/2014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827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CE84C-6DB9-4DB6-B103-69B3744A9930}" type="datetime1">
              <a:rPr lang="en-GB" smtClean="0"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1BC80-BA6A-4590-B2F8-D0347EF49768}" type="datetime1">
              <a:rPr lang="en-GB" smtClean="0"/>
              <a:t>12/11/2014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6530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9055-8756-447B-B89B-66FF47734179}" type="datetime1">
              <a:rPr lang="en-GB" smtClean="0"/>
              <a:t>12/11/2014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6798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F52A-4E05-4B83-9041-E41F31878C10}" type="datetime1">
              <a:rPr lang="en-GB" smtClean="0"/>
              <a:t>12/11/2014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40489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B2B87-92AD-479E-A04B-C2C4E3E78FAE}" type="datetime1">
              <a:rPr lang="en-GB" smtClean="0"/>
              <a:t>12/11/2014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5029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DF92D-B189-491D-8980-70D27541B84B}" type="datetime1">
              <a:rPr lang="en-GB" smtClean="0"/>
              <a:t>12/11/2014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1564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723D9-40BD-4A2C-A659-C8F7018E1771}" type="datetime1">
              <a:rPr lang="en-GB" smtClean="0"/>
              <a:t>12/11/2014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750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BA80-5176-41FB-937E-A656CD5EFF6A}" type="datetime1">
              <a:rPr lang="en-GB" smtClean="0"/>
              <a:t>12/11/2014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968EF-D500-439F-A038-344594138631}" type="datetime1">
              <a:rPr lang="en-GB" smtClean="0"/>
              <a:t>12/11/2014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4838-A2C5-4837-8776-EF8625417B15}" type="datetime1">
              <a:rPr lang="en-GB" smtClean="0"/>
              <a:t>12/11/2014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C9B17-4993-4C81-9EF8-0324EBE2C402}" type="datetime1">
              <a:rPr lang="en-GB" smtClean="0"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2D032-2F28-454F-AE6C-1335677463F7}" type="datetime1">
              <a:rPr lang="en-GB" smtClean="0"/>
              <a:t>12/11/2014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74A096-321B-4EA3-BC57-8EF07A022A3E}" type="datetime1">
              <a:rPr lang="en-GB" smtClean="0"/>
              <a:t>12/11/2014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GB" smtClean="0"/>
              <a:t>The IALA WWA brief to ENG-1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550331"/>
            <a:ext cx="755452" cy="10396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37D8A-79C8-4110-82A8-369B20C793EB}" type="datetime1">
              <a:rPr lang="en-GB" smtClean="0"/>
              <a:t>12/11/2014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055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B7DA7-C6A9-41C3-8DA0-0C792D9984A8}" type="datetime1">
              <a:rPr lang="en-GB" smtClean="0"/>
              <a:t>12/11/2014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337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1BA37-3D03-4BC0-9CC2-1DDD329B64E6}" type="datetime1">
              <a:rPr lang="en-GB" smtClean="0"/>
              <a:t>12/11/2014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IALA WWA brief to ENG-1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1844825"/>
            <a:ext cx="704106" cy="96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472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849488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The IALA World-Wide Academy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539552" y="4509120"/>
            <a:ext cx="7854696" cy="1176536"/>
          </a:xfrm>
        </p:spPr>
        <p:txBody>
          <a:bodyPr/>
          <a:lstStyle/>
          <a:p>
            <a:r>
              <a:rPr lang="en-GB" dirty="0" smtClean="0"/>
              <a:t>Stephen </a:t>
            </a:r>
            <a:r>
              <a:rPr lang="en-GB" dirty="0"/>
              <a:t>Bennett; Programme Manager </a:t>
            </a:r>
            <a:r>
              <a:rPr lang="en-GB"/>
              <a:t>IALA </a:t>
            </a:r>
            <a:r>
              <a:rPr lang="en-GB" smtClean="0"/>
              <a:t>WWA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8C0-9CE6-4E50-9513-0C02AD182B63}" type="datetime1">
              <a:rPr lang="en-GB" smtClean="0"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356350"/>
            <a:ext cx="5616624" cy="365125"/>
          </a:xfrm>
        </p:spPr>
        <p:txBody>
          <a:bodyPr/>
          <a:lstStyle/>
          <a:p>
            <a:r>
              <a:rPr lang="en-GB" smtClean="0"/>
              <a:t>The IALA WWA brief to ENG-1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7557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Inputs to ENG-1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E-141 Edition 3 – termination of Grandfather Clause</a:t>
            </a:r>
          </a:p>
          <a:p>
            <a:pPr lvl="1"/>
            <a:r>
              <a:rPr lang="en-GB" dirty="0" smtClean="0"/>
              <a:t>Output to ARM-1 if approved</a:t>
            </a:r>
          </a:p>
          <a:p>
            <a:r>
              <a:rPr lang="en-GB" dirty="0" smtClean="0"/>
              <a:t>IALA WWA.L1.5 – new model course on Historic Lighthouses</a:t>
            </a:r>
          </a:p>
          <a:p>
            <a:r>
              <a:rPr lang="en-GB" dirty="0" smtClean="0"/>
              <a:t>4 new editions of L2 courses – mainly editorial</a:t>
            </a:r>
          </a:p>
          <a:p>
            <a:r>
              <a:rPr lang="en-GB" dirty="0" smtClean="0"/>
              <a:t>Work plan for 2 new L1 model courses:</a:t>
            </a:r>
          </a:p>
          <a:p>
            <a:pPr lvl="1"/>
            <a:r>
              <a:rPr lang="en-GB" dirty="0" smtClean="0"/>
              <a:t>IALA WWA.L1.6 – Running a PAWSA workshop</a:t>
            </a:r>
          </a:p>
          <a:p>
            <a:pPr lvl="1"/>
            <a:r>
              <a:rPr lang="en-GB" dirty="0" smtClean="0"/>
              <a:t>IALA WWA.L1.7 – Satellite Navigation (for grown-ups)</a:t>
            </a:r>
          </a:p>
          <a:p>
            <a:pPr lvl="1"/>
            <a:r>
              <a:rPr lang="en-GB" dirty="0" smtClean="0"/>
              <a:t>New editions of 4 L1 courses and 33 L2 courses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4AEC2-9A4B-4996-9582-1C4B3185CF29}" type="datetime1">
              <a:rPr lang="en-GB" smtClean="0"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The IALA WWA brief to ENG-1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3767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Thank you</a:t>
            </a:r>
            <a:endParaRPr lang="en-GB" sz="36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Questions?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22E8-D4B8-4EAA-84DA-79FC22BF5C1C}" type="datetime1">
              <a:rPr lang="en-GB" smtClean="0"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20000">
            <a:off x="3485793" y="1433832"/>
            <a:ext cx="4617720" cy="3463290"/>
          </a:xfrm>
        </p:spPr>
      </p:pic>
    </p:spTree>
    <p:extLst>
      <p:ext uri="{BB962C8B-B14F-4D97-AF65-F5344CB8AC3E}">
        <p14:creationId xmlns:p14="http://schemas.microsoft.com/office/powerpoint/2010/main" val="14722569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042276" cy="1435100"/>
          </a:xfrm>
        </p:spPr>
        <p:txBody>
          <a:bodyPr>
            <a:normAutofit fontScale="90000"/>
          </a:bodyPr>
          <a:lstStyle/>
          <a:p>
            <a:r>
              <a:rPr lang="en-US" dirty="0"/>
              <a:t>The IALA World-Wide Academy “The Academy”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420888"/>
            <a:ext cx="8042276" cy="395538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“</a:t>
            </a:r>
            <a:r>
              <a:rPr lang="en-US" sz="2800" i="1" dirty="0"/>
              <a:t>The IALA World-Wide Academy is the vehicle by which IALA delivers training and capacity </a:t>
            </a:r>
            <a:r>
              <a:rPr lang="en-US" sz="2800" i="1" dirty="0" smtClean="0"/>
              <a:t>building”</a:t>
            </a:r>
          </a:p>
          <a:p>
            <a:r>
              <a:rPr lang="en-AU" sz="2800" dirty="0" smtClean="0"/>
              <a:t>Independently funded by donations and support</a:t>
            </a:r>
          </a:p>
          <a:p>
            <a:r>
              <a:rPr lang="en-AU" sz="2800" dirty="0" smtClean="0"/>
              <a:t>Success 2012-2014 exceeded expectations</a:t>
            </a:r>
          </a:p>
          <a:p>
            <a:r>
              <a:rPr lang="en-AU" sz="2800" dirty="0" smtClean="0"/>
              <a:t>International demand for expanding training and capacity building programme and greater commitments requiring increase in manpower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145E9-9C4B-459D-80CB-64765EBA0AAF}" type="datetime1">
              <a:rPr lang="en-GB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39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Deliverables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556792"/>
            <a:ext cx="8042276" cy="4754921"/>
          </a:xfrm>
        </p:spPr>
        <p:txBody>
          <a:bodyPr>
            <a:normAutofit/>
          </a:bodyPr>
          <a:lstStyle/>
          <a:p>
            <a:r>
              <a:rPr lang="en-GB" dirty="0" smtClean="0"/>
              <a:t>3 levels of AtoN training</a:t>
            </a:r>
          </a:p>
          <a:p>
            <a:pPr lvl="1"/>
            <a:r>
              <a:rPr lang="en-GB" dirty="0" smtClean="0"/>
              <a:t> 1+ - senior management of national authorities</a:t>
            </a:r>
          </a:p>
          <a:p>
            <a:pPr lvl="1"/>
            <a:r>
              <a:rPr lang="en-GB" dirty="0" smtClean="0"/>
              <a:t>1 – AtoN managers</a:t>
            </a:r>
          </a:p>
          <a:p>
            <a:pPr lvl="1"/>
            <a:r>
              <a:rPr lang="en-GB" dirty="0" smtClean="0"/>
              <a:t>2 – AtoN technicians</a:t>
            </a:r>
          </a:p>
          <a:p>
            <a:r>
              <a:rPr lang="en-GB" dirty="0" smtClean="0"/>
              <a:t>4 </a:t>
            </a:r>
            <a:r>
              <a:rPr lang="en-GB" dirty="0"/>
              <a:t>stage capacity building strategy</a:t>
            </a:r>
          </a:p>
          <a:p>
            <a:pPr lvl="1"/>
            <a:r>
              <a:rPr lang="en-GB" dirty="0" smtClean="0"/>
              <a:t>Stage 1 – “Level 1+ awareness” seminars</a:t>
            </a:r>
          </a:p>
          <a:p>
            <a:pPr lvl="1"/>
            <a:r>
              <a:rPr lang="en-GB" dirty="0" smtClean="0"/>
              <a:t>2012 delivered to 74 delegates from 12 target States</a:t>
            </a:r>
          </a:p>
          <a:p>
            <a:pPr lvl="1"/>
            <a:r>
              <a:rPr lang="en-GB" dirty="0" smtClean="0"/>
              <a:t>2013 delivered to 345 delegates from 40 target States</a:t>
            </a:r>
          </a:p>
          <a:p>
            <a:pPr lvl="1"/>
            <a:r>
              <a:rPr lang="en-GB" dirty="0" smtClean="0"/>
              <a:t>2014 expected to 460 delegates from 49 target States</a:t>
            </a:r>
          </a:p>
          <a:p>
            <a:pPr lvl="1"/>
            <a:r>
              <a:rPr lang="en-GB" dirty="0" smtClean="0"/>
              <a:t>Stage 2 – Needs Assessment Missions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4F353-E9E9-490E-81D5-DE3B44020474}" type="datetime1">
              <a:rPr lang="en-GB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94072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Capacity Building Regions</a:t>
            </a:r>
            <a:br>
              <a:rPr lang="en-GB" dirty="0" smtClean="0"/>
            </a:br>
            <a:r>
              <a:rPr lang="en-GB" dirty="0" smtClean="0"/>
              <a:t>2012 - 2014</a:t>
            </a:r>
            <a:endParaRPr lang="en-GB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93042414"/>
              </p:ext>
            </p:extLst>
          </p:nvPr>
        </p:nvGraphicFramePr>
        <p:xfrm>
          <a:off x="467544" y="1988840"/>
          <a:ext cx="3898776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0664"/>
                <a:gridCol w="100811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Region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Target</a:t>
                      </a:r>
                      <a:r>
                        <a:rPr lang="en-GB" baseline="0" dirty="0" smtClean="0"/>
                        <a:t> States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East Asia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North Indian Ocean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Eastern</a:t>
                      </a:r>
                      <a:r>
                        <a:rPr lang="en-GB" baseline="0" dirty="0" smtClean="0"/>
                        <a:t> Atlantic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Southern Africa and Islands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Meso-America and Caribbean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South-west Pacific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ROPME Region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Total Target</a:t>
                      </a:r>
                      <a:r>
                        <a:rPr lang="en-GB" b="1" baseline="0" dirty="0" smtClean="0"/>
                        <a:t> States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78</a:t>
                      </a:r>
                      <a:endParaRPr lang="en-GB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36912"/>
            <a:ext cx="4151753" cy="3113815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3D5DB-2067-4A66-86B6-9BF3FB23DDDB}" type="datetime1">
              <a:rPr lang="en-GB" smtClean="0"/>
              <a:t>12/11/2014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705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7260"/>
            <a:ext cx="8229600" cy="55049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Capacity Building Deliverables – 2013-15</a:t>
            </a:r>
            <a:endParaRPr lang="en-GB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120218"/>
              </p:ext>
            </p:extLst>
          </p:nvPr>
        </p:nvGraphicFramePr>
        <p:xfrm>
          <a:off x="467544" y="1196753"/>
          <a:ext cx="7920880" cy="50040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584176"/>
                <a:gridCol w="1656184"/>
                <a:gridCol w="2160240"/>
                <a:gridCol w="1584176"/>
              </a:tblGrid>
              <a:tr h="43204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Category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2015</a:t>
                      </a:r>
                      <a:endParaRPr lang="en-GB" dirty="0"/>
                    </a:p>
                  </a:txBody>
                  <a:tcPr/>
                </a:tc>
              </a:tr>
              <a:tr h="251180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Stage 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Awareness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Mauritania</a:t>
                      </a:r>
                    </a:p>
                    <a:p>
                      <a:r>
                        <a:rPr lang="en-GB" sz="1600" dirty="0" smtClean="0"/>
                        <a:t>Myanmar</a:t>
                      </a:r>
                    </a:p>
                    <a:p>
                      <a:r>
                        <a:rPr lang="en-GB" sz="1600" dirty="0" smtClean="0"/>
                        <a:t>Riyadh</a:t>
                      </a:r>
                    </a:p>
                    <a:p>
                      <a:r>
                        <a:rPr lang="en-GB" sz="1600" dirty="0" smtClean="0"/>
                        <a:t>Mombasa</a:t>
                      </a:r>
                    </a:p>
                    <a:p>
                      <a:r>
                        <a:rPr lang="en-GB" sz="1600" dirty="0" smtClean="0"/>
                        <a:t>Indonesia - VTS</a:t>
                      </a:r>
                    </a:p>
                    <a:p>
                      <a:r>
                        <a:rPr lang="en-GB" sz="1600" dirty="0" smtClean="0"/>
                        <a:t>Bangkok</a:t>
                      </a:r>
                    </a:p>
                    <a:p>
                      <a:r>
                        <a:rPr lang="en-GB" sz="1600" dirty="0" smtClean="0"/>
                        <a:t>Singapore</a:t>
                      </a:r>
                    </a:p>
                    <a:p>
                      <a:r>
                        <a:rPr lang="en-GB" sz="1600" dirty="0" smtClean="0"/>
                        <a:t>Vanuatu</a:t>
                      </a:r>
                    </a:p>
                    <a:p>
                      <a:r>
                        <a:rPr lang="en-GB" sz="1600" dirty="0" smtClean="0"/>
                        <a:t>St Maarten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Abu Dhabi</a:t>
                      </a:r>
                    </a:p>
                    <a:p>
                      <a:r>
                        <a:rPr lang="en-GB" sz="1600" dirty="0" smtClean="0"/>
                        <a:t>Qatar</a:t>
                      </a:r>
                    </a:p>
                    <a:p>
                      <a:r>
                        <a:rPr lang="en-GB" sz="1600" dirty="0" smtClean="0"/>
                        <a:t>Kandla, India</a:t>
                      </a:r>
                    </a:p>
                    <a:p>
                      <a:r>
                        <a:rPr lang="en-GB" sz="1600" dirty="0" smtClean="0"/>
                        <a:t>Bangkok</a:t>
                      </a:r>
                    </a:p>
                    <a:p>
                      <a:r>
                        <a:rPr lang="en-GB" sz="1600" dirty="0" smtClean="0"/>
                        <a:t>Ghana</a:t>
                      </a:r>
                    </a:p>
                    <a:p>
                      <a:r>
                        <a:rPr lang="en-GB" sz="1600" dirty="0" smtClean="0"/>
                        <a:t>Mozambique</a:t>
                      </a:r>
                    </a:p>
                    <a:p>
                      <a:r>
                        <a:rPr lang="en-GB" sz="1600" dirty="0" smtClean="0"/>
                        <a:t>Indonesia</a:t>
                      </a:r>
                    </a:p>
                    <a:p>
                      <a:r>
                        <a:rPr lang="en-GB" sz="1600" dirty="0" smtClean="0"/>
                        <a:t>Japan</a:t>
                      </a:r>
                    </a:p>
                    <a:p>
                      <a:r>
                        <a:rPr lang="en-GB" sz="1600" dirty="0" smtClean="0"/>
                        <a:t>Malaysia</a:t>
                      </a:r>
                    </a:p>
                    <a:p>
                      <a:r>
                        <a:rPr lang="en-GB" sz="1600" dirty="0" smtClean="0"/>
                        <a:t>Mexico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Programme nearing completion</a:t>
                      </a:r>
                      <a:r>
                        <a:rPr lang="en-GB" sz="1600" dirty="0" smtClean="0"/>
                        <a:t>:</a:t>
                      </a:r>
                    </a:p>
                    <a:p>
                      <a:endParaRPr lang="en-GB" sz="1600" dirty="0" smtClean="0"/>
                    </a:p>
                    <a:p>
                      <a:r>
                        <a:rPr lang="en-GB" sz="1600" dirty="0" smtClean="0"/>
                        <a:t>Cook Is</a:t>
                      </a:r>
                    </a:p>
                    <a:p>
                      <a:r>
                        <a:rPr lang="en-GB" sz="1600" dirty="0" smtClean="0"/>
                        <a:t>Abu Dhabi</a:t>
                      </a:r>
                    </a:p>
                    <a:p>
                      <a:r>
                        <a:rPr lang="en-GB" sz="1600" dirty="0" smtClean="0"/>
                        <a:t>Panama</a:t>
                      </a:r>
                    </a:p>
                    <a:p>
                      <a:r>
                        <a:rPr lang="en-GB" sz="1600" dirty="0" smtClean="0"/>
                        <a:t>West Africa</a:t>
                      </a:r>
                    </a:p>
                    <a:p>
                      <a:r>
                        <a:rPr lang="en-GB" sz="1600" dirty="0" smtClean="0"/>
                        <a:t>Caribbean</a:t>
                      </a:r>
                      <a:endParaRPr lang="en-GB" sz="1600" dirty="0"/>
                    </a:p>
                  </a:txBody>
                  <a:tcPr/>
                </a:tc>
              </a:tr>
              <a:tr h="8985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Stage 2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Needs assessment technical</a:t>
                      </a:r>
                      <a:r>
                        <a:rPr lang="en-GB" sz="1600" baseline="0" dirty="0" smtClean="0"/>
                        <a:t> visits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Mauritius</a:t>
                      </a:r>
                    </a:p>
                    <a:p>
                      <a:r>
                        <a:rPr lang="en-GB" sz="1600" dirty="0" smtClean="0"/>
                        <a:t>Cameroon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Fiji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Comoros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Vietnam 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Trinidad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Brunei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Myanmar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Ivory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Coast</a:t>
                      </a:r>
                    </a:p>
                    <a:p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Congo</a:t>
                      </a:r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Timor Leste</a:t>
                      </a:r>
                      <a:endParaRPr lang="en-GB" sz="16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Madagascar</a:t>
                      </a:r>
                    </a:p>
                    <a:p>
                      <a:r>
                        <a:rPr lang="en-GB" sz="1600" baseline="0" dirty="0" smtClean="0"/>
                        <a:t>SW Pacific</a:t>
                      </a:r>
                      <a:endParaRPr lang="en-GB" sz="16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5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A1E23-9730-4B97-A49C-437EF69BCF15}" type="datetime1">
              <a:rPr lang="en-GB" smtClean="0"/>
              <a:t>12/11/2014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43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518372"/>
            <a:ext cx="4618856" cy="78069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Training Update</a:t>
            </a:r>
            <a:endParaRPr lang="en-GB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91285091"/>
              </p:ext>
            </p:extLst>
          </p:nvPr>
        </p:nvGraphicFramePr>
        <p:xfrm>
          <a:off x="395536" y="1268760"/>
          <a:ext cx="4680520" cy="5402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896"/>
                <a:gridCol w="1419496"/>
                <a:gridCol w="1152128"/>
              </a:tblGrid>
              <a:tr h="359830">
                <a:tc>
                  <a:txBody>
                    <a:bodyPr/>
                    <a:lstStyle/>
                    <a:p>
                      <a:r>
                        <a:rPr lang="en-GB" dirty="0" smtClean="0"/>
                        <a:t>Event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Location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Date</a:t>
                      </a:r>
                      <a:endParaRPr lang="en-GB" dirty="0"/>
                    </a:p>
                  </a:txBody>
                  <a:tcPr/>
                </a:tc>
              </a:tr>
              <a:tr h="621076">
                <a:tc>
                  <a:txBody>
                    <a:bodyPr/>
                    <a:lstStyle/>
                    <a:p>
                      <a:r>
                        <a:rPr lang="en-GB" dirty="0" smtClean="0"/>
                        <a:t>L1 AtoN Manager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IALA HQ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March</a:t>
                      </a:r>
                      <a:r>
                        <a:rPr lang="en-GB" baseline="0" dirty="0" smtClean="0"/>
                        <a:t> 2014</a:t>
                      </a:r>
                      <a:endParaRPr lang="en-GB" dirty="0"/>
                    </a:p>
                  </a:txBody>
                  <a:tcPr/>
                </a:tc>
              </a:tr>
              <a:tr h="621076">
                <a:tc>
                  <a:txBody>
                    <a:bodyPr/>
                    <a:lstStyle/>
                    <a:p>
                      <a:r>
                        <a:rPr lang="en-GB" dirty="0" smtClean="0"/>
                        <a:t>L1 AtoN Manager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Brest; IALA HQ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Sep 2014</a:t>
                      </a:r>
                      <a:endParaRPr lang="en-GB" dirty="0"/>
                    </a:p>
                  </a:txBody>
                  <a:tcPr/>
                </a:tc>
              </a:tr>
              <a:tr h="621076">
                <a:tc>
                  <a:txBody>
                    <a:bodyPr/>
                    <a:lstStyle/>
                    <a:p>
                      <a:r>
                        <a:rPr lang="en-GB" dirty="0" smtClean="0"/>
                        <a:t>Risk</a:t>
                      </a:r>
                      <a:r>
                        <a:rPr lang="en-GB" baseline="0" dirty="0" smtClean="0"/>
                        <a:t> Management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Istanbul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Sep 14</a:t>
                      </a:r>
                      <a:endParaRPr lang="en-GB" dirty="0"/>
                    </a:p>
                  </a:txBody>
                  <a:tcPr/>
                </a:tc>
              </a:tr>
              <a:tr h="35983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E-Nav intro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IALA HQ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Nov 14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21076">
                <a:tc>
                  <a:txBody>
                    <a:bodyPr/>
                    <a:lstStyle/>
                    <a:p>
                      <a:r>
                        <a:rPr lang="en-GB" dirty="0" smtClean="0"/>
                        <a:t>L1 AtoN Manager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IALA HQ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July 2015</a:t>
                      </a:r>
                      <a:endParaRPr lang="en-GB" dirty="0"/>
                    </a:p>
                  </a:txBody>
                  <a:tcPr/>
                </a:tc>
              </a:tr>
              <a:tr h="8872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L1 AtoN Manager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Wenzhou China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Sep 2014</a:t>
                      </a:r>
                      <a:endParaRPr lang="en-GB" dirty="0"/>
                    </a:p>
                  </a:txBody>
                  <a:tcPr/>
                </a:tc>
              </a:tr>
              <a:tr h="621076">
                <a:tc>
                  <a:txBody>
                    <a:bodyPr/>
                    <a:lstStyle/>
                    <a:p>
                      <a:r>
                        <a:rPr lang="en-GB" dirty="0" smtClean="0"/>
                        <a:t>L1 AtoN Manager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Brest; IALA HQ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Sep 2015</a:t>
                      </a:r>
                      <a:endParaRPr lang="en-GB" dirty="0"/>
                    </a:p>
                  </a:txBody>
                  <a:tcPr/>
                </a:tc>
              </a:tr>
              <a:tr h="621076">
                <a:tc>
                  <a:txBody>
                    <a:bodyPr/>
                    <a:lstStyle/>
                    <a:p>
                      <a:r>
                        <a:rPr lang="en-GB" dirty="0" smtClean="0"/>
                        <a:t>Risk Management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East Asia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Oct 15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4905" y="3356992"/>
            <a:ext cx="3570485" cy="26778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2D77-E8B4-4011-B044-D95F3F6810FF}" type="datetime1">
              <a:rPr lang="en-GB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6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908720"/>
            <a:ext cx="3024336" cy="226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1853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7920880" cy="97192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Capacity Building – Master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4" y="1608083"/>
            <a:ext cx="5080562" cy="4792716"/>
          </a:xfrm>
        </p:spPr>
        <p:txBody>
          <a:bodyPr>
            <a:noAutofit/>
          </a:bodyPr>
          <a:lstStyle/>
          <a:p>
            <a:r>
              <a:rPr lang="en-GB" sz="2400" dirty="0" smtClean="0"/>
              <a:t>Success 2012 – 2014 resulted in removal of 5 States </a:t>
            </a:r>
            <a:r>
              <a:rPr lang="en-GB" sz="2400" dirty="0"/>
              <a:t>from </a:t>
            </a:r>
            <a:r>
              <a:rPr lang="en-GB" sz="2400" dirty="0" smtClean="0"/>
              <a:t>2012 target list</a:t>
            </a:r>
          </a:p>
          <a:p>
            <a:r>
              <a:rPr lang="en-GB" sz="2400" dirty="0" smtClean="0"/>
              <a:t>Demand for Stage 2 visits and Level 1 training increasing</a:t>
            </a:r>
            <a:endParaRPr lang="en-GB" sz="2400" dirty="0"/>
          </a:p>
          <a:p>
            <a:r>
              <a:rPr lang="en-GB" sz="2400" dirty="0" smtClean="0"/>
              <a:t>Increased demand requires new Master Plan </a:t>
            </a:r>
            <a:r>
              <a:rPr lang="en-GB" sz="2400" dirty="0"/>
              <a:t>2015 </a:t>
            </a:r>
            <a:r>
              <a:rPr lang="en-GB" sz="2400" dirty="0" smtClean="0"/>
              <a:t>– 2018</a:t>
            </a:r>
          </a:p>
          <a:p>
            <a:r>
              <a:rPr lang="en-GB" sz="2400" dirty="0" smtClean="0"/>
              <a:t>Review of target States based on least developed and developing nations resulted in new total of 69 target States</a:t>
            </a:r>
          </a:p>
          <a:p>
            <a:endParaRPr lang="en-GB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04171" y="2585656"/>
            <a:ext cx="3162029" cy="2254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69873-908C-48C5-A37E-03ECF7D4DB65}" type="datetime1">
              <a:rPr lang="en-GB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891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36104"/>
          </a:xfrm>
        </p:spPr>
        <p:txBody>
          <a:bodyPr/>
          <a:lstStyle/>
          <a:p>
            <a:r>
              <a:rPr lang="en-GB" dirty="0" smtClean="0"/>
              <a:t>Target States 2015</a:t>
            </a:r>
            <a:endParaRPr lang="en-GB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93855915"/>
              </p:ext>
            </p:extLst>
          </p:nvPr>
        </p:nvGraphicFramePr>
        <p:xfrm>
          <a:off x="323528" y="2276872"/>
          <a:ext cx="3395661" cy="35062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9012"/>
                <a:gridCol w="125664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Region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Target</a:t>
                      </a:r>
                      <a:r>
                        <a:rPr lang="en-GB" baseline="0" dirty="0" smtClean="0"/>
                        <a:t> States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Africa Anglophone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Africa Francophone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Near East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Far East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  <a:tr h="371889">
                <a:tc>
                  <a:txBody>
                    <a:bodyPr/>
                    <a:lstStyle/>
                    <a:p>
                      <a:r>
                        <a:rPr lang="en-GB" dirty="0" smtClean="0"/>
                        <a:t>South West Pacific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Meso America and Caribbean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Total States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69</a:t>
                      </a:r>
                      <a:endParaRPr lang="en-GB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3CC19-5F3C-4896-B08A-32834F1E7065}" type="datetime1">
              <a:rPr lang="en-GB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8</a:t>
            </a:fld>
            <a:endParaRPr lang="en-US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81687" y="1619113"/>
            <a:ext cx="3425494" cy="4741012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3302283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 2015 - 2019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2276872"/>
            <a:ext cx="8042276" cy="3714024"/>
          </a:xfrm>
        </p:spPr>
        <p:txBody>
          <a:bodyPr>
            <a:normAutofit/>
          </a:bodyPr>
          <a:lstStyle/>
          <a:p>
            <a:pPr lvl="0"/>
            <a:r>
              <a:rPr lang="en-GB" dirty="0" smtClean="0"/>
              <a:t>New </a:t>
            </a:r>
            <a:r>
              <a:rPr lang="en-GB" dirty="0"/>
              <a:t>capacity building </a:t>
            </a:r>
            <a:r>
              <a:rPr lang="en-GB" dirty="0" smtClean="0"/>
              <a:t>High </a:t>
            </a:r>
            <a:r>
              <a:rPr lang="en-GB" dirty="0"/>
              <a:t>Level visits to key target States by </a:t>
            </a:r>
            <a:r>
              <a:rPr lang="en-GB" dirty="0" smtClean="0"/>
              <a:t>Secretary-General </a:t>
            </a:r>
            <a:r>
              <a:rPr lang="en-GB" dirty="0"/>
              <a:t>and the Dean</a:t>
            </a:r>
          </a:p>
          <a:p>
            <a:pPr lvl="0"/>
            <a:r>
              <a:rPr lang="en-GB" dirty="0"/>
              <a:t>Steady increase in targeted </a:t>
            </a:r>
            <a:r>
              <a:rPr lang="en-GB" dirty="0" smtClean="0"/>
              <a:t>capacity building awareness and technical visits</a:t>
            </a:r>
          </a:p>
          <a:p>
            <a:r>
              <a:rPr lang="en-GB" dirty="0" smtClean="0"/>
              <a:t>Regional training developments to be facilitated</a:t>
            </a:r>
          </a:p>
          <a:p>
            <a:r>
              <a:rPr lang="en-GB" dirty="0" smtClean="0"/>
              <a:t>New </a:t>
            </a:r>
            <a:r>
              <a:rPr lang="en-GB" dirty="0"/>
              <a:t>full time member of staff based at IALA </a:t>
            </a:r>
            <a:r>
              <a:rPr lang="en-GB" dirty="0" smtClean="0"/>
              <a:t>HQ to manage increased tasking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F520B-9A82-4D3B-A623-8DB98C4A8061}" type="datetime1">
              <a:rPr lang="en-GB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ENG-1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6023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1451</TotalTime>
  <Words>601</Words>
  <Application>Microsoft Office PowerPoint</Application>
  <PresentationFormat>On-screen Show (4:3)</PresentationFormat>
  <Paragraphs>185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Constantia</vt:lpstr>
      <vt:lpstr>Wingdings 2</vt:lpstr>
      <vt:lpstr>Flow</vt:lpstr>
      <vt:lpstr>Custom Design</vt:lpstr>
      <vt:lpstr>1_Custom Design</vt:lpstr>
      <vt:lpstr>2_Custom Design</vt:lpstr>
      <vt:lpstr>The IALA World-Wide Academy</vt:lpstr>
      <vt:lpstr>The IALA World-Wide Academy “The Academy”</vt:lpstr>
      <vt:lpstr>Deliverables</vt:lpstr>
      <vt:lpstr>Capacity Building Regions 2012 - 2014</vt:lpstr>
      <vt:lpstr>Capacity Building Deliverables – 2013-15</vt:lpstr>
      <vt:lpstr>Training Update</vt:lpstr>
      <vt:lpstr>Capacity Building – Master Plan</vt:lpstr>
      <vt:lpstr>Target States 2015</vt:lpstr>
      <vt:lpstr>Outlook 2015 - 2019</vt:lpstr>
      <vt:lpstr>Inputs to ENG-1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IALA Training Level 1</dc:title>
  <dc:creator>stephen</dc:creator>
  <cp:lastModifiedBy>Seamus Doyle</cp:lastModifiedBy>
  <cp:revision>307</cp:revision>
  <cp:lastPrinted>2013-08-12T13:04:02Z</cp:lastPrinted>
  <dcterms:created xsi:type="dcterms:W3CDTF">2010-10-18T11:26:06Z</dcterms:created>
  <dcterms:modified xsi:type="dcterms:W3CDTF">2014-11-12T08:37:43Z</dcterms:modified>
</cp:coreProperties>
</file>