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1"/>
  </p:notesMasterIdLst>
  <p:handoutMasterIdLst>
    <p:handoutMasterId r:id="rId12"/>
  </p:handoutMasterIdLst>
  <p:sldIdLst>
    <p:sldId id="256" r:id="rId2"/>
    <p:sldId id="257" r:id="rId3"/>
    <p:sldId id="268" r:id="rId4"/>
    <p:sldId id="270" r:id="rId5"/>
    <p:sldId id="271" r:id="rId6"/>
    <p:sldId id="269" r:id="rId7"/>
    <p:sldId id="272" r:id="rId8"/>
    <p:sldId id="267" r:id="rId9"/>
    <p:sldId id="273" r:id="rId10"/>
  </p:sldIdLst>
  <p:sldSz cx="9144000" cy="5143500" type="screen16x9"/>
  <p:notesSz cx="6669088" cy="987266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71964" autoAdjust="0"/>
  </p:normalViewPr>
  <p:slideViewPr>
    <p:cSldViewPr>
      <p:cViewPr varScale="1">
        <p:scale>
          <a:sx n="74" d="100"/>
          <a:sy n="74" d="100"/>
        </p:scale>
        <p:origin x="-1044" y="-90"/>
      </p:cViewPr>
      <p:guideLst>
        <p:guide orient="horz" pos="162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889938" cy="493633"/>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777607" y="0"/>
            <a:ext cx="2889938" cy="493633"/>
          </a:xfrm>
          <a:prstGeom prst="rect">
            <a:avLst/>
          </a:prstGeom>
        </p:spPr>
        <p:txBody>
          <a:bodyPr vert="horz" lIns="91440" tIns="45720" rIns="91440" bIns="45720" rtlCol="0"/>
          <a:lstStyle>
            <a:lvl1pPr algn="r">
              <a:defRPr sz="1200"/>
            </a:lvl1pPr>
          </a:lstStyle>
          <a:p>
            <a:fld id="{AB8635ED-B808-415D-BE2B-8CB3B0E51774}" type="datetimeFigureOut">
              <a:rPr lang="en-US" smtClean="0"/>
              <a:t>11/17/2014</a:t>
            </a:fld>
            <a:endParaRPr lang="en-US" dirty="0"/>
          </a:p>
        </p:txBody>
      </p:sp>
      <p:sp>
        <p:nvSpPr>
          <p:cNvPr id="4" name="Footer Placeholder 3"/>
          <p:cNvSpPr>
            <a:spLocks noGrp="1"/>
          </p:cNvSpPr>
          <p:nvPr>
            <p:ph type="ftr" sz="quarter" idx="2"/>
          </p:nvPr>
        </p:nvSpPr>
        <p:spPr>
          <a:xfrm>
            <a:off x="0" y="9377316"/>
            <a:ext cx="2889938" cy="493633"/>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777607" y="9377316"/>
            <a:ext cx="2889938" cy="493633"/>
          </a:xfrm>
          <a:prstGeom prst="rect">
            <a:avLst/>
          </a:prstGeom>
        </p:spPr>
        <p:txBody>
          <a:bodyPr vert="horz" lIns="91440" tIns="45720" rIns="91440" bIns="45720" rtlCol="0" anchor="b"/>
          <a:lstStyle>
            <a:lvl1pPr algn="r">
              <a:defRPr sz="1200"/>
            </a:lvl1pPr>
          </a:lstStyle>
          <a:p>
            <a:fld id="{5C93EF55-9D4C-4011-B5EC-C7905AC49BB3}" type="slidenum">
              <a:rPr lang="en-US" smtClean="0"/>
              <a:t>‹#›</a:t>
            </a:fld>
            <a:endParaRPr lang="en-US" dirty="0"/>
          </a:p>
        </p:txBody>
      </p:sp>
    </p:spTree>
    <p:extLst>
      <p:ext uri="{BB962C8B-B14F-4D97-AF65-F5344CB8AC3E}">
        <p14:creationId xmlns:p14="http://schemas.microsoft.com/office/powerpoint/2010/main" val="3693951612"/>
      </p:ext>
    </p:extLst>
  </p:cSld>
  <p:clrMap bg1="lt1" tx1="dk1" bg2="lt2" tx2="dk2" accent1="accent1" accent2="accent2" accent3="accent3" accent4="accent4" accent5="accent5" accent6="accent6" hlink="hlink" folHlink="folHlink"/>
  <p:hf hdr="0" ft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889938" cy="493633"/>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777607" y="0"/>
            <a:ext cx="2889938" cy="493633"/>
          </a:xfrm>
          <a:prstGeom prst="rect">
            <a:avLst/>
          </a:prstGeom>
        </p:spPr>
        <p:txBody>
          <a:bodyPr vert="horz" lIns="91440" tIns="45720" rIns="91440" bIns="45720" rtlCol="0"/>
          <a:lstStyle>
            <a:lvl1pPr algn="r">
              <a:defRPr sz="1200"/>
            </a:lvl1pPr>
          </a:lstStyle>
          <a:p>
            <a:fld id="{CB3B8F69-799D-4F36-860B-E74A94BE0E0C}" type="datetimeFigureOut">
              <a:rPr lang="en-US" smtClean="0"/>
              <a:t>11/17/2014</a:t>
            </a:fld>
            <a:endParaRPr lang="en-US" dirty="0"/>
          </a:p>
        </p:txBody>
      </p:sp>
      <p:sp>
        <p:nvSpPr>
          <p:cNvPr id="4" name="Slide Image Placeholder 3"/>
          <p:cNvSpPr>
            <a:spLocks noGrp="1" noRot="1" noChangeAspect="1"/>
          </p:cNvSpPr>
          <p:nvPr>
            <p:ph type="sldImg" idx="2"/>
          </p:nvPr>
        </p:nvSpPr>
        <p:spPr>
          <a:xfrm>
            <a:off x="42863" y="739775"/>
            <a:ext cx="6583362" cy="3703638"/>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66909" y="4689515"/>
            <a:ext cx="5335270" cy="4442698"/>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9377316"/>
            <a:ext cx="2889938" cy="493633"/>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777607" y="9377316"/>
            <a:ext cx="2889938" cy="493633"/>
          </a:xfrm>
          <a:prstGeom prst="rect">
            <a:avLst/>
          </a:prstGeom>
        </p:spPr>
        <p:txBody>
          <a:bodyPr vert="horz" lIns="91440" tIns="45720" rIns="91440" bIns="45720" rtlCol="0" anchor="b"/>
          <a:lstStyle>
            <a:lvl1pPr algn="r">
              <a:defRPr sz="1200"/>
            </a:lvl1pPr>
          </a:lstStyle>
          <a:p>
            <a:fld id="{9748BC8B-07DD-4E8A-BEC8-E44DF503744E}" type="slidenum">
              <a:rPr lang="en-US" smtClean="0"/>
              <a:t>‹#›</a:t>
            </a:fld>
            <a:endParaRPr lang="en-US" dirty="0"/>
          </a:p>
        </p:txBody>
      </p:sp>
    </p:spTree>
    <p:extLst>
      <p:ext uri="{BB962C8B-B14F-4D97-AF65-F5344CB8AC3E}">
        <p14:creationId xmlns:p14="http://schemas.microsoft.com/office/powerpoint/2010/main" val="1952159422"/>
      </p:ext>
    </p:extLst>
  </p:cSld>
  <p:clrMap bg1="lt1" tx1="dk1" bg2="lt2" tx2="dk2" accent1="accent1" accent2="accent2" accent3="accent3" accent4="accent4" accent5="accent5" accent6="accent6" hlink="hlink" folHlink="folHlink"/>
  <p:hf hdr="0" ftr="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2863" y="739775"/>
            <a:ext cx="6583362" cy="3703638"/>
          </a:xfrm>
        </p:spPr>
      </p:sp>
      <p:sp>
        <p:nvSpPr>
          <p:cNvPr id="3" name="Notes Placeholder 2"/>
          <p:cNvSpPr>
            <a:spLocks noGrp="1"/>
          </p:cNvSpPr>
          <p:nvPr>
            <p:ph type="body" idx="1"/>
          </p:nvPr>
        </p:nvSpPr>
        <p:spPr/>
        <p:txBody>
          <a:bodyPr/>
          <a:lstStyle/>
          <a:p>
            <a:r>
              <a:rPr lang="en-US" dirty="0" smtClean="0"/>
              <a:t>The lightfoat</a:t>
            </a:r>
            <a:r>
              <a:rPr lang="en-US" baseline="0" dirty="0" smtClean="0"/>
              <a:t> is located just off the coast of Liverpool. </a:t>
            </a:r>
            <a:endParaRPr lang="en-US" dirty="0" smtClean="0"/>
          </a:p>
          <a:p>
            <a:r>
              <a:rPr lang="en-US" dirty="0" smtClean="0"/>
              <a:t>Only solar power, but was designed to have a potable</a:t>
            </a:r>
            <a:r>
              <a:rPr lang="en-US" baseline="0" dirty="0" smtClean="0"/>
              <a:t> generator “plugged in” to charge the batteries</a:t>
            </a:r>
            <a:endParaRPr lang="en-US" dirty="0"/>
          </a:p>
        </p:txBody>
      </p:sp>
      <p:sp>
        <p:nvSpPr>
          <p:cNvPr id="4" name="Date Placeholder 3"/>
          <p:cNvSpPr>
            <a:spLocks noGrp="1"/>
          </p:cNvSpPr>
          <p:nvPr>
            <p:ph type="dt" idx="10"/>
          </p:nvPr>
        </p:nvSpPr>
        <p:spPr/>
        <p:txBody>
          <a:bodyPr/>
          <a:lstStyle/>
          <a:p>
            <a:fld id="{BA4B007D-1AA3-449A-B312-F43C26118B57}" type="datetime1">
              <a:rPr lang="en-US" smtClean="0"/>
              <a:t>11/17/2014</a:t>
            </a:fld>
            <a:endParaRPr lang="en-US" dirty="0"/>
          </a:p>
        </p:txBody>
      </p:sp>
      <p:sp>
        <p:nvSpPr>
          <p:cNvPr id="5" name="Slide Number Placeholder 4"/>
          <p:cNvSpPr>
            <a:spLocks noGrp="1"/>
          </p:cNvSpPr>
          <p:nvPr>
            <p:ph type="sldNum" sz="quarter" idx="11"/>
          </p:nvPr>
        </p:nvSpPr>
        <p:spPr/>
        <p:txBody>
          <a:bodyPr/>
          <a:lstStyle/>
          <a:p>
            <a:fld id="{9748BC8B-07DD-4E8A-BEC8-E44DF503744E}" type="slidenum">
              <a:rPr lang="en-US" smtClean="0"/>
              <a:t>1</a:t>
            </a:fld>
            <a:endParaRPr lang="en-US" dirty="0"/>
          </a:p>
        </p:txBody>
      </p:sp>
    </p:spTree>
    <p:extLst>
      <p:ext uri="{BB962C8B-B14F-4D97-AF65-F5344CB8AC3E}">
        <p14:creationId xmlns:p14="http://schemas.microsoft.com/office/powerpoint/2010/main" val="399883521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2863" y="739775"/>
            <a:ext cx="6583362" cy="3703638"/>
          </a:xfrm>
        </p:spPr>
      </p:sp>
      <p:sp>
        <p:nvSpPr>
          <p:cNvPr id="3" name="Notes Placeholder 2"/>
          <p:cNvSpPr>
            <a:spLocks noGrp="1"/>
          </p:cNvSpPr>
          <p:nvPr>
            <p:ph type="body" idx="1"/>
          </p:nvPr>
        </p:nvSpPr>
        <p:spPr/>
        <p:txBody>
          <a:bodyPr/>
          <a:lstStyle/>
          <a:p>
            <a:r>
              <a:rPr lang="en-US" dirty="0" smtClean="0"/>
              <a:t>This is an</a:t>
            </a:r>
            <a:r>
              <a:rPr lang="en-US" baseline="0" dirty="0" smtClean="0"/>
              <a:t> analogue trend of the main battery voltage from our monitoring system.</a:t>
            </a:r>
            <a:endParaRPr lang="en-US" dirty="0" smtClean="0"/>
          </a:p>
          <a:p>
            <a:r>
              <a:rPr lang="en-US" dirty="0" smtClean="0"/>
              <a:t>The existing</a:t>
            </a:r>
            <a:r>
              <a:rPr lang="en-US" baseline="0" dirty="0" smtClean="0"/>
              <a:t> batteries on the lightfloat were getting old and not how sufficient power to get through the winter.</a:t>
            </a:r>
          </a:p>
          <a:p>
            <a:r>
              <a:rPr lang="en-US" baseline="0" dirty="0" smtClean="0"/>
              <a:t>Approximately 60% of the capacity has been used by the time the voltage reaches 24v</a:t>
            </a:r>
          </a:p>
          <a:p>
            <a:r>
              <a:rPr lang="en-US" baseline="0" dirty="0" smtClean="0"/>
              <a:t>The systems are designed such that if all is healthy then this should not occur.</a:t>
            </a:r>
          </a:p>
          <a:p>
            <a:r>
              <a:rPr lang="en-US" baseline="0" dirty="0" smtClean="0"/>
              <a:t>By the beginning to mid Nov, we were at this point.</a:t>
            </a:r>
          </a:p>
          <a:p>
            <a:r>
              <a:rPr lang="en-US" baseline="0" dirty="0" smtClean="0"/>
              <a:t>Intervention was then required to lift on a generator and change the batteries.</a:t>
            </a:r>
          </a:p>
          <a:p>
            <a:r>
              <a:rPr lang="en-US" baseline="0" dirty="0" smtClean="0"/>
              <a:t>This proves both difficult, due to weather condition, costly, due to relocating a ship and is not effective as it requires extended running of a portable generator.</a:t>
            </a:r>
          </a:p>
          <a:p>
            <a:r>
              <a:rPr lang="en-US" baseline="0" dirty="0" smtClean="0"/>
              <a:t>But we get through the winter.</a:t>
            </a:r>
            <a:endParaRPr lang="en-US" dirty="0"/>
          </a:p>
        </p:txBody>
      </p:sp>
      <p:sp>
        <p:nvSpPr>
          <p:cNvPr id="4" name="Slide Number Placeholder 3"/>
          <p:cNvSpPr>
            <a:spLocks noGrp="1"/>
          </p:cNvSpPr>
          <p:nvPr>
            <p:ph type="sldNum" sz="quarter" idx="10"/>
          </p:nvPr>
        </p:nvSpPr>
        <p:spPr/>
        <p:txBody>
          <a:bodyPr/>
          <a:lstStyle/>
          <a:p>
            <a:fld id="{9748BC8B-07DD-4E8A-BEC8-E44DF503744E}" type="slidenum">
              <a:rPr lang="en-US" smtClean="0"/>
              <a:t>2</a:t>
            </a:fld>
            <a:endParaRPr lang="en-US" dirty="0"/>
          </a:p>
        </p:txBody>
      </p:sp>
      <p:sp>
        <p:nvSpPr>
          <p:cNvPr id="5" name="Date Placeholder 4"/>
          <p:cNvSpPr>
            <a:spLocks noGrp="1"/>
          </p:cNvSpPr>
          <p:nvPr>
            <p:ph type="dt" idx="11"/>
          </p:nvPr>
        </p:nvSpPr>
        <p:spPr/>
        <p:txBody>
          <a:bodyPr/>
          <a:lstStyle/>
          <a:p>
            <a:fld id="{D2942806-03C1-4ADE-884D-438CF22C7550}" type="datetime1">
              <a:rPr lang="en-US" smtClean="0"/>
              <a:t>11/17/2014</a:t>
            </a:fld>
            <a:endParaRPr lang="en-US" dirty="0"/>
          </a:p>
        </p:txBody>
      </p:sp>
    </p:spTree>
    <p:extLst>
      <p:ext uri="{BB962C8B-B14F-4D97-AF65-F5344CB8AC3E}">
        <p14:creationId xmlns:p14="http://schemas.microsoft.com/office/powerpoint/2010/main" val="298462100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2863" y="739775"/>
            <a:ext cx="6583362" cy="3703638"/>
          </a:xfrm>
        </p:spPr>
      </p:sp>
      <p:sp>
        <p:nvSpPr>
          <p:cNvPr id="3" name="Notes Placeholder 2"/>
          <p:cNvSpPr>
            <a:spLocks noGrp="1"/>
          </p:cNvSpPr>
          <p:nvPr>
            <p:ph type="body" idx="1"/>
          </p:nvPr>
        </p:nvSpPr>
        <p:spPr/>
        <p:txBody>
          <a:bodyPr/>
          <a:lstStyle/>
          <a:p>
            <a:r>
              <a:rPr lang="en-US" dirty="0" smtClean="0"/>
              <a:t>Eliminate the need for a generator to be</a:t>
            </a:r>
            <a:r>
              <a:rPr lang="en-US" baseline="0" dirty="0" smtClean="0"/>
              <a:t> temporarily installed</a:t>
            </a:r>
          </a:p>
          <a:p>
            <a:r>
              <a:rPr lang="en-US" baseline="0" dirty="0" smtClean="0"/>
              <a:t>Must be reliable such that there are not return visits, incurring extra ship time</a:t>
            </a:r>
          </a:p>
          <a:p>
            <a:r>
              <a:rPr lang="en-US" baseline="0" dirty="0" smtClean="0"/>
              <a:t>Equipment needs to be light and portable, allowing fitting at sea</a:t>
            </a:r>
          </a:p>
          <a:p>
            <a:r>
              <a:rPr lang="en-US" baseline="0" dirty="0" smtClean="0"/>
              <a:t>Needs to be able to run throughout the winter period</a:t>
            </a:r>
            <a:endParaRPr lang="en-US" dirty="0"/>
          </a:p>
        </p:txBody>
      </p:sp>
      <p:sp>
        <p:nvSpPr>
          <p:cNvPr id="4" name="Slide Number Placeholder 3"/>
          <p:cNvSpPr>
            <a:spLocks noGrp="1"/>
          </p:cNvSpPr>
          <p:nvPr>
            <p:ph type="sldNum" sz="quarter" idx="10"/>
          </p:nvPr>
        </p:nvSpPr>
        <p:spPr/>
        <p:txBody>
          <a:bodyPr/>
          <a:lstStyle/>
          <a:p>
            <a:fld id="{9748BC8B-07DD-4E8A-BEC8-E44DF503744E}" type="slidenum">
              <a:rPr lang="en-US" smtClean="0"/>
              <a:t>3</a:t>
            </a:fld>
            <a:endParaRPr lang="en-US" dirty="0"/>
          </a:p>
        </p:txBody>
      </p:sp>
      <p:sp>
        <p:nvSpPr>
          <p:cNvPr id="5" name="Date Placeholder 4"/>
          <p:cNvSpPr>
            <a:spLocks noGrp="1"/>
          </p:cNvSpPr>
          <p:nvPr>
            <p:ph type="dt" idx="11"/>
          </p:nvPr>
        </p:nvSpPr>
        <p:spPr/>
        <p:txBody>
          <a:bodyPr/>
          <a:lstStyle/>
          <a:p>
            <a:fld id="{D2942806-03C1-4ADE-884D-438CF22C7550}" type="datetime1">
              <a:rPr lang="en-US" smtClean="0"/>
              <a:t>11/17/2014</a:t>
            </a:fld>
            <a:endParaRPr lang="en-US" dirty="0"/>
          </a:p>
        </p:txBody>
      </p:sp>
    </p:spTree>
    <p:extLst>
      <p:ext uri="{BB962C8B-B14F-4D97-AF65-F5344CB8AC3E}">
        <p14:creationId xmlns:p14="http://schemas.microsoft.com/office/powerpoint/2010/main" val="298462100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2863" y="739775"/>
            <a:ext cx="6583362" cy="3703638"/>
          </a:xfrm>
        </p:spPr>
      </p:sp>
      <p:sp>
        <p:nvSpPr>
          <p:cNvPr id="3" name="Notes Placeholder 2"/>
          <p:cNvSpPr>
            <a:spLocks noGrp="1"/>
          </p:cNvSpPr>
          <p:nvPr>
            <p:ph type="body" idx="1"/>
          </p:nvPr>
        </p:nvSpPr>
        <p:spPr/>
        <p:txBody>
          <a:bodyPr/>
          <a:lstStyle/>
          <a:p>
            <a:r>
              <a:rPr lang="en-US" dirty="0" smtClean="0"/>
              <a:t>Use</a:t>
            </a:r>
            <a:r>
              <a:rPr lang="en-US" baseline="0" dirty="0" smtClean="0"/>
              <a:t> of a small fuel cell that can meet the daily load demand i.e. replace the energy taken from the batteries each day, but no more. For this station it was typically 0.7kWh or 29Ah per day @24v</a:t>
            </a:r>
          </a:p>
          <a:p>
            <a:r>
              <a:rPr lang="en-US" baseline="0" dirty="0" smtClean="0"/>
              <a:t>The goal is to maintain the batteries rather than recover them.</a:t>
            </a:r>
          </a:p>
          <a:p>
            <a:r>
              <a:rPr lang="en-US" baseline="0" dirty="0" smtClean="0"/>
              <a:t>Charging starts when the batteries are at 24v or approx. 50 to 60% discharged.</a:t>
            </a:r>
          </a:p>
          <a:p>
            <a:r>
              <a:rPr lang="en-US" baseline="0" dirty="0" smtClean="0"/>
              <a:t>90 days of operation should provide enough charging duration that the installed solar system power will start to recover the batteries.</a:t>
            </a:r>
          </a:p>
          <a:p>
            <a:endParaRPr lang="en-US" dirty="0"/>
          </a:p>
        </p:txBody>
      </p:sp>
      <p:sp>
        <p:nvSpPr>
          <p:cNvPr id="4" name="Slide Number Placeholder 3"/>
          <p:cNvSpPr>
            <a:spLocks noGrp="1"/>
          </p:cNvSpPr>
          <p:nvPr>
            <p:ph type="sldNum" sz="quarter" idx="10"/>
          </p:nvPr>
        </p:nvSpPr>
        <p:spPr/>
        <p:txBody>
          <a:bodyPr/>
          <a:lstStyle/>
          <a:p>
            <a:fld id="{9748BC8B-07DD-4E8A-BEC8-E44DF503744E}" type="slidenum">
              <a:rPr lang="en-US" smtClean="0"/>
              <a:t>4</a:t>
            </a:fld>
            <a:endParaRPr lang="en-US" dirty="0"/>
          </a:p>
        </p:txBody>
      </p:sp>
      <p:sp>
        <p:nvSpPr>
          <p:cNvPr id="5" name="Date Placeholder 4"/>
          <p:cNvSpPr>
            <a:spLocks noGrp="1"/>
          </p:cNvSpPr>
          <p:nvPr>
            <p:ph type="dt" idx="11"/>
          </p:nvPr>
        </p:nvSpPr>
        <p:spPr/>
        <p:txBody>
          <a:bodyPr/>
          <a:lstStyle/>
          <a:p>
            <a:fld id="{D2942806-03C1-4ADE-884D-438CF22C7550}" type="datetime1">
              <a:rPr lang="en-US" smtClean="0"/>
              <a:t>11/17/2014</a:t>
            </a:fld>
            <a:endParaRPr lang="en-US" dirty="0"/>
          </a:p>
        </p:txBody>
      </p:sp>
    </p:spTree>
    <p:extLst>
      <p:ext uri="{BB962C8B-B14F-4D97-AF65-F5344CB8AC3E}">
        <p14:creationId xmlns:p14="http://schemas.microsoft.com/office/powerpoint/2010/main" val="298462100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2863" y="739775"/>
            <a:ext cx="6583362" cy="3703638"/>
          </a:xfrm>
        </p:spPr>
      </p:sp>
      <p:sp>
        <p:nvSpPr>
          <p:cNvPr id="3" name="Notes Placeholder 2"/>
          <p:cNvSpPr>
            <a:spLocks noGrp="1"/>
          </p:cNvSpPr>
          <p:nvPr>
            <p:ph type="body" idx="1"/>
          </p:nvPr>
        </p:nvSpPr>
        <p:spPr/>
        <p:txBody>
          <a:bodyPr/>
          <a:lstStyle/>
          <a:p>
            <a:r>
              <a:rPr lang="en-US" dirty="0" smtClean="0"/>
              <a:t>Given that</a:t>
            </a:r>
            <a:r>
              <a:rPr lang="en-US" baseline="0" dirty="0" smtClean="0"/>
              <a:t> we will use about 0.7l of methanol a day and that there is 100l this should last 150 days</a:t>
            </a:r>
          </a:p>
          <a:p>
            <a:r>
              <a:rPr lang="en-US" baseline="0" dirty="0" smtClean="0"/>
              <a:t>This system needed to be integrated into existing systems on site.</a:t>
            </a:r>
          </a:p>
          <a:p>
            <a:r>
              <a:rPr lang="en-US" baseline="0" dirty="0" smtClean="0"/>
              <a:t>The heat, CO</a:t>
            </a:r>
            <a:r>
              <a:rPr lang="en-US" baseline="-25000" dirty="0" smtClean="0"/>
              <a:t>2</a:t>
            </a:r>
            <a:r>
              <a:rPr lang="en-US" baseline="0" dirty="0" smtClean="0"/>
              <a:t> and water needed to be managed.</a:t>
            </a:r>
          </a:p>
          <a:p>
            <a:r>
              <a:rPr lang="en-US" baseline="0" dirty="0" smtClean="0"/>
              <a:t>Heat was not an issue as this was insignificant into the cold hull of the lightfloat</a:t>
            </a:r>
          </a:p>
          <a:p>
            <a:r>
              <a:rPr lang="en-US" baseline="0" dirty="0" smtClean="0"/>
              <a:t>CO</a:t>
            </a:r>
            <a:r>
              <a:rPr lang="en-US" baseline="-25000" dirty="0" smtClean="0"/>
              <a:t>2 </a:t>
            </a:r>
            <a:r>
              <a:rPr lang="en-US" baseline="0" dirty="0" smtClean="0"/>
              <a:t> was not an issue as the chosen location on the lightfloat was already vented.</a:t>
            </a:r>
          </a:p>
          <a:p>
            <a:r>
              <a:rPr lang="en-US" baseline="0" dirty="0" smtClean="0"/>
              <a:t>This left the water that would need to be captured and stored</a:t>
            </a:r>
            <a:endParaRPr lang="en-US" baseline="-25000" dirty="0"/>
          </a:p>
        </p:txBody>
      </p:sp>
      <p:sp>
        <p:nvSpPr>
          <p:cNvPr id="4" name="Slide Number Placeholder 3"/>
          <p:cNvSpPr>
            <a:spLocks noGrp="1"/>
          </p:cNvSpPr>
          <p:nvPr>
            <p:ph type="sldNum" sz="quarter" idx="10"/>
          </p:nvPr>
        </p:nvSpPr>
        <p:spPr/>
        <p:txBody>
          <a:bodyPr/>
          <a:lstStyle/>
          <a:p>
            <a:fld id="{9748BC8B-07DD-4E8A-BEC8-E44DF503744E}" type="slidenum">
              <a:rPr lang="en-US" smtClean="0"/>
              <a:t>5</a:t>
            </a:fld>
            <a:endParaRPr lang="en-US" dirty="0"/>
          </a:p>
        </p:txBody>
      </p:sp>
      <p:sp>
        <p:nvSpPr>
          <p:cNvPr id="5" name="Date Placeholder 4"/>
          <p:cNvSpPr>
            <a:spLocks noGrp="1"/>
          </p:cNvSpPr>
          <p:nvPr>
            <p:ph type="dt" idx="11"/>
          </p:nvPr>
        </p:nvSpPr>
        <p:spPr/>
        <p:txBody>
          <a:bodyPr/>
          <a:lstStyle/>
          <a:p>
            <a:fld id="{D2942806-03C1-4ADE-884D-438CF22C7550}" type="datetime1">
              <a:rPr lang="en-US" smtClean="0"/>
              <a:t>11/17/2014</a:t>
            </a:fld>
            <a:endParaRPr lang="en-US" dirty="0"/>
          </a:p>
        </p:txBody>
      </p:sp>
    </p:spTree>
    <p:extLst>
      <p:ext uri="{BB962C8B-B14F-4D97-AF65-F5344CB8AC3E}">
        <p14:creationId xmlns:p14="http://schemas.microsoft.com/office/powerpoint/2010/main" val="298462100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2863" y="739775"/>
            <a:ext cx="6583362" cy="3703638"/>
          </a:xfrm>
        </p:spPr>
      </p:sp>
      <p:sp>
        <p:nvSpPr>
          <p:cNvPr id="3" name="Notes Placeholder 2"/>
          <p:cNvSpPr>
            <a:spLocks noGrp="1"/>
          </p:cNvSpPr>
          <p:nvPr>
            <p:ph type="body" idx="1"/>
          </p:nvPr>
        </p:nvSpPr>
        <p:spPr/>
        <p:txBody>
          <a:bodyPr/>
          <a:lstStyle/>
          <a:p>
            <a:r>
              <a:rPr lang="en-GB" dirty="0" smtClean="0"/>
              <a:t>A Proton Exchange Membrane </a:t>
            </a:r>
            <a:r>
              <a:rPr lang="en-GB" dirty="0" smtClean="0"/>
              <a:t>(PEM) for </a:t>
            </a:r>
            <a:r>
              <a:rPr lang="en-GB" dirty="0" smtClean="0"/>
              <a:t>the Direct Methanol Fuel </a:t>
            </a:r>
            <a:r>
              <a:rPr lang="en-GB" dirty="0" smtClean="0"/>
              <a:t>Cell.</a:t>
            </a:r>
          </a:p>
          <a:p>
            <a:r>
              <a:rPr lang="en-GB" dirty="0" smtClean="0"/>
              <a:t>Each</a:t>
            </a:r>
            <a:r>
              <a:rPr lang="en-GB" baseline="0" dirty="0" smtClean="0"/>
              <a:t> membrane produces about 0.7v , so these are stacked together to get the desired voltage.</a:t>
            </a:r>
            <a:endParaRPr lang="en-US" dirty="0"/>
          </a:p>
        </p:txBody>
      </p:sp>
      <p:sp>
        <p:nvSpPr>
          <p:cNvPr id="4" name="Slide Number Placeholder 3"/>
          <p:cNvSpPr>
            <a:spLocks noGrp="1"/>
          </p:cNvSpPr>
          <p:nvPr>
            <p:ph type="sldNum" sz="quarter" idx="10"/>
          </p:nvPr>
        </p:nvSpPr>
        <p:spPr/>
        <p:txBody>
          <a:bodyPr/>
          <a:lstStyle/>
          <a:p>
            <a:fld id="{9748BC8B-07DD-4E8A-BEC8-E44DF503744E}" type="slidenum">
              <a:rPr lang="en-US" smtClean="0"/>
              <a:t>6</a:t>
            </a:fld>
            <a:endParaRPr lang="en-US" dirty="0"/>
          </a:p>
        </p:txBody>
      </p:sp>
      <p:sp>
        <p:nvSpPr>
          <p:cNvPr id="5" name="Date Placeholder 4"/>
          <p:cNvSpPr>
            <a:spLocks noGrp="1"/>
          </p:cNvSpPr>
          <p:nvPr>
            <p:ph type="dt" idx="11"/>
          </p:nvPr>
        </p:nvSpPr>
        <p:spPr/>
        <p:txBody>
          <a:bodyPr/>
          <a:lstStyle/>
          <a:p>
            <a:fld id="{D2942806-03C1-4ADE-884D-438CF22C7550}" type="datetime1">
              <a:rPr lang="en-US" smtClean="0"/>
              <a:t>11/17/2014</a:t>
            </a:fld>
            <a:endParaRPr lang="en-US" dirty="0"/>
          </a:p>
        </p:txBody>
      </p:sp>
    </p:spTree>
    <p:extLst>
      <p:ext uri="{BB962C8B-B14F-4D97-AF65-F5344CB8AC3E}">
        <p14:creationId xmlns:p14="http://schemas.microsoft.com/office/powerpoint/2010/main" val="298462100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2863" y="739775"/>
            <a:ext cx="6583362" cy="3703638"/>
          </a:xfrm>
        </p:spPr>
      </p:sp>
      <p:sp>
        <p:nvSpPr>
          <p:cNvPr id="3" name="Notes Placeholder 2"/>
          <p:cNvSpPr>
            <a:spLocks noGrp="1"/>
          </p:cNvSpPr>
          <p:nvPr>
            <p:ph type="body" idx="1"/>
          </p:nvPr>
        </p:nvSpPr>
        <p:spPr/>
        <p:txBody>
          <a:bodyPr/>
          <a:lstStyle/>
          <a:p>
            <a:r>
              <a:rPr lang="en-US" dirty="0" smtClean="0"/>
              <a:t>The solution</a:t>
            </a:r>
            <a:r>
              <a:rPr lang="en-US" baseline="0" dirty="0" smtClean="0"/>
              <a:t> was achieved using </a:t>
            </a:r>
            <a:r>
              <a:rPr lang="en-US" dirty="0" smtClean="0"/>
              <a:t> 4x25l containers of methanol</a:t>
            </a:r>
            <a:r>
              <a:rPr lang="en-US" baseline="0" dirty="0" smtClean="0"/>
              <a:t>.</a:t>
            </a:r>
          </a:p>
          <a:p>
            <a:r>
              <a:rPr lang="en-US" baseline="0" dirty="0" smtClean="0"/>
              <a:t>A tank to capture the water</a:t>
            </a:r>
          </a:p>
          <a:p>
            <a:r>
              <a:rPr lang="en-US" baseline="0" dirty="0" smtClean="0"/>
              <a:t>With the fuel cell fitted inside a Pelicase mounted on top of wooden and aluminum structure that could be manhandles and assembled into position.</a:t>
            </a:r>
            <a:endParaRPr lang="en-US" dirty="0"/>
          </a:p>
        </p:txBody>
      </p:sp>
      <p:sp>
        <p:nvSpPr>
          <p:cNvPr id="4" name="Slide Number Placeholder 3"/>
          <p:cNvSpPr>
            <a:spLocks noGrp="1"/>
          </p:cNvSpPr>
          <p:nvPr>
            <p:ph type="sldNum" sz="quarter" idx="10"/>
          </p:nvPr>
        </p:nvSpPr>
        <p:spPr/>
        <p:txBody>
          <a:bodyPr/>
          <a:lstStyle/>
          <a:p>
            <a:fld id="{9748BC8B-07DD-4E8A-BEC8-E44DF503744E}" type="slidenum">
              <a:rPr lang="en-US" smtClean="0"/>
              <a:t>7</a:t>
            </a:fld>
            <a:endParaRPr lang="en-US" dirty="0"/>
          </a:p>
        </p:txBody>
      </p:sp>
      <p:sp>
        <p:nvSpPr>
          <p:cNvPr id="5" name="Date Placeholder 4"/>
          <p:cNvSpPr>
            <a:spLocks noGrp="1"/>
          </p:cNvSpPr>
          <p:nvPr>
            <p:ph type="dt" idx="11"/>
          </p:nvPr>
        </p:nvSpPr>
        <p:spPr/>
        <p:txBody>
          <a:bodyPr/>
          <a:lstStyle/>
          <a:p>
            <a:fld id="{D2942806-03C1-4ADE-884D-438CF22C7550}" type="datetime1">
              <a:rPr lang="en-US" smtClean="0"/>
              <a:t>11/17/2014</a:t>
            </a:fld>
            <a:endParaRPr lang="en-US" dirty="0"/>
          </a:p>
        </p:txBody>
      </p:sp>
    </p:spTree>
    <p:extLst>
      <p:ext uri="{BB962C8B-B14F-4D97-AF65-F5344CB8AC3E}">
        <p14:creationId xmlns:p14="http://schemas.microsoft.com/office/powerpoint/2010/main" val="298462100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2863" y="739775"/>
            <a:ext cx="6583362" cy="3703638"/>
          </a:xfrm>
        </p:spPr>
      </p:sp>
      <p:sp>
        <p:nvSpPr>
          <p:cNvPr id="3" name="Notes Placeholder 2"/>
          <p:cNvSpPr>
            <a:spLocks noGrp="1"/>
          </p:cNvSpPr>
          <p:nvPr>
            <p:ph type="body" idx="1"/>
          </p:nvPr>
        </p:nvSpPr>
        <p:spPr/>
        <p:txBody>
          <a:bodyPr/>
          <a:lstStyle/>
          <a:p>
            <a:r>
              <a:rPr lang="en-US" dirty="0" smtClean="0"/>
              <a:t>A trend</a:t>
            </a:r>
            <a:r>
              <a:rPr lang="en-US" baseline="0" dirty="0" smtClean="0"/>
              <a:t> of the main battery voltage from out monitoring system, but this time with the fuel cell in operation</a:t>
            </a:r>
          </a:p>
          <a:p>
            <a:r>
              <a:rPr lang="en-US" baseline="0" dirty="0" smtClean="0"/>
              <a:t>Once fitted and after a couple of weeks running each day for about 6 hours, it was felt that we should increase the run time to about 10 hours. This allowed the batteries to be held in a slightly healthier state.</a:t>
            </a:r>
            <a:endParaRPr lang="en-US" baseline="0" dirty="0"/>
          </a:p>
          <a:p>
            <a:r>
              <a:rPr lang="en-US" baseline="0" dirty="0" smtClean="0"/>
              <a:t>By about mid Feb, the solar gains start to pickup and the fuel cell is turned off.</a:t>
            </a:r>
          </a:p>
          <a:p>
            <a:r>
              <a:rPr lang="en-US" baseline="0" dirty="0" smtClean="0"/>
              <a:t>The main battery system then recovers slowly using the available solar power.</a:t>
            </a:r>
          </a:p>
        </p:txBody>
      </p:sp>
      <p:sp>
        <p:nvSpPr>
          <p:cNvPr id="4" name="Slide Number Placeholder 3"/>
          <p:cNvSpPr>
            <a:spLocks noGrp="1"/>
          </p:cNvSpPr>
          <p:nvPr>
            <p:ph type="sldNum" sz="quarter" idx="10"/>
          </p:nvPr>
        </p:nvSpPr>
        <p:spPr/>
        <p:txBody>
          <a:bodyPr/>
          <a:lstStyle/>
          <a:p>
            <a:fld id="{9748BC8B-07DD-4E8A-BEC8-E44DF503744E}" type="slidenum">
              <a:rPr lang="en-US" smtClean="0"/>
              <a:t>8</a:t>
            </a:fld>
            <a:endParaRPr lang="en-US" dirty="0"/>
          </a:p>
        </p:txBody>
      </p:sp>
      <p:sp>
        <p:nvSpPr>
          <p:cNvPr id="5" name="Date Placeholder 4"/>
          <p:cNvSpPr>
            <a:spLocks noGrp="1"/>
          </p:cNvSpPr>
          <p:nvPr>
            <p:ph type="dt" idx="11"/>
          </p:nvPr>
        </p:nvSpPr>
        <p:spPr/>
        <p:txBody>
          <a:bodyPr/>
          <a:lstStyle/>
          <a:p>
            <a:fld id="{D2942806-03C1-4ADE-884D-438CF22C7550}" type="datetime1">
              <a:rPr lang="en-US" smtClean="0"/>
              <a:t>11/17/2014</a:t>
            </a:fld>
            <a:endParaRPr lang="en-US" dirty="0"/>
          </a:p>
        </p:txBody>
      </p:sp>
    </p:spTree>
    <p:extLst>
      <p:ext uri="{BB962C8B-B14F-4D97-AF65-F5344CB8AC3E}">
        <p14:creationId xmlns:p14="http://schemas.microsoft.com/office/powerpoint/2010/main" val="298462100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2863" y="739775"/>
            <a:ext cx="6583362" cy="3703638"/>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748BC8B-07DD-4E8A-BEC8-E44DF503744E}" type="slidenum">
              <a:rPr lang="en-US" smtClean="0"/>
              <a:t>9</a:t>
            </a:fld>
            <a:endParaRPr lang="en-US" dirty="0"/>
          </a:p>
        </p:txBody>
      </p:sp>
      <p:sp>
        <p:nvSpPr>
          <p:cNvPr id="5" name="Date Placeholder 4"/>
          <p:cNvSpPr>
            <a:spLocks noGrp="1"/>
          </p:cNvSpPr>
          <p:nvPr>
            <p:ph type="dt" idx="11"/>
          </p:nvPr>
        </p:nvSpPr>
        <p:spPr/>
        <p:txBody>
          <a:bodyPr/>
          <a:lstStyle/>
          <a:p>
            <a:fld id="{D2942806-03C1-4ADE-884D-438CF22C7550}" type="datetime1">
              <a:rPr lang="en-US" smtClean="0"/>
              <a:t>11/17/2014</a:t>
            </a:fld>
            <a:endParaRPr lang="en-US" dirty="0"/>
          </a:p>
        </p:txBody>
      </p:sp>
    </p:spTree>
    <p:extLst>
      <p:ext uri="{BB962C8B-B14F-4D97-AF65-F5344CB8AC3E}">
        <p14:creationId xmlns:p14="http://schemas.microsoft.com/office/powerpoint/2010/main" val="298462100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97819"/>
            <a:ext cx="7772400" cy="1102519"/>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B2CEBC-C2D0-46B1-A3C4-AD894A4650AB}" type="datetime1">
              <a:rPr lang="en-US" smtClean="0"/>
              <a:t>11/17/2014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65A8FA7-A98A-4A5A-BC15-775066EEF203}" type="datetime1">
              <a:rPr lang="en-US" smtClean="0"/>
              <a:t>11/17/2014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05979"/>
            <a:ext cx="2057400" cy="4388644"/>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05979"/>
            <a:ext cx="6019800" cy="438864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04AB78B-5F61-468F-88E0-CC6A765D7837}" type="datetime1">
              <a:rPr lang="en-US" smtClean="0"/>
              <a:t>11/17/2014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8355E54-F1E4-477F-9134-23FC794F9B63}" type="datetime1">
              <a:rPr lang="en-US" smtClean="0"/>
              <a:t>11/17/2014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6"/>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20CFF29-8440-4217-AE3F-141B9ACC2C13}" type="datetime1">
              <a:rPr lang="en-US" smtClean="0"/>
              <a:t>11/17/2014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BC5CD2B0-A827-4B7D-82D5-E8E0947FC651}" type="datetime1">
              <a:rPr lang="en-US" smtClean="0"/>
              <a:t>11/17/2014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8C345737-3C0A-46DF-BA4D-4C4D95C6879D}" type="datetime1">
              <a:rPr lang="en-US" smtClean="0"/>
              <a:t>11/17/2014</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399F5810-58EB-4DA6-86F3-E573440AD90C}" type="datetime1">
              <a:rPr lang="en-US" smtClean="0"/>
              <a:t>11/17/2014</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8C1D231-F06A-4652-936C-42E3AE324E18}" type="datetime1">
              <a:rPr lang="en-US" smtClean="0"/>
              <a:t>11/17/2014</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04787"/>
            <a:ext cx="3008313" cy="871538"/>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F3F8448-B5EA-4F0A-9A0A-E3B03C78B549}" type="datetime1">
              <a:rPr lang="en-US" smtClean="0"/>
              <a:t>11/17/2014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00450"/>
            <a:ext cx="5486400" cy="425054"/>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B732574-AF27-43A5-9DFB-71064705661A}" type="datetime1">
              <a:rPr lang="en-US" smtClean="0"/>
              <a:t>11/17/2014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729D3764-9818-43FE-99F6-AEE7E629670F}" type="datetime1">
              <a:rPr lang="en-US" smtClean="0"/>
              <a:t>11/17/2014</a:t>
            </a:fld>
            <a:endParaRPr lang="en-US" dirty="0"/>
          </a:p>
        </p:txBody>
      </p:sp>
      <p:sp>
        <p:nvSpPr>
          <p:cNvPr id="5" name="Footer Placeholder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dirty="0"/>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microsoft.com/office/2007/relationships/hdphoto" Target="../media/hdphoto1.wdp"/></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6.jpeg"/><Relationship Id="rId5" Type="http://schemas.openxmlformats.org/officeDocument/2006/relationships/image" Target="../media/image5.jpeg"/><Relationship Id="rId4" Type="http://schemas.openxmlformats.org/officeDocument/2006/relationships/image" Target="../media/image4.png"/></Relationships>
</file>

<file path=ppt/slides/_rels/slide6.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8.emf"/><Relationship Id="rId7" Type="http://schemas.openxmlformats.org/officeDocument/2006/relationships/image" Target="../media/image12.jpe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11.png"/><Relationship Id="rId5" Type="http://schemas.openxmlformats.org/officeDocument/2006/relationships/image" Target="../media/image10.emf"/><Relationship Id="rId4" Type="http://schemas.openxmlformats.org/officeDocument/2006/relationships/image" Target="../media/image9.png"/></Relationships>
</file>

<file path=ppt/slides/_rels/slide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cstate="print">
            <a:extLst>
              <a:ext uri="{BEBA8EAE-BF5A-486C-A8C5-ECC9F3942E4B}">
                <a14:imgProps xmlns:a14="http://schemas.microsoft.com/office/drawing/2010/main">
                  <a14:imgLayer r:embed="rId4">
                    <a14:imgEffect>
                      <a14:sharpenSoften amount="-16000"/>
                    </a14:imgEffect>
                    <a14:imgEffect>
                      <a14:saturation sat="200000"/>
                    </a14:imgEffect>
                    <a14:imgEffect>
                      <a14:brightnessContrast bright="-2000" contrast="-2000"/>
                    </a14:imgEffect>
                  </a14:imgLayer>
                </a14:imgProps>
              </a:ext>
              <a:ext uri="{28A0092B-C50C-407E-A947-70E740481C1C}">
                <a14:useLocalDpi xmlns:a14="http://schemas.microsoft.com/office/drawing/2010/main" val="0"/>
              </a:ext>
            </a:extLst>
          </a:blip>
          <a:srcRect/>
          <a:stretch>
            <a:fillRect/>
          </a:stretch>
        </p:blipFill>
        <p:spPr bwMode="auto">
          <a:xfrm>
            <a:off x="0" y="0"/>
            <a:ext cx="9144000" cy="5143500"/>
          </a:xfrm>
          <a:prstGeom prst="rect">
            <a:avLst/>
          </a:prstGeom>
          <a:noFill/>
          <a:ln>
            <a:noFill/>
          </a:ln>
          <a:effectLst>
            <a:glow rad="127000">
              <a:schemeClr val="accent1">
                <a:alpha val="33000"/>
              </a:schemeClr>
            </a:glow>
            <a:outerShdw dist="35921" dir="2700000" algn="ctr" rotWithShape="0">
              <a:schemeClr val="bg2"/>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itle 1"/>
          <p:cNvSpPr>
            <a:spLocks noGrp="1"/>
          </p:cNvSpPr>
          <p:nvPr>
            <p:ph type="ctrTitle"/>
          </p:nvPr>
        </p:nvSpPr>
        <p:spPr>
          <a:xfrm>
            <a:off x="0" y="114300"/>
            <a:ext cx="8839200" cy="1102519"/>
          </a:xfrm>
        </p:spPr>
        <p:txBody>
          <a:bodyPr>
            <a:noAutofit/>
          </a:bodyPr>
          <a:lstStyle/>
          <a:p>
            <a:pPr algn="r"/>
            <a:r>
              <a:rPr lang="en-US" sz="4800" dirty="0" smtClean="0"/>
              <a:t>Fuel Cell</a:t>
            </a:r>
            <a:br>
              <a:rPr lang="en-US" sz="4800" dirty="0" smtClean="0"/>
            </a:br>
            <a:r>
              <a:rPr lang="en-US" sz="4800" dirty="0" smtClean="0"/>
              <a:t>Application</a:t>
            </a:r>
            <a:endParaRPr lang="en-US" sz="4800" dirty="0"/>
          </a:p>
        </p:txBody>
      </p:sp>
      <p:sp>
        <p:nvSpPr>
          <p:cNvPr id="3" name="Subtitle 2"/>
          <p:cNvSpPr>
            <a:spLocks noGrp="1"/>
          </p:cNvSpPr>
          <p:nvPr>
            <p:ph type="subTitle" idx="1"/>
          </p:nvPr>
        </p:nvSpPr>
        <p:spPr/>
        <p:txBody>
          <a:bodyPr/>
          <a:lstStyle/>
          <a:p>
            <a:endParaRPr lang="en-US" dirty="0"/>
          </a:p>
        </p:txBody>
      </p:sp>
    </p:spTree>
    <p:extLst>
      <p:ext uri="{BB962C8B-B14F-4D97-AF65-F5344CB8AC3E}">
        <p14:creationId xmlns:p14="http://schemas.microsoft.com/office/powerpoint/2010/main" val="352778834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1000" y="819150"/>
            <a:ext cx="8482252" cy="39850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p:nvPr>
        </p:nvSpPr>
        <p:spPr>
          <a:xfrm>
            <a:off x="457200" y="205979"/>
            <a:ext cx="8229600" cy="536971"/>
          </a:xfrm>
        </p:spPr>
        <p:txBody>
          <a:bodyPr>
            <a:normAutofit fontScale="90000"/>
          </a:bodyPr>
          <a:lstStyle/>
          <a:p>
            <a:r>
              <a:rPr lang="en-GB" sz="3600" dirty="0" smtClean="0"/>
              <a:t>The problem – old batteries</a:t>
            </a:r>
            <a:endParaRPr lang="en-US" sz="3600" dirty="0"/>
          </a:p>
        </p:txBody>
      </p:sp>
      <p:sp>
        <p:nvSpPr>
          <p:cNvPr id="3" name="Content Placeholder 2"/>
          <p:cNvSpPr>
            <a:spLocks noGrp="1"/>
          </p:cNvSpPr>
          <p:nvPr>
            <p:ph idx="1"/>
          </p:nvPr>
        </p:nvSpPr>
        <p:spPr>
          <a:xfrm>
            <a:off x="5791200" y="1200150"/>
            <a:ext cx="2743200" cy="685800"/>
          </a:xfrm>
        </p:spPr>
        <p:txBody>
          <a:bodyPr>
            <a:normAutofit fontScale="85000" lnSpcReduction="10000"/>
          </a:bodyPr>
          <a:lstStyle/>
          <a:p>
            <a:pPr marL="0" indent="0">
              <a:buNone/>
            </a:pPr>
            <a:r>
              <a:rPr lang="en-GB" sz="2400" dirty="0" smtClean="0">
                <a:solidFill>
                  <a:schemeClr val="bg1"/>
                </a:solidFill>
              </a:rPr>
              <a:t>2012 / 13 - Intervention with Diesel Alternators</a:t>
            </a:r>
            <a:endParaRPr lang="en-US" sz="2400" dirty="0">
              <a:solidFill>
                <a:schemeClr val="bg1"/>
              </a:solidFill>
            </a:endParaRPr>
          </a:p>
        </p:txBody>
      </p:sp>
    </p:spTree>
    <p:extLst>
      <p:ext uri="{BB962C8B-B14F-4D97-AF65-F5344CB8AC3E}">
        <p14:creationId xmlns:p14="http://schemas.microsoft.com/office/powerpoint/2010/main" val="61788775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05979"/>
            <a:ext cx="8229600" cy="536971"/>
          </a:xfrm>
        </p:spPr>
        <p:txBody>
          <a:bodyPr>
            <a:normAutofit fontScale="90000"/>
          </a:bodyPr>
          <a:lstStyle/>
          <a:p>
            <a:r>
              <a:rPr lang="en-GB" sz="3600" dirty="0" smtClean="0"/>
              <a:t>The requirement</a:t>
            </a:r>
            <a:endParaRPr lang="en-US" sz="3600" dirty="0"/>
          </a:p>
        </p:txBody>
      </p:sp>
      <p:sp>
        <p:nvSpPr>
          <p:cNvPr id="3" name="Content Placeholder 2"/>
          <p:cNvSpPr>
            <a:spLocks noGrp="1"/>
          </p:cNvSpPr>
          <p:nvPr>
            <p:ph idx="1"/>
          </p:nvPr>
        </p:nvSpPr>
        <p:spPr>
          <a:xfrm>
            <a:off x="914400" y="1047750"/>
            <a:ext cx="7467600" cy="3352800"/>
          </a:xfrm>
        </p:spPr>
        <p:txBody>
          <a:bodyPr>
            <a:normAutofit/>
          </a:bodyPr>
          <a:lstStyle/>
          <a:p>
            <a:r>
              <a:rPr lang="en-GB" dirty="0" smtClean="0"/>
              <a:t>Avoid fitting a diesel generator</a:t>
            </a:r>
          </a:p>
          <a:p>
            <a:r>
              <a:rPr lang="en-GB" dirty="0" smtClean="0"/>
              <a:t>Reliable source of power</a:t>
            </a:r>
          </a:p>
          <a:p>
            <a:r>
              <a:rPr lang="en-GB" dirty="0" smtClean="0"/>
              <a:t>Retro fit at sea</a:t>
            </a:r>
          </a:p>
          <a:p>
            <a:r>
              <a:rPr lang="en-GB" dirty="0" smtClean="0"/>
              <a:t>Extended running without  intervention or refuelling</a:t>
            </a:r>
            <a:endParaRPr lang="en-US" dirty="0"/>
          </a:p>
        </p:txBody>
      </p:sp>
    </p:spTree>
    <p:extLst>
      <p:ext uri="{BB962C8B-B14F-4D97-AF65-F5344CB8AC3E}">
        <p14:creationId xmlns:p14="http://schemas.microsoft.com/office/powerpoint/2010/main" val="288375438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05979"/>
            <a:ext cx="8229600" cy="536971"/>
          </a:xfrm>
        </p:spPr>
        <p:txBody>
          <a:bodyPr>
            <a:normAutofit fontScale="90000"/>
          </a:bodyPr>
          <a:lstStyle/>
          <a:p>
            <a:r>
              <a:rPr lang="en-GB" sz="3600" dirty="0" smtClean="0"/>
              <a:t>The concept</a:t>
            </a:r>
            <a:endParaRPr lang="en-US" sz="3600" dirty="0"/>
          </a:p>
        </p:txBody>
      </p:sp>
      <p:sp>
        <p:nvSpPr>
          <p:cNvPr id="3" name="Content Placeholder 2"/>
          <p:cNvSpPr>
            <a:spLocks noGrp="1"/>
          </p:cNvSpPr>
          <p:nvPr>
            <p:ph idx="1"/>
          </p:nvPr>
        </p:nvSpPr>
        <p:spPr>
          <a:xfrm>
            <a:off x="914400" y="1047750"/>
            <a:ext cx="7467600" cy="3352800"/>
          </a:xfrm>
        </p:spPr>
        <p:txBody>
          <a:bodyPr>
            <a:normAutofit fontScale="92500" lnSpcReduction="10000"/>
          </a:bodyPr>
          <a:lstStyle/>
          <a:p>
            <a:r>
              <a:rPr lang="en-GB" dirty="0" smtClean="0"/>
              <a:t>Use of a small fuel cell (110W max)</a:t>
            </a:r>
          </a:p>
          <a:p>
            <a:r>
              <a:rPr lang="en-GB" dirty="0"/>
              <a:t>Charging starts at 24v</a:t>
            </a:r>
            <a:endParaRPr lang="en-US" dirty="0"/>
          </a:p>
          <a:p>
            <a:r>
              <a:rPr lang="en-GB" dirty="0" smtClean="0"/>
              <a:t>Charging </a:t>
            </a:r>
            <a:r>
              <a:rPr lang="en-GB" dirty="0" smtClean="0"/>
              <a:t>of batteries for </a:t>
            </a:r>
            <a:r>
              <a:rPr lang="en-GB" dirty="0" smtClean="0"/>
              <a:t>about 6 hours daily (approx. 0.7kW)</a:t>
            </a:r>
            <a:endParaRPr lang="en-GB" dirty="0" smtClean="0"/>
          </a:p>
          <a:p>
            <a:r>
              <a:rPr lang="en-GB" dirty="0"/>
              <a:t>The goal it to maintain the status but not to recharge.</a:t>
            </a:r>
          </a:p>
          <a:p>
            <a:r>
              <a:rPr lang="en-GB" dirty="0" smtClean="0"/>
              <a:t>Enough </a:t>
            </a:r>
            <a:r>
              <a:rPr lang="en-GB" dirty="0" smtClean="0"/>
              <a:t>fuel for about 90 day </a:t>
            </a:r>
            <a:r>
              <a:rPr lang="en-GB" dirty="0" smtClean="0"/>
              <a:t>operation</a:t>
            </a:r>
          </a:p>
        </p:txBody>
      </p:sp>
    </p:spTree>
    <p:extLst>
      <p:ext uri="{BB962C8B-B14F-4D97-AF65-F5344CB8AC3E}">
        <p14:creationId xmlns:p14="http://schemas.microsoft.com/office/powerpoint/2010/main" val="267033058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05979"/>
            <a:ext cx="8229600" cy="536971"/>
          </a:xfrm>
        </p:spPr>
        <p:txBody>
          <a:bodyPr>
            <a:normAutofit fontScale="90000"/>
          </a:bodyPr>
          <a:lstStyle/>
          <a:p>
            <a:r>
              <a:rPr lang="en-GB" sz="3600" dirty="0" smtClean="0"/>
              <a:t>The application</a:t>
            </a:r>
            <a:endParaRPr lang="en-US" sz="3600" dirty="0"/>
          </a:p>
        </p:txBody>
      </p:sp>
      <p:sp>
        <p:nvSpPr>
          <p:cNvPr id="4" name="Rectangle 15"/>
          <p:cNvSpPr>
            <a:spLocks noChangeArrowheads="1"/>
          </p:cNvSpPr>
          <p:nvPr/>
        </p:nvSpPr>
        <p:spPr bwMode="auto">
          <a:xfrm>
            <a:off x="152400" y="1524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dirty="0"/>
          </a:p>
        </p:txBody>
      </p:sp>
      <p:grpSp>
        <p:nvGrpSpPr>
          <p:cNvPr id="5" name="Canvas 3"/>
          <p:cNvGrpSpPr>
            <a:grpSpLocks/>
          </p:cNvGrpSpPr>
          <p:nvPr/>
        </p:nvGrpSpPr>
        <p:grpSpPr bwMode="auto">
          <a:xfrm>
            <a:off x="557537" y="1302963"/>
            <a:ext cx="4890965" cy="3657337"/>
            <a:chOff x="0" y="0"/>
            <a:chExt cx="43741" cy="30162"/>
          </a:xfrm>
        </p:grpSpPr>
        <p:sp>
          <p:nvSpPr>
            <p:cNvPr id="6" name="AutoShape 14"/>
            <p:cNvSpPr>
              <a:spLocks noChangeAspect="1" noChangeArrowheads="1"/>
            </p:cNvSpPr>
            <p:nvPr/>
          </p:nvSpPr>
          <p:spPr bwMode="auto">
            <a:xfrm>
              <a:off x="0" y="0"/>
              <a:ext cx="43738" cy="30162"/>
            </a:xfrm>
            <a:prstGeom prst="rect">
              <a:avLst/>
            </a:prstGeom>
            <a:noFill/>
            <a:ln w="19050">
              <a:solidFill>
                <a:srgbClr val="BFBFBF"/>
              </a:solidFill>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dirty="0"/>
            </a:p>
          </p:txBody>
        </p:sp>
        <p:grpSp>
          <p:nvGrpSpPr>
            <p:cNvPr id="7" name="Group 16"/>
            <p:cNvGrpSpPr>
              <a:grpSpLocks/>
            </p:cNvGrpSpPr>
            <p:nvPr/>
          </p:nvGrpSpPr>
          <p:grpSpPr bwMode="auto">
            <a:xfrm>
              <a:off x="363" y="1068"/>
              <a:ext cx="43378" cy="27431"/>
              <a:chOff x="363" y="1068"/>
              <a:chExt cx="43377" cy="27431"/>
            </a:xfrm>
          </p:grpSpPr>
          <p:pic>
            <p:nvPicPr>
              <p:cNvPr id="8" name="Picture 1"/>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4394" y="17812"/>
                <a:ext cx="14543" cy="10687"/>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4"/>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1551" y="17812"/>
                <a:ext cx="8300" cy="10687"/>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5"/>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31831" y="17812"/>
                <a:ext cx="11909" cy="10687"/>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6"/>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363" y="1068"/>
                <a:ext cx="10687" cy="10687"/>
              </a:xfrm>
              <a:prstGeom prst="rect">
                <a:avLst/>
              </a:prstGeom>
              <a:noFill/>
              <a:extLst>
                <a:ext uri="{909E8E84-426E-40DD-AFC4-6F175D3DCCD1}">
                  <a14:hiddenFill xmlns:a14="http://schemas.microsoft.com/office/drawing/2010/main">
                    <a:solidFill>
                      <a:srgbClr val="FFFFFF"/>
                    </a:solidFill>
                  </a14:hiddenFill>
                </a:ext>
              </a:extLst>
            </p:spPr>
          </p:pic>
          <p:sp>
            <p:nvSpPr>
              <p:cNvPr id="12" name="Straight Arrow Connector 7"/>
              <p:cNvSpPr>
                <a:spLocks noChangeShapeType="1"/>
              </p:cNvSpPr>
              <p:nvPr/>
            </p:nvSpPr>
            <p:spPr bwMode="auto">
              <a:xfrm>
                <a:off x="9851" y="23275"/>
                <a:ext cx="4543" cy="0"/>
              </a:xfrm>
              <a:prstGeom prst="straightConnector1">
                <a:avLst/>
              </a:prstGeom>
              <a:noFill/>
              <a:ln w="38100">
                <a:solidFill>
                  <a:srgbClr val="000000"/>
                </a:solidFill>
                <a:miter lim="800000"/>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dirty="0"/>
              </a:p>
            </p:txBody>
          </p:sp>
          <p:sp>
            <p:nvSpPr>
              <p:cNvPr id="13" name="Text Box 8"/>
              <p:cNvSpPr txBox="1">
                <a:spLocks noChangeArrowheads="1"/>
              </p:cNvSpPr>
              <p:nvPr/>
            </p:nvSpPr>
            <p:spPr bwMode="auto">
              <a:xfrm>
                <a:off x="17393" y="4154"/>
                <a:ext cx="8906" cy="4752"/>
              </a:xfrm>
              <a:prstGeom prst="rect">
                <a:avLst/>
              </a:prstGeom>
              <a:solidFill>
                <a:srgbClr val="FFE599"/>
              </a:solidFill>
              <a:ln w="38100">
                <a:solidFill>
                  <a:srgbClr val="F4B083"/>
                </a:solidFill>
                <a:miter lim="800000"/>
                <a:headEnd/>
                <a:tailEnd/>
              </a:ln>
            </p:spPr>
            <p:txBody>
              <a:bodyPr vert="horz" wrap="square" lIns="36000" tIns="45720" rIns="3600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chemeClr val="bg1"/>
                    </a:solidFill>
                    <a:effectLst/>
                    <a:latin typeface="Arial" pitchFamily="34" charset="0"/>
                    <a:ea typeface="Times New Roman" pitchFamily="18" charset="0"/>
                    <a:cs typeface="Times New Roman" pitchFamily="18" charset="0"/>
                  </a:rPr>
                  <a:t>Solar Regulator</a:t>
                </a:r>
                <a:endParaRPr kumimoji="0" lang="en-US" sz="1800" b="0" i="0" u="none" strike="noStrike" cap="none" normalizeH="0" baseline="0" dirty="0" smtClean="0">
                  <a:ln>
                    <a:noFill/>
                  </a:ln>
                  <a:solidFill>
                    <a:schemeClr val="bg1"/>
                  </a:solidFill>
                  <a:effectLst/>
                  <a:latin typeface="Arial" pitchFamily="34" charset="0"/>
                  <a:cs typeface="Arial" pitchFamily="34" charset="0"/>
                </a:endParaRPr>
              </a:p>
            </p:txBody>
          </p:sp>
          <p:sp>
            <p:nvSpPr>
              <p:cNvPr id="14" name="Straight Arrow Connector 9"/>
              <p:cNvSpPr>
                <a:spLocks noChangeShapeType="1"/>
              </p:cNvSpPr>
              <p:nvPr/>
            </p:nvSpPr>
            <p:spPr bwMode="auto">
              <a:xfrm>
                <a:off x="8663" y="6410"/>
                <a:ext cx="8730" cy="119"/>
              </a:xfrm>
              <a:prstGeom prst="straightConnector1">
                <a:avLst/>
              </a:prstGeom>
              <a:noFill/>
              <a:ln w="38100">
                <a:solidFill>
                  <a:srgbClr val="000000"/>
                </a:solidFill>
                <a:miter lim="800000"/>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dirty="0"/>
              </a:p>
            </p:txBody>
          </p:sp>
          <p:sp>
            <p:nvSpPr>
              <p:cNvPr id="15" name="Text Box 8"/>
              <p:cNvSpPr txBox="1">
                <a:spLocks noChangeArrowheads="1"/>
              </p:cNvSpPr>
              <p:nvPr/>
            </p:nvSpPr>
            <p:spPr bwMode="auto">
              <a:xfrm>
                <a:off x="33325" y="4156"/>
                <a:ext cx="8902" cy="4749"/>
              </a:xfrm>
              <a:prstGeom prst="rect">
                <a:avLst/>
              </a:prstGeom>
              <a:solidFill>
                <a:srgbClr val="FFE599"/>
              </a:solidFill>
              <a:ln w="38100">
                <a:solidFill>
                  <a:srgbClr val="F4B083"/>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dirty="0" smtClean="0">
                    <a:ln>
                      <a:noFill/>
                    </a:ln>
                    <a:solidFill>
                      <a:schemeClr val="bg1"/>
                    </a:solidFill>
                    <a:effectLst/>
                    <a:latin typeface="Arial" pitchFamily="34" charset="0"/>
                    <a:ea typeface="Calibri" pitchFamily="34" charset="0"/>
                    <a:cs typeface="Times New Roman" pitchFamily="18" charset="0"/>
                  </a:rPr>
                  <a:t>Battery Fuse </a:t>
                </a:r>
                <a:r>
                  <a:rPr lang="en-US" sz="1100" dirty="0" smtClean="0">
                    <a:solidFill>
                      <a:schemeClr val="bg1"/>
                    </a:solidFill>
                    <a:latin typeface="Arial" pitchFamily="34" charset="0"/>
                    <a:ea typeface="Calibri" pitchFamily="34" charset="0"/>
                    <a:cs typeface="Times New Roman" pitchFamily="18" charset="0"/>
                  </a:rPr>
                  <a:t>Protection</a:t>
                </a:r>
                <a:endParaRPr kumimoji="0" lang="en-US" sz="1800" b="0" i="0" u="none" strike="noStrike" cap="none" normalizeH="0" baseline="0" dirty="0" smtClean="0">
                  <a:ln>
                    <a:noFill/>
                  </a:ln>
                  <a:solidFill>
                    <a:schemeClr val="bg1"/>
                  </a:solidFill>
                  <a:effectLst/>
                  <a:latin typeface="Arial" pitchFamily="34" charset="0"/>
                  <a:cs typeface="Arial" pitchFamily="34" charset="0"/>
                </a:endParaRPr>
              </a:p>
            </p:txBody>
          </p:sp>
          <p:sp>
            <p:nvSpPr>
              <p:cNvPr id="16" name="Straight Arrow Connector 11"/>
              <p:cNvSpPr>
                <a:spLocks noChangeShapeType="1"/>
              </p:cNvSpPr>
              <p:nvPr/>
            </p:nvSpPr>
            <p:spPr bwMode="auto">
              <a:xfrm>
                <a:off x="37776" y="8905"/>
                <a:ext cx="10" cy="8907"/>
              </a:xfrm>
              <a:prstGeom prst="straightConnector1">
                <a:avLst/>
              </a:prstGeom>
              <a:noFill/>
              <a:ln w="38100">
                <a:solidFill>
                  <a:srgbClr val="000000"/>
                </a:solidFill>
                <a:miter lim="800000"/>
                <a:headEnd type="triangle" w="med" len="me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dirty="0"/>
              </a:p>
            </p:txBody>
          </p:sp>
          <p:sp>
            <p:nvSpPr>
              <p:cNvPr id="17" name="Straight Arrow Connector 12"/>
              <p:cNvSpPr>
                <a:spLocks noChangeShapeType="1"/>
              </p:cNvSpPr>
              <p:nvPr/>
            </p:nvSpPr>
            <p:spPr bwMode="auto">
              <a:xfrm>
                <a:off x="26299" y="6529"/>
                <a:ext cx="7026" cy="1"/>
              </a:xfrm>
              <a:prstGeom prst="straightConnector1">
                <a:avLst/>
              </a:prstGeom>
              <a:noFill/>
              <a:ln w="38100">
                <a:solidFill>
                  <a:srgbClr val="000000"/>
                </a:solidFill>
                <a:miter lim="800000"/>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dirty="0"/>
              </a:p>
            </p:txBody>
          </p:sp>
          <p:sp>
            <p:nvSpPr>
              <p:cNvPr id="18" name="Elbow Connector 15"/>
              <p:cNvSpPr>
                <a:spLocks noChangeShapeType="1"/>
              </p:cNvSpPr>
              <p:nvPr/>
            </p:nvSpPr>
            <p:spPr bwMode="auto">
              <a:xfrm rot="5400000" flipH="1" flipV="1">
                <a:off x="26273" y="8929"/>
                <a:ext cx="8909" cy="8857"/>
              </a:xfrm>
              <a:prstGeom prst="bentConnector3">
                <a:avLst>
                  <a:gd name="adj1" fmla="val 50000"/>
                </a:avLst>
              </a:prstGeom>
              <a:noFill/>
              <a:ln w="38100">
                <a:solidFill>
                  <a:srgbClr val="000000"/>
                </a:solidFill>
                <a:miter lim="800000"/>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dirty="0"/>
              </a:p>
            </p:txBody>
          </p:sp>
        </p:grpSp>
      </p:grpSp>
      <p:sp>
        <p:nvSpPr>
          <p:cNvPr id="19" name="Content Placeholder 18"/>
          <p:cNvSpPr>
            <a:spLocks noGrp="1"/>
          </p:cNvSpPr>
          <p:nvPr>
            <p:ph idx="1"/>
          </p:nvPr>
        </p:nvSpPr>
        <p:spPr>
          <a:xfrm>
            <a:off x="5715000" y="971811"/>
            <a:ext cx="3124200" cy="3657337"/>
          </a:xfrm>
        </p:spPr>
        <p:txBody>
          <a:bodyPr>
            <a:normAutofit/>
          </a:bodyPr>
          <a:lstStyle/>
          <a:p>
            <a:pPr marL="0" indent="0">
              <a:buNone/>
            </a:pPr>
            <a:r>
              <a:rPr lang="en-GB" dirty="0" smtClean="0"/>
              <a:t>Fuel</a:t>
            </a:r>
          </a:p>
          <a:p>
            <a:r>
              <a:rPr lang="en-GB" sz="2400" dirty="0" smtClean="0"/>
              <a:t>Methanol at </a:t>
            </a:r>
            <a:r>
              <a:rPr lang="en-GB" sz="2400" dirty="0"/>
              <a:t>0.9l per kWh</a:t>
            </a:r>
          </a:p>
          <a:p>
            <a:pPr marL="0" indent="0">
              <a:buNone/>
            </a:pPr>
            <a:r>
              <a:rPr lang="en-GB" dirty="0" smtClean="0"/>
              <a:t>By-products</a:t>
            </a:r>
          </a:p>
          <a:p>
            <a:r>
              <a:rPr lang="en-GB" sz="2400" dirty="0" smtClean="0"/>
              <a:t>Water = </a:t>
            </a:r>
            <a:r>
              <a:rPr lang="en-GB" sz="2400" dirty="0"/>
              <a:t>0.9l per kWh</a:t>
            </a:r>
            <a:endParaRPr lang="en-GB" sz="2400" dirty="0" smtClean="0"/>
          </a:p>
          <a:p>
            <a:r>
              <a:rPr lang="en-GB" sz="2400" dirty="0" smtClean="0"/>
              <a:t>Heat = Minimal</a:t>
            </a:r>
          </a:p>
          <a:p>
            <a:r>
              <a:rPr lang="en-GB" sz="2400" dirty="0" smtClean="0"/>
              <a:t>CO</a:t>
            </a:r>
            <a:r>
              <a:rPr lang="en-GB" sz="2400" baseline="-25000" dirty="0" smtClean="0"/>
              <a:t>2 </a:t>
            </a:r>
            <a:r>
              <a:rPr lang="en-GB" sz="2400" dirty="0" smtClean="0"/>
              <a:t> = </a:t>
            </a:r>
            <a:r>
              <a:rPr lang="en-GB" sz="2400" dirty="0"/>
              <a:t>0.95kg/kWh</a:t>
            </a:r>
          </a:p>
          <a:p>
            <a:endParaRPr lang="en-GB" sz="2400" baseline="-25000" dirty="0"/>
          </a:p>
        </p:txBody>
      </p:sp>
      <p:sp>
        <p:nvSpPr>
          <p:cNvPr id="20" name="Text Box 8"/>
          <p:cNvSpPr txBox="1">
            <a:spLocks noChangeArrowheads="1"/>
          </p:cNvSpPr>
          <p:nvPr/>
        </p:nvSpPr>
        <p:spPr bwMode="auto">
          <a:xfrm>
            <a:off x="4283905" y="1139991"/>
            <a:ext cx="995413" cy="287923"/>
          </a:xfrm>
          <a:prstGeom prst="rect">
            <a:avLst/>
          </a:prstGeom>
          <a:solidFill>
            <a:srgbClr val="FFE599"/>
          </a:solidFill>
          <a:ln w="38100">
            <a:solidFill>
              <a:srgbClr val="F4B083"/>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dirty="0" smtClean="0">
                <a:ln>
                  <a:noFill/>
                </a:ln>
                <a:solidFill>
                  <a:schemeClr val="bg1"/>
                </a:solidFill>
                <a:effectLst/>
                <a:latin typeface="Arial" pitchFamily="34" charset="0"/>
                <a:ea typeface="Calibri" pitchFamily="34" charset="0"/>
                <a:cs typeface="Times New Roman" pitchFamily="18" charset="0"/>
              </a:rPr>
              <a:t>Load</a:t>
            </a:r>
            <a:endParaRPr kumimoji="0" lang="en-US" sz="1800" b="0" i="0" u="none" strike="noStrike" cap="none" normalizeH="0" baseline="0" dirty="0" smtClean="0">
              <a:ln>
                <a:noFill/>
              </a:ln>
              <a:solidFill>
                <a:schemeClr val="bg1"/>
              </a:solidFill>
              <a:effectLst/>
              <a:latin typeface="Arial" pitchFamily="34" charset="0"/>
              <a:cs typeface="Arial" pitchFamily="34" charset="0"/>
            </a:endParaRPr>
          </a:p>
        </p:txBody>
      </p:sp>
      <p:cxnSp>
        <p:nvCxnSpPr>
          <p:cNvPr id="21" name="Straight Arrow Connector 20"/>
          <p:cNvCxnSpPr>
            <a:stCxn id="15" idx="0"/>
            <a:endCxn id="20" idx="2"/>
          </p:cNvCxnSpPr>
          <p:nvPr/>
        </p:nvCxnSpPr>
        <p:spPr>
          <a:xfrm flipH="1" flipV="1">
            <a:off x="4781612" y="1427914"/>
            <a:ext cx="1" cy="378991"/>
          </a:xfrm>
          <a:prstGeom prst="straightConnector1">
            <a:avLst/>
          </a:prstGeom>
          <a:noFill/>
          <a:ln w="38100">
            <a:solidFill>
              <a:srgbClr val="000000"/>
            </a:solidFill>
            <a:miter lim="800000"/>
            <a:headEnd/>
            <a:tailEnd type="triangle" w="med" len="med"/>
          </a:ln>
        </p:spPr>
      </p:cxnSp>
    </p:spTree>
    <p:extLst>
      <p:ext uri="{BB962C8B-B14F-4D97-AF65-F5344CB8AC3E}">
        <p14:creationId xmlns:p14="http://schemas.microsoft.com/office/powerpoint/2010/main" val="11774553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05979"/>
            <a:ext cx="8229600" cy="536971"/>
          </a:xfrm>
        </p:spPr>
        <p:txBody>
          <a:bodyPr>
            <a:normAutofit fontScale="90000"/>
          </a:bodyPr>
          <a:lstStyle/>
          <a:p>
            <a:r>
              <a:rPr lang="en-GB" sz="3600" dirty="0" smtClean="0"/>
              <a:t>A fuel cell stack</a:t>
            </a:r>
            <a:endParaRPr lang="en-US" sz="3600" dirty="0"/>
          </a:p>
        </p:txBody>
      </p:sp>
      <p:sp>
        <p:nvSpPr>
          <p:cNvPr id="4" name="Rectangle 15"/>
          <p:cNvSpPr>
            <a:spLocks noChangeArrowheads="1"/>
          </p:cNvSpPr>
          <p:nvPr/>
        </p:nvSpPr>
        <p:spPr bwMode="auto">
          <a:xfrm>
            <a:off x="152400" y="1524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dirty="0"/>
          </a:p>
        </p:txBody>
      </p:sp>
      <p:pic>
        <p:nvPicPr>
          <p:cNvPr id="3095" name="Picture 2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33462" y="1428750"/>
            <a:ext cx="7381875" cy="3019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Content Placeholder 4"/>
          <p:cNvSpPr>
            <a:spLocks noGrp="1"/>
          </p:cNvSpPr>
          <p:nvPr>
            <p:ph idx="1"/>
          </p:nvPr>
        </p:nvSpPr>
        <p:spPr/>
        <p:txBody>
          <a:bodyPr/>
          <a:lstStyle/>
          <a:p>
            <a:endParaRPr lang="en-GB" dirty="0"/>
          </a:p>
        </p:txBody>
      </p:sp>
    </p:spTree>
    <p:extLst>
      <p:ext uri="{BB962C8B-B14F-4D97-AF65-F5344CB8AC3E}">
        <p14:creationId xmlns:p14="http://schemas.microsoft.com/office/powerpoint/2010/main" val="66039182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05979"/>
            <a:ext cx="8229600" cy="536971"/>
          </a:xfrm>
        </p:spPr>
        <p:txBody>
          <a:bodyPr>
            <a:normAutofit fontScale="90000"/>
          </a:bodyPr>
          <a:lstStyle/>
          <a:p>
            <a:r>
              <a:rPr lang="en-GB" sz="3600" dirty="0" smtClean="0"/>
              <a:t>The application</a:t>
            </a:r>
            <a:endParaRPr lang="en-US" sz="3600" dirty="0"/>
          </a:p>
        </p:txBody>
      </p:sp>
      <p:sp>
        <p:nvSpPr>
          <p:cNvPr id="4" name="Rectangle 15"/>
          <p:cNvSpPr>
            <a:spLocks noChangeArrowheads="1"/>
          </p:cNvSpPr>
          <p:nvPr/>
        </p:nvSpPr>
        <p:spPr bwMode="auto">
          <a:xfrm>
            <a:off x="152400" y="1524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dirty="0"/>
          </a:p>
        </p:txBody>
      </p:sp>
      <p:pic>
        <p:nvPicPr>
          <p:cNvPr id="3090" name="Picture 1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10000" y="819150"/>
            <a:ext cx="3457575" cy="3914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91" name="Picture 1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410718" y="834444"/>
            <a:ext cx="1428750" cy="1266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92" name="Picture 20"/>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444055" y="2190750"/>
            <a:ext cx="1362075" cy="137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93" name="Picture 21"/>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467868" y="3649014"/>
            <a:ext cx="1371600" cy="1028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20" name="Straight Arrow Connector 19"/>
          <p:cNvCxnSpPr>
            <a:stCxn id="3091" idx="1"/>
          </p:cNvCxnSpPr>
          <p:nvPr/>
        </p:nvCxnSpPr>
        <p:spPr>
          <a:xfrm flipH="1">
            <a:off x="6477000" y="1467857"/>
            <a:ext cx="933718" cy="494293"/>
          </a:xfrm>
          <a:prstGeom prst="straightConnector1">
            <a:avLst/>
          </a:prstGeom>
          <a:ln w="25400">
            <a:solidFill>
              <a:schemeClr val="bg1"/>
            </a:solidFill>
            <a:tailEnd type="triangle"/>
          </a:ln>
        </p:spPr>
        <p:style>
          <a:lnRef idx="1">
            <a:schemeClr val="accent1"/>
          </a:lnRef>
          <a:fillRef idx="0">
            <a:schemeClr val="accent1"/>
          </a:fillRef>
          <a:effectRef idx="0">
            <a:schemeClr val="accent1"/>
          </a:effectRef>
          <a:fontRef idx="minor">
            <a:schemeClr val="tx1"/>
          </a:fontRef>
        </p:style>
      </p:cxnSp>
      <p:cxnSp>
        <p:nvCxnSpPr>
          <p:cNvPr id="22" name="Straight Arrow Connector 21"/>
          <p:cNvCxnSpPr>
            <a:stCxn id="3092" idx="1"/>
          </p:cNvCxnSpPr>
          <p:nvPr/>
        </p:nvCxnSpPr>
        <p:spPr>
          <a:xfrm flipH="1">
            <a:off x="6705600" y="2876550"/>
            <a:ext cx="738455" cy="152400"/>
          </a:xfrm>
          <a:prstGeom prst="straightConnector1">
            <a:avLst/>
          </a:prstGeom>
          <a:ln w="25400">
            <a:solidFill>
              <a:schemeClr val="bg1"/>
            </a:solidFill>
            <a:tailEnd type="triangle"/>
          </a:ln>
        </p:spPr>
        <p:style>
          <a:lnRef idx="1">
            <a:schemeClr val="accent1"/>
          </a:lnRef>
          <a:fillRef idx="0">
            <a:schemeClr val="accent1"/>
          </a:fillRef>
          <a:effectRef idx="0">
            <a:schemeClr val="accent1"/>
          </a:effectRef>
          <a:fontRef idx="minor">
            <a:schemeClr val="tx1"/>
          </a:fontRef>
        </p:style>
      </p:cxnSp>
      <p:cxnSp>
        <p:nvCxnSpPr>
          <p:cNvPr id="24" name="Straight Arrow Connector 23"/>
          <p:cNvCxnSpPr>
            <a:stCxn id="3093" idx="1"/>
          </p:cNvCxnSpPr>
          <p:nvPr/>
        </p:nvCxnSpPr>
        <p:spPr>
          <a:xfrm flipH="1" flipV="1">
            <a:off x="6019800" y="3429939"/>
            <a:ext cx="1448068" cy="733425"/>
          </a:xfrm>
          <a:prstGeom prst="straightConnector1">
            <a:avLst/>
          </a:prstGeom>
          <a:ln w="25400">
            <a:solidFill>
              <a:schemeClr val="bg1"/>
            </a:solidFill>
            <a:tailEnd type="triangle"/>
          </a:ln>
        </p:spPr>
        <p:style>
          <a:lnRef idx="1">
            <a:schemeClr val="accent1"/>
          </a:lnRef>
          <a:fillRef idx="0">
            <a:schemeClr val="accent1"/>
          </a:fillRef>
          <a:effectRef idx="0">
            <a:schemeClr val="accent1"/>
          </a:effectRef>
          <a:fontRef idx="minor">
            <a:schemeClr val="tx1"/>
          </a:fontRef>
        </p:style>
      </p:cxnSp>
      <p:pic>
        <p:nvPicPr>
          <p:cNvPr id="3094" name="Picture 22" descr="C:\Users\peterpd\Desktop\Bar\Bar\DSC00426.JPG"/>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52400" y="1433086"/>
            <a:ext cx="3581400" cy="2686901"/>
          </a:xfrm>
          <a:prstGeom prst="rect">
            <a:avLst/>
          </a:prstGeom>
          <a:noFill/>
          <a:extLst>
            <a:ext uri="{909E8E84-426E-40DD-AFC4-6F175D3DCCD1}">
              <a14:hiddenFill xmlns:a14="http://schemas.microsoft.com/office/drawing/2010/main">
                <a:solidFill>
                  <a:srgbClr val="FFFFFF"/>
                </a:solidFill>
              </a14:hiddenFill>
            </a:ext>
          </a:extLst>
        </p:spPr>
      </p:pic>
      <p:sp>
        <p:nvSpPr>
          <p:cNvPr id="5" name="Content Placeholder 4"/>
          <p:cNvSpPr>
            <a:spLocks noGrp="1"/>
          </p:cNvSpPr>
          <p:nvPr>
            <p:ph idx="1"/>
          </p:nvPr>
        </p:nvSpPr>
        <p:spPr/>
        <p:txBody>
          <a:bodyPr/>
          <a:lstStyle/>
          <a:p>
            <a:endParaRPr lang="en-GB" dirty="0"/>
          </a:p>
        </p:txBody>
      </p:sp>
    </p:spTree>
    <p:extLst>
      <p:ext uri="{BB962C8B-B14F-4D97-AF65-F5344CB8AC3E}">
        <p14:creationId xmlns:p14="http://schemas.microsoft.com/office/powerpoint/2010/main" val="80303428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05979"/>
            <a:ext cx="8229600" cy="536971"/>
          </a:xfrm>
        </p:spPr>
        <p:txBody>
          <a:bodyPr>
            <a:normAutofit fontScale="90000"/>
          </a:bodyPr>
          <a:lstStyle/>
          <a:p>
            <a:r>
              <a:rPr lang="en-GB" sz="3600" dirty="0" smtClean="0"/>
              <a:t>The </a:t>
            </a:r>
            <a:r>
              <a:rPr lang="en-GB" sz="3600" dirty="0" smtClean="0"/>
              <a:t>Performance</a:t>
            </a:r>
            <a:endParaRPr lang="en-US" sz="3600" dirty="0"/>
          </a:p>
        </p:txBody>
      </p:sp>
      <p:pic>
        <p:nvPicPr>
          <p:cNvPr id="11" name="Picture 10"/>
          <p:cNvPicPr/>
          <p:nvPr/>
        </p:nvPicPr>
        <p:blipFill>
          <a:blip r:embed="rId3"/>
          <a:stretch>
            <a:fillRect/>
          </a:stretch>
        </p:blipFill>
        <p:spPr>
          <a:xfrm>
            <a:off x="381000" y="895350"/>
            <a:ext cx="8305799" cy="3886199"/>
          </a:xfrm>
          <a:prstGeom prst="rect">
            <a:avLst/>
          </a:prstGeom>
          <a:ln w="22225">
            <a:solidFill>
              <a:schemeClr val="tx1"/>
            </a:solidFill>
          </a:ln>
        </p:spPr>
      </p:pic>
      <p:grpSp>
        <p:nvGrpSpPr>
          <p:cNvPr id="12" name="Group 11"/>
          <p:cNvGrpSpPr/>
          <p:nvPr/>
        </p:nvGrpSpPr>
        <p:grpSpPr>
          <a:xfrm>
            <a:off x="1657529" y="1428750"/>
            <a:ext cx="6341497" cy="2528015"/>
            <a:chOff x="188402" y="0"/>
            <a:chExt cx="4178480" cy="1600200"/>
          </a:xfrm>
        </p:grpSpPr>
        <p:cxnSp>
          <p:nvCxnSpPr>
            <p:cNvPr id="13" name="Straight Connector 12"/>
            <p:cNvCxnSpPr/>
            <p:nvPr/>
          </p:nvCxnSpPr>
          <p:spPr>
            <a:xfrm flipV="1">
              <a:off x="1137036" y="0"/>
              <a:ext cx="0" cy="1600200"/>
            </a:xfrm>
            <a:prstGeom prst="line">
              <a:avLst/>
            </a:prstGeom>
            <a:ln>
              <a:solidFill>
                <a:srgbClr val="FF0000"/>
              </a:solidFill>
              <a:prstDash val="lgDashDot"/>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flipV="1">
              <a:off x="1486894" y="0"/>
              <a:ext cx="0" cy="1600200"/>
            </a:xfrm>
            <a:prstGeom prst="line">
              <a:avLst/>
            </a:prstGeom>
            <a:ln>
              <a:solidFill>
                <a:srgbClr val="FF0000"/>
              </a:solidFill>
              <a:prstDash val="lgDashDot"/>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flipV="1">
              <a:off x="3085106" y="0"/>
              <a:ext cx="0" cy="1600200"/>
            </a:xfrm>
            <a:prstGeom prst="line">
              <a:avLst/>
            </a:prstGeom>
            <a:ln>
              <a:solidFill>
                <a:srgbClr val="FF0000"/>
              </a:solidFill>
              <a:prstDash val="lgDashDot"/>
            </a:ln>
          </p:spPr>
          <p:style>
            <a:lnRef idx="1">
              <a:schemeClr val="accent1"/>
            </a:lnRef>
            <a:fillRef idx="0">
              <a:schemeClr val="accent1"/>
            </a:fillRef>
            <a:effectRef idx="0">
              <a:schemeClr val="accent1"/>
            </a:effectRef>
            <a:fontRef idx="minor">
              <a:schemeClr val="tx1"/>
            </a:fontRef>
          </p:style>
        </p:cxnSp>
        <p:cxnSp>
          <p:nvCxnSpPr>
            <p:cNvPr id="16" name="Straight Arrow Connector 15"/>
            <p:cNvCxnSpPr/>
            <p:nvPr/>
          </p:nvCxnSpPr>
          <p:spPr>
            <a:xfrm flipH="1">
              <a:off x="795130" y="1494846"/>
              <a:ext cx="340360" cy="0"/>
            </a:xfrm>
            <a:prstGeom prst="straightConnector1">
              <a:avLst/>
            </a:prstGeom>
            <a:ln w="15875">
              <a:solidFill>
                <a:srgbClr val="FF0000"/>
              </a:solidFill>
              <a:headEnd type="triangle"/>
              <a:tailEnd type="none"/>
            </a:ln>
          </p:spPr>
          <p:style>
            <a:lnRef idx="1">
              <a:schemeClr val="accent1"/>
            </a:lnRef>
            <a:fillRef idx="0">
              <a:schemeClr val="accent1"/>
            </a:fillRef>
            <a:effectRef idx="0">
              <a:schemeClr val="accent1"/>
            </a:effectRef>
            <a:fontRef idx="minor">
              <a:schemeClr val="tx1"/>
            </a:fontRef>
          </p:style>
        </p:cxnSp>
        <p:sp>
          <p:nvSpPr>
            <p:cNvPr id="17" name="Text Box 8"/>
            <p:cNvSpPr txBox="1"/>
            <p:nvPr/>
          </p:nvSpPr>
          <p:spPr>
            <a:xfrm>
              <a:off x="188402" y="1350541"/>
              <a:ext cx="798830" cy="161756"/>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36000" tIns="36000" rIns="36000" bIns="36000" numCol="1" spcCol="0" rtlCol="0" fromWordArt="0" anchor="t" anchorCtr="0" forceAA="0" compatLnSpc="1">
              <a:prstTxWarp prst="textNoShape">
                <a:avLst/>
              </a:prstTxWarp>
              <a:noAutofit/>
            </a:bodyPr>
            <a:lstStyle/>
            <a:p>
              <a:pPr algn="r">
                <a:lnSpc>
                  <a:spcPct val="115000"/>
                </a:lnSpc>
                <a:spcAft>
                  <a:spcPts val="1000"/>
                </a:spcAft>
              </a:pPr>
              <a:r>
                <a:rPr lang="en-GB" sz="1200" dirty="0">
                  <a:effectLst/>
                  <a:ea typeface="Calibri"/>
                  <a:cs typeface="Times New Roman"/>
                </a:rPr>
                <a:t>Fuel Cell Fitted</a:t>
              </a:r>
            </a:p>
          </p:txBody>
        </p:sp>
        <p:cxnSp>
          <p:nvCxnSpPr>
            <p:cNvPr id="18" name="Straight Arrow Connector 17"/>
            <p:cNvCxnSpPr/>
            <p:nvPr/>
          </p:nvCxnSpPr>
          <p:spPr>
            <a:xfrm>
              <a:off x="1486894" y="1494846"/>
              <a:ext cx="338455" cy="0"/>
            </a:xfrm>
            <a:prstGeom prst="straightConnector1">
              <a:avLst/>
            </a:prstGeom>
            <a:ln w="15875">
              <a:solidFill>
                <a:srgbClr val="FF0000"/>
              </a:solidFill>
              <a:headEnd type="triangle"/>
              <a:tailEnd type="none"/>
            </a:ln>
          </p:spPr>
          <p:style>
            <a:lnRef idx="1">
              <a:schemeClr val="accent1"/>
            </a:lnRef>
            <a:fillRef idx="0">
              <a:schemeClr val="accent1"/>
            </a:fillRef>
            <a:effectRef idx="0">
              <a:schemeClr val="accent1"/>
            </a:effectRef>
            <a:fontRef idx="minor">
              <a:schemeClr val="tx1"/>
            </a:fontRef>
          </p:style>
        </p:cxnSp>
        <p:sp>
          <p:nvSpPr>
            <p:cNvPr id="19" name="Text Box 10"/>
            <p:cNvSpPr txBox="1"/>
            <p:nvPr/>
          </p:nvSpPr>
          <p:spPr>
            <a:xfrm>
              <a:off x="1556479" y="1350541"/>
              <a:ext cx="1256001" cy="161757"/>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36000" tIns="36000" rIns="36000" bIns="36000" numCol="1" spcCol="0" rtlCol="0" fromWordArt="0" anchor="t" anchorCtr="0" forceAA="0" compatLnSpc="1">
              <a:prstTxWarp prst="textNoShape">
                <a:avLst/>
              </a:prstTxWarp>
              <a:noAutofit/>
            </a:bodyPr>
            <a:lstStyle/>
            <a:p>
              <a:pPr>
                <a:lnSpc>
                  <a:spcPct val="115000"/>
                </a:lnSpc>
                <a:spcAft>
                  <a:spcPts val="1000"/>
                </a:spcAft>
              </a:pPr>
              <a:r>
                <a:rPr lang="en-GB" sz="1200" dirty="0">
                  <a:effectLst/>
                  <a:ea typeface="Calibri"/>
                  <a:cs typeface="Times New Roman"/>
                </a:rPr>
                <a:t>Fuel Cell operation changed</a:t>
              </a:r>
            </a:p>
          </p:txBody>
        </p:sp>
        <p:cxnSp>
          <p:nvCxnSpPr>
            <p:cNvPr id="20" name="Straight Arrow Connector 19"/>
            <p:cNvCxnSpPr/>
            <p:nvPr/>
          </p:nvCxnSpPr>
          <p:spPr>
            <a:xfrm>
              <a:off x="3093057" y="1486894"/>
              <a:ext cx="338455" cy="0"/>
            </a:xfrm>
            <a:prstGeom prst="straightConnector1">
              <a:avLst/>
            </a:prstGeom>
            <a:ln w="15875">
              <a:solidFill>
                <a:srgbClr val="FF0000"/>
              </a:solidFill>
              <a:headEnd type="triangle"/>
              <a:tailEnd type="none"/>
            </a:ln>
          </p:spPr>
          <p:style>
            <a:lnRef idx="1">
              <a:schemeClr val="accent1"/>
            </a:lnRef>
            <a:fillRef idx="0">
              <a:schemeClr val="accent1"/>
            </a:fillRef>
            <a:effectRef idx="0">
              <a:schemeClr val="accent1"/>
            </a:effectRef>
            <a:fontRef idx="minor">
              <a:schemeClr val="tx1"/>
            </a:fontRef>
          </p:style>
        </p:cxnSp>
        <p:sp>
          <p:nvSpPr>
            <p:cNvPr id="21" name="Text Box 12"/>
            <p:cNvSpPr txBox="1"/>
            <p:nvPr/>
          </p:nvSpPr>
          <p:spPr>
            <a:xfrm>
              <a:off x="3262284" y="1314261"/>
              <a:ext cx="1104598" cy="234317"/>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36000" tIns="36000" rIns="36000" bIns="36000" numCol="1" spcCol="0" rtlCol="0" fromWordArt="0" anchor="t" anchorCtr="0" forceAA="0" compatLnSpc="1">
              <a:prstTxWarp prst="textNoShape">
                <a:avLst/>
              </a:prstTxWarp>
              <a:noAutofit/>
            </a:bodyPr>
            <a:lstStyle/>
            <a:p>
              <a:pPr>
                <a:lnSpc>
                  <a:spcPct val="115000"/>
                </a:lnSpc>
                <a:spcAft>
                  <a:spcPts val="1000"/>
                </a:spcAft>
              </a:pPr>
              <a:r>
                <a:rPr lang="en-GB" sz="1200" dirty="0">
                  <a:effectLst/>
                  <a:ea typeface="Calibri"/>
                  <a:cs typeface="Times New Roman"/>
                </a:rPr>
                <a:t>Fuel Cell </a:t>
              </a:r>
              <a:r>
                <a:rPr lang="en-GB" sz="1200" dirty="0" smtClean="0">
                  <a:effectLst/>
                  <a:ea typeface="Calibri"/>
                  <a:cs typeface="Times New Roman"/>
                </a:rPr>
                <a:t> </a:t>
              </a:r>
              <a:r>
                <a:rPr lang="en-GB" sz="1200" dirty="0">
                  <a:effectLst/>
                  <a:ea typeface="Calibri"/>
                  <a:cs typeface="Times New Roman"/>
                </a:rPr>
                <a:t>turned off</a:t>
              </a:r>
            </a:p>
          </p:txBody>
        </p:sp>
      </p:grpSp>
    </p:spTree>
    <p:extLst>
      <p:ext uri="{BB962C8B-B14F-4D97-AF65-F5344CB8AC3E}">
        <p14:creationId xmlns:p14="http://schemas.microsoft.com/office/powerpoint/2010/main" val="167581274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05979"/>
            <a:ext cx="8229600" cy="536971"/>
          </a:xfrm>
        </p:spPr>
        <p:txBody>
          <a:bodyPr>
            <a:normAutofit fontScale="90000"/>
          </a:bodyPr>
          <a:lstStyle/>
          <a:p>
            <a:r>
              <a:rPr lang="en-GB" sz="3600" dirty="0" smtClean="0"/>
              <a:t>The </a:t>
            </a:r>
            <a:r>
              <a:rPr lang="en-GB" sz="3600" dirty="0" smtClean="0"/>
              <a:t>Outcome</a:t>
            </a:r>
            <a:endParaRPr lang="en-US" sz="3600" dirty="0"/>
          </a:p>
        </p:txBody>
      </p:sp>
      <p:sp>
        <p:nvSpPr>
          <p:cNvPr id="3" name="Content Placeholder 2"/>
          <p:cNvSpPr>
            <a:spLocks noGrp="1"/>
          </p:cNvSpPr>
          <p:nvPr>
            <p:ph idx="1"/>
          </p:nvPr>
        </p:nvSpPr>
        <p:spPr>
          <a:xfrm>
            <a:off x="914400" y="1047750"/>
            <a:ext cx="7467600" cy="3352800"/>
          </a:xfrm>
        </p:spPr>
        <p:txBody>
          <a:bodyPr>
            <a:normAutofit/>
          </a:bodyPr>
          <a:lstStyle/>
          <a:p>
            <a:r>
              <a:rPr lang="en-GB" dirty="0" smtClean="0"/>
              <a:t>Fuel cell ran for about 60 days</a:t>
            </a:r>
          </a:p>
          <a:p>
            <a:r>
              <a:rPr lang="en-GB" dirty="0" smtClean="0"/>
              <a:t>About 60% of the Methanol was use</a:t>
            </a:r>
            <a:endParaRPr lang="en-GB" dirty="0" smtClean="0"/>
          </a:p>
          <a:p>
            <a:r>
              <a:rPr lang="en-GB" dirty="0" smtClean="0"/>
              <a:t>AtoN</a:t>
            </a:r>
            <a:r>
              <a:rPr lang="en-GB" dirty="0" smtClean="0"/>
              <a:t> operation maintained</a:t>
            </a:r>
          </a:p>
          <a:p>
            <a:r>
              <a:rPr lang="en-GB" dirty="0" smtClean="0"/>
              <a:t>No additional unplanned visits</a:t>
            </a:r>
            <a:endParaRPr lang="en-US" dirty="0"/>
          </a:p>
          <a:p>
            <a:pPr marL="0" indent="0">
              <a:buNone/>
            </a:pPr>
            <a:endParaRPr lang="en-GB" dirty="0" smtClean="0"/>
          </a:p>
        </p:txBody>
      </p:sp>
    </p:spTree>
    <p:extLst>
      <p:ext uri="{BB962C8B-B14F-4D97-AF65-F5344CB8AC3E}">
        <p14:creationId xmlns:p14="http://schemas.microsoft.com/office/powerpoint/2010/main" val="99514071"/>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282</TotalTime>
  <Words>731</Words>
  <Application>Microsoft Office PowerPoint</Application>
  <PresentationFormat>On-screen Show (16:9)</PresentationFormat>
  <Paragraphs>86</Paragraphs>
  <Slides>9</Slides>
  <Notes>9</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Office Theme</vt:lpstr>
      <vt:lpstr>Fuel Cell Application</vt:lpstr>
      <vt:lpstr>The problem – old batteries</vt:lpstr>
      <vt:lpstr>The requirement</vt:lpstr>
      <vt:lpstr>The concept</vt:lpstr>
      <vt:lpstr>The application</vt:lpstr>
      <vt:lpstr>A fuel cell stack</vt:lpstr>
      <vt:lpstr>The application</vt:lpstr>
      <vt:lpstr>The Performance</vt:lpstr>
      <vt:lpstr>The Outcome</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Fuel Cells</dc:title>
  <dc:creator>Simon Millyard</dc:creator>
  <cp:lastModifiedBy>peterpd</cp:lastModifiedBy>
  <cp:revision>23</cp:revision>
  <dcterms:created xsi:type="dcterms:W3CDTF">2006-08-16T00:00:00Z</dcterms:created>
  <dcterms:modified xsi:type="dcterms:W3CDTF">2014-11-17T09:04:06Z</dcterms:modified>
</cp:coreProperties>
</file>