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9"/>
  </p:notesMasterIdLst>
  <p:handoutMasterIdLst>
    <p:handoutMasterId r:id="rId20"/>
  </p:handoutMasterIdLst>
  <p:sldIdLst>
    <p:sldId id="282" r:id="rId5"/>
    <p:sldId id="310" r:id="rId6"/>
    <p:sldId id="309" r:id="rId7"/>
    <p:sldId id="291" r:id="rId8"/>
    <p:sldId id="321" r:id="rId9"/>
    <p:sldId id="320" r:id="rId10"/>
    <p:sldId id="319" r:id="rId11"/>
    <p:sldId id="316" r:id="rId12"/>
    <p:sldId id="317" r:id="rId13"/>
    <p:sldId id="318" r:id="rId14"/>
    <p:sldId id="312" r:id="rId15"/>
    <p:sldId id="315" r:id="rId16"/>
    <p:sldId id="322" r:id="rId17"/>
    <p:sldId id="314" r:id="rId18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IFAN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Sheet1!$B$2:$B$4</c:f>
              <c:numCache>
                <c:formatCode>#,##0\ [$€-40C]</c:formatCode>
                <c:ptCount val="3"/>
                <c:pt idx="0">
                  <c:v>509515</c:v>
                </c:pt>
                <c:pt idx="1">
                  <c:v>500000</c:v>
                </c:pt>
                <c:pt idx="2">
                  <c:v>400000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Sheet1!$C$2:$C$4</c:f>
              <c:numCache>
                <c:formatCode>#,##0\ [$€-40C]</c:formatCode>
                <c:ptCount val="3"/>
                <c:pt idx="0">
                  <c:v>50000</c:v>
                </c:pt>
                <c:pt idx="1">
                  <c:v>50000</c:v>
                </c:pt>
                <c:pt idx="2">
                  <c:v>50000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Sheet1!$D$2:$D$4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5000</c:v>
                </c:pt>
                <c:pt idx="2">
                  <c:v>5000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World Bank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Sheet1!$E$2:$E$4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30000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South Africa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Sheet1!$F$2:$F$4</c:f>
              <c:numCache>
                <c:formatCode>#,##0\ [$€-40C]</c:formatCode>
                <c:ptCount val="3"/>
                <c:pt idx="0">
                  <c:v>10000</c:v>
                </c:pt>
                <c:pt idx="1">
                  <c:v>5000</c:v>
                </c:pt>
                <c:pt idx="2">
                  <c:v>5000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Sheet1!$G$2:$G$4</c:f>
              <c:numCache>
                <c:formatCode>#,##0\ [$€-40C]</c:formatCode>
                <c:ptCount val="3"/>
                <c:pt idx="0">
                  <c:v>25000</c:v>
                </c:pt>
                <c:pt idx="1">
                  <c:v>25000</c:v>
                </c:pt>
                <c:pt idx="2">
                  <c:v>25000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UK/USA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Sheet1!$H$2:$H$4</c:f>
              <c:numCache>
                <c:formatCode>#,##0\ [$€-40C]</c:formatCode>
                <c:ptCount val="3"/>
                <c:pt idx="0">
                  <c:v>20000</c:v>
                </c:pt>
                <c:pt idx="1">
                  <c:v>15000</c:v>
                </c:pt>
                <c:pt idx="2">
                  <c:v>15000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IMO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Sheet1!$I$2:$I$4</c:f>
              <c:numCache>
                <c:formatCode>#,##0\ [$€-40C]</c:formatCode>
                <c:ptCount val="3"/>
                <c:pt idx="0">
                  <c:v>30000</c:v>
                </c:pt>
                <c:pt idx="1">
                  <c:v>120000</c:v>
                </c:pt>
                <c:pt idx="2">
                  <c:v>120000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JANA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Sheet1!$J$2:$J$4</c:f>
              <c:numCache>
                <c:formatCode>#,##0\ [$€-40C]</c:formatCode>
                <c:ptCount val="3"/>
                <c:pt idx="0">
                  <c:v>5000</c:v>
                </c:pt>
                <c:pt idx="1">
                  <c:v>14400</c:v>
                </c:pt>
                <c:pt idx="2">
                  <c:v>5000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Sheet1!$K$2:$K$4</c:f>
              <c:numCache>
                <c:formatCode>#,##0\ [$€-40C]</c:formatCode>
                <c:ptCount val="3"/>
                <c:pt idx="0">
                  <c:v>0</c:v>
                </c:pt>
                <c:pt idx="1">
                  <c:v>0</c:v>
                </c:pt>
                <c:pt idx="2">
                  <c:v>100000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742848"/>
        <c:axId val="119744384"/>
        <c:axId val="0"/>
      </c:bar3DChart>
      <c:catAx>
        <c:axId val="11974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744384"/>
        <c:crosses val="autoZero"/>
        <c:auto val="1"/>
        <c:lblAlgn val="ctr"/>
        <c:lblOffset val="100"/>
        <c:noMultiLvlLbl val="0"/>
      </c:catAx>
      <c:valAx>
        <c:axId val="119744384"/>
        <c:scaling>
          <c:orientation val="minMax"/>
          <c:min val="0"/>
        </c:scaling>
        <c:delete val="0"/>
        <c:axPos val="l"/>
        <c:majorGridlines/>
        <c:numFmt formatCode="#,##0\ [$€-40C]" sourceLinked="1"/>
        <c:majorTickMark val="out"/>
        <c:minorTickMark val="none"/>
        <c:tickLblPos val="nextTo"/>
        <c:crossAx val="119742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2012 Expenditure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70C0"/>
              </a:solidFill>
            </c:spPr>
          </c:dPt>
          <c:dPt>
            <c:idx val="5"/>
            <c:bubble3D val="0"/>
            <c:spPr>
              <a:solidFill>
                <a:srgbClr val="7030A0"/>
              </a:solidFill>
            </c:spPr>
          </c:dPt>
          <c:cat>
            <c:strRef>
              <c:f>Sheet1!$A$2:$A$8</c:f>
              <c:strCache>
                <c:ptCount val="7"/>
                <c:pt idx="0">
                  <c:v>IALA Secretariat Support</c:v>
                </c:pt>
                <c:pt idx="1">
                  <c:v>Capacity Building</c:v>
                </c:pt>
                <c:pt idx="2">
                  <c:v>Board Activity</c:v>
                </c:pt>
                <c:pt idx="3">
                  <c:v>IALA Committees</c:v>
                </c:pt>
                <c:pt idx="4">
                  <c:v>Academy Related</c:v>
                </c:pt>
                <c:pt idx="5">
                  <c:v>Routine activity</c:v>
                </c:pt>
                <c:pt idx="6">
                  <c:v>Unexpended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0.21</c:v>
                </c:pt>
                <c:pt idx="1">
                  <c:v>0.46</c:v>
                </c:pt>
                <c:pt idx="2">
                  <c:v>5.0000000000000001E-3</c:v>
                </c:pt>
                <c:pt idx="3">
                  <c:v>0.05</c:v>
                </c:pt>
                <c:pt idx="4">
                  <c:v>0.05</c:v>
                </c:pt>
                <c:pt idx="5">
                  <c:v>0.04</c:v>
                </c:pt>
                <c:pt idx="6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50884611645766"/>
          <c:y val="7.2467691399490761E-2"/>
          <c:w val="0.2556522795761641"/>
          <c:h val="0.881388861481979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16/10/2013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03DA-5CE7-466D-BD83-4D9DB4FBB863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65AAF-4837-4BD2-8AAE-907E4BF97A02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1245-477D-466E-B068-729E4308F26A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FF012-61D9-4276-808C-D38FAF9592F1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794D-5C88-4ADF-936E-9BEFA1A9FBC3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28F08-3A8F-442C-BC8C-043B218775B0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FA90-C6D6-481A-9E29-831E24E7E968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2567-F153-42C1-8A06-07D737CF88FA}" type="datetime1">
              <a:rPr lang="en-GB" smtClean="0"/>
              <a:t>16/10/2013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6E11B-F9B1-4296-8AD7-A4FF8898A12C}" type="datetime1">
              <a:rPr lang="en-GB" smtClean="0"/>
              <a:t>16/10/2013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437E2-11F6-4848-84CF-DB695ED0286F}" type="datetime1">
              <a:rPr lang="en-GB" smtClean="0"/>
              <a:t>16/10/2013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C4D2E-216C-4F54-90E3-36ADEC417C9C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0D5D-E457-4FED-9AEF-C418E58EAAF5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F896-9879-460A-B21E-E3F9E514C6E5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50AE3-9E70-4203-914F-983DFA7F45FE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4479-A770-4298-BA77-1CFCAA945438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35EF8-A0BE-4948-B20D-E2407E9A30A4}" type="datetime1">
              <a:rPr lang="en-GB" smtClean="0"/>
              <a:t>16/10/2013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12A8-D2D9-4555-BD83-5EF6C3939E2A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923C2-E0AE-49DF-B45E-8324D1F7FE69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1548-B622-4C2C-A0ED-17AC45E254C6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08D5-30A6-47A9-B0B3-4216535F0EC1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7CEDA-16B9-4CCF-96BA-97E0CDE3B05A}" type="datetime1">
              <a:rPr lang="en-GB" smtClean="0"/>
              <a:t>16/10/2013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58148-8561-4D09-942D-71E4212EC694}" type="datetime1">
              <a:rPr lang="en-GB" smtClean="0"/>
              <a:t>16/10/2013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023EC-1251-4E99-A8AD-5320B89D7DC7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092B0-EF0E-4CA2-A91E-68A88B971EA9}" type="datetime1">
              <a:rPr lang="en-GB" smtClean="0"/>
              <a:t>16/10/2013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D6A9-7479-46FA-977A-2AB772CC5A75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0B675-887F-4E26-B452-F343A409F3AF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8D2BD-43BA-4230-A435-A59D1CEBB74B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86CCE-CD01-466A-85C0-939F3E647BF4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DD14E-3C73-4A81-B977-BA7D2887C905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5E7FF-167D-4A3F-B7A5-9F3E869A7F7D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E641-2D82-402A-9632-E61ABF586E54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B7BF-606D-407A-B6CA-AC85F53D871A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BFEF5-D322-474A-B0C7-CF3C69CD65BF}" type="datetime1">
              <a:rPr lang="en-GB" smtClean="0"/>
              <a:t>16/10/2013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99C8-F2AC-4784-AC27-CE4522E0BC9D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28C38-F11C-4C7D-A5B9-5C6A380AFE96}" type="datetime1">
              <a:rPr lang="en-GB" smtClean="0"/>
              <a:t>16/10/2013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A590B-6B23-4D6F-8431-7E85825F90C4}" type="datetime1">
              <a:rPr lang="en-GB" smtClean="0"/>
              <a:t>16/10/2013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6397-148D-47DD-B2BE-A57B665634D4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3997-B7BE-4452-BE3E-2A8E7597C6F8}" type="datetime1">
              <a:rPr lang="en-GB" smtClean="0"/>
              <a:t>16/10/2013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D40C1-1CD3-4C96-967E-08217B7E7C41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0B1B4-28C1-486A-A93A-3668BB5AAA77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B2D29-6D5E-4D0C-A7EB-C78EDA4210E6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522C-C877-4095-A66D-77422F63452A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45127-9D97-4BCC-9DC2-B5D9D374EAF0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794F6-658A-458A-8548-576778DDCDA5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EAD-751A-40FB-807C-C443347D18BD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E14D07-6243-49BD-A195-72B4A4ED77D1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42923-334F-4E10-B24A-C5DD51B82980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4170-B23F-4252-9250-7298E7EA1094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4075-FF0A-46A5-8720-F81691B2E36E}" type="datetime1">
              <a:rPr lang="en-GB" smtClean="0"/>
              <a:t>16/10/2013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Presentation to PAP-26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Presentation to PAP-26</a:t>
            </a:r>
            <a:br>
              <a:rPr lang="en-GB" dirty="0" smtClean="0"/>
            </a:br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Jean-Charles Leclair – Dean IALA </a:t>
            </a:r>
            <a:r>
              <a:rPr lang="en-GB" dirty="0" smtClean="0"/>
              <a:t>WWA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764704"/>
            <a:ext cx="7772400" cy="792088"/>
          </a:xfrm>
        </p:spPr>
        <p:txBody>
          <a:bodyPr/>
          <a:lstStyle/>
          <a:p>
            <a:r>
              <a:rPr lang="en-GB" dirty="0" smtClean="0"/>
              <a:t>Model Course Update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628800"/>
            <a:ext cx="7772400" cy="4896544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Publications: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Guideline 1100 </a:t>
            </a:r>
            <a:r>
              <a:rPr lang="en-GB" sz="2800" dirty="0" smtClean="0">
                <a:solidFill>
                  <a:schemeClr val="tx1"/>
                </a:solidFill>
              </a:rPr>
              <a:t>on Accreditation </a:t>
            </a:r>
            <a:r>
              <a:rPr lang="en-GB" sz="2800" dirty="0">
                <a:solidFill>
                  <a:schemeClr val="tx1"/>
                </a:solidFill>
              </a:rPr>
              <a:t>and </a:t>
            </a:r>
            <a:r>
              <a:rPr lang="en-GB" sz="2800" dirty="0" smtClean="0">
                <a:solidFill>
                  <a:schemeClr val="tx1"/>
                </a:solidFill>
              </a:rPr>
              <a:t>Approval for AtoN Personnel </a:t>
            </a:r>
            <a:r>
              <a:rPr lang="en-GB" sz="2800" dirty="0" smtClean="0">
                <a:solidFill>
                  <a:schemeClr val="tx1"/>
                </a:solidFill>
              </a:rPr>
              <a:t>published</a:t>
            </a:r>
            <a:endParaRPr lang="en-GB" sz="2800" dirty="0" smtClean="0">
              <a:solidFill>
                <a:schemeClr val="tx1"/>
              </a:solidFill>
            </a:endParaRP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Level 1 – Risk Management Model Course IALA </a:t>
            </a:r>
            <a:r>
              <a:rPr lang="en-GB" sz="2800" dirty="0" smtClean="0">
                <a:solidFill>
                  <a:schemeClr val="tx1"/>
                </a:solidFill>
              </a:rPr>
              <a:t>WWA.L1.3</a:t>
            </a:r>
            <a:endParaRPr lang="en-GB" sz="2800" dirty="0" smtClean="0">
              <a:solidFill>
                <a:schemeClr val="tx1"/>
              </a:solidFill>
            </a:endParaRP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9 Level </a:t>
            </a:r>
            <a:r>
              <a:rPr lang="en-GB" sz="2800" dirty="0" smtClean="0">
                <a:solidFill>
                  <a:schemeClr val="tx1"/>
                </a:solidFill>
              </a:rPr>
              <a:t>2  Technician </a:t>
            </a:r>
            <a:r>
              <a:rPr lang="en-GB" sz="2800" dirty="0" smtClean="0">
                <a:solidFill>
                  <a:schemeClr val="tx1"/>
                </a:solidFill>
              </a:rPr>
              <a:t>courses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All </a:t>
            </a:r>
            <a:r>
              <a:rPr lang="en-GB" sz="3200" dirty="0"/>
              <a:t>available on main IALA and Academy </a:t>
            </a:r>
            <a:r>
              <a:rPr lang="en-GB" sz="3200" dirty="0" smtClean="0"/>
              <a:t>websites</a:t>
            </a:r>
            <a:endParaRPr lang="en-GB" sz="28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3200" dirty="0" smtClean="0"/>
              <a:t>Pending: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Level 1 model course – Introduction to e-Navigation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Final 8 Level 2 courses (total 33)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Updated Level 2 overview (IALA WWA.L2.0 Ed 2)</a:t>
            </a:r>
          </a:p>
          <a:p>
            <a:pPr marL="982980" lvl="1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VTS Train-the-Trainer Guideline also relevant to AtoN training (Reference to be included in E-141 Ed 3)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E50EF-A93B-421B-AE84-B965114588DC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3972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Academy-delivered Courses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 Management workshop Madrid November 2013</a:t>
            </a:r>
          </a:p>
          <a:p>
            <a:r>
              <a:rPr lang="en-GB" dirty="0" smtClean="0"/>
              <a:t>Level 1 course (Modules 1-3) to SW Pacific in PNG November 2013 with AMSA</a:t>
            </a:r>
          </a:p>
          <a:p>
            <a:r>
              <a:rPr lang="en-GB" dirty="0" smtClean="0"/>
              <a:t>Full one-month Level 1 course IALA HQ</a:t>
            </a:r>
          </a:p>
          <a:p>
            <a:pPr lvl="1"/>
            <a:r>
              <a:rPr lang="en-GB" dirty="0" smtClean="0"/>
              <a:t>17 March – 11 April 2014 – pre-qualification now available on the Academy website page (latest news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12 places available for developed States</a:t>
            </a:r>
          </a:p>
          <a:p>
            <a:r>
              <a:rPr lang="en-GB" dirty="0" smtClean="0"/>
              <a:t>Potential to deliver further regional training with assistance from IALA-endorsed experts </a:t>
            </a: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DC24-25C1-4214-A83E-88B074578961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96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dirty="0" smtClean="0"/>
              <a:t>7 VTS experts</a:t>
            </a:r>
          </a:p>
          <a:p>
            <a:r>
              <a:rPr lang="en-GB" sz="4000" dirty="0" smtClean="0"/>
              <a:t>5 e-Navigation experts</a:t>
            </a:r>
          </a:p>
          <a:p>
            <a:r>
              <a:rPr lang="en-GB" sz="4000" dirty="0" smtClean="0"/>
              <a:t>4 AtoN </a:t>
            </a:r>
            <a:r>
              <a:rPr lang="en-GB" sz="4000" dirty="0" smtClean="0"/>
              <a:t>experts</a:t>
            </a:r>
            <a:endParaRPr lang="en-GB" sz="4000" dirty="0" smtClean="0"/>
          </a:p>
          <a:p>
            <a:endParaRPr lang="en-GB" dirty="0"/>
          </a:p>
          <a:p>
            <a:r>
              <a:rPr lang="en-GB" dirty="0" smtClean="0"/>
              <a:t>Details on Academy website/Capacity Building/Experts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9346-E6CE-4396-A794-1DA91F6A7BF7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58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 Plan 2014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47090"/>
              </p:ext>
            </p:extLst>
          </p:nvPr>
        </p:nvGraphicFramePr>
        <p:xfrm>
          <a:off x="457200" y="1935163"/>
          <a:ext cx="8229600" cy="413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2163688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</a:t>
                      </a:r>
                      <a:r>
                        <a:rPr lang="en-GB" baseline="0" dirty="0" smtClean="0"/>
                        <a:t> 1 awareness seminars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2 missions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Other activities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Joint</a:t>
                      </a:r>
                      <a:r>
                        <a:rPr lang="en-GB" baseline="0" dirty="0" smtClean="0"/>
                        <a:t> IALA/IMO/IHO: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Fiji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VTS Forum in India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English speaking African States</a:t>
                      </a:r>
                    </a:p>
                    <a:p>
                      <a:r>
                        <a:rPr lang="en-GB" baseline="0" dirty="0" smtClean="0"/>
                        <a:t>Meso-America and Caribbean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Potential:</a:t>
                      </a:r>
                    </a:p>
                    <a:p>
                      <a:r>
                        <a:rPr lang="en-GB" dirty="0" smtClean="0"/>
                        <a:t>Comoros Islands</a:t>
                      </a:r>
                    </a:p>
                    <a:p>
                      <a:r>
                        <a:rPr lang="en-GB" dirty="0" smtClean="0"/>
                        <a:t>Madagascar</a:t>
                      </a:r>
                    </a:p>
                    <a:p>
                      <a:r>
                        <a:rPr lang="en-GB" dirty="0" smtClean="0"/>
                        <a:t>Tanzania</a:t>
                      </a:r>
                    </a:p>
                    <a:p>
                      <a:r>
                        <a:rPr lang="en-GB" dirty="0" smtClean="0"/>
                        <a:t>West Africa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IMO/IALA </a:t>
                      </a:r>
                      <a:r>
                        <a:rPr lang="en-GB" dirty="0" smtClean="0"/>
                        <a:t>VTS forum:</a:t>
                      </a:r>
                    </a:p>
                    <a:p>
                      <a:r>
                        <a:rPr lang="en-GB" dirty="0" smtClean="0"/>
                        <a:t>Black Sea</a:t>
                      </a:r>
                    </a:p>
                    <a:p>
                      <a:r>
                        <a:rPr lang="en-GB" dirty="0" smtClean="0"/>
                        <a:t>S.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Mediterranean</a:t>
                      </a:r>
                    </a:p>
                    <a:p>
                      <a:r>
                        <a:rPr lang="en-GB" baseline="0" dirty="0" smtClean="0"/>
                        <a:t>(dates to be decided)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Pre Conference seminar</a:t>
                      </a:r>
                      <a:r>
                        <a:rPr lang="en-GB" baseline="0" dirty="0" smtClean="0"/>
                        <a:t> on training and certification of VTS and AtoN personnel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Regional Hydrographic Commissions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VTS/AIS/e-Nav in Japan</a:t>
                      </a: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Stage 2 strategic plan approved at</a:t>
                      </a:r>
                      <a:r>
                        <a:rPr lang="en-GB" baseline="0" dirty="0" smtClean="0"/>
                        <a:t> the 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Board Meeting in October.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0D5D-E457-4FED-9AEF-C418E58EAAF5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455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WWA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50EF-C20E-4232-96B6-D5EB28277A12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r="10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993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Academy’s Task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05865-9EC6-4B5E-B7AE-2C0CE1D636E8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31058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6000" smtClean="0"/>
              <a:t>78 </a:t>
            </a:r>
            <a:r>
              <a:rPr lang="en-GB" sz="6000" dirty="0"/>
              <a:t>States</a:t>
            </a:r>
          </a:p>
          <a:p>
            <a:r>
              <a:rPr lang="en-GB" sz="6000" dirty="0"/>
              <a:t>In 7 Regions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206084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“</a:t>
            </a:r>
            <a:r>
              <a:rPr lang="en-US" sz="2400" b="1" i="1" dirty="0"/>
              <a:t>The IALA World-Wide Academy is the vehicle by which IALA delivers training and capacity building”</a:t>
            </a:r>
          </a:p>
        </p:txBody>
      </p:sp>
    </p:spTree>
    <p:extLst>
      <p:ext uri="{BB962C8B-B14F-4D97-AF65-F5344CB8AC3E}">
        <p14:creationId xmlns:p14="http://schemas.microsoft.com/office/powerpoint/2010/main" val="617252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Academy Update since </a:t>
            </a:r>
            <a:r>
              <a:rPr lang="en-GB" dirty="0" smtClean="0"/>
              <a:t>PAP-25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Capacity </a:t>
            </a:r>
            <a:r>
              <a:rPr lang="en-US" sz="2400" b="1" dirty="0" smtClean="0"/>
              <a:t>Building Stage 1 - Awareness</a:t>
            </a:r>
            <a:endParaRPr lang="en-US" sz="2400" dirty="0" smtClean="0"/>
          </a:p>
          <a:p>
            <a:pPr lvl="1"/>
            <a:r>
              <a:rPr lang="en-US" sz="2000" dirty="0" smtClean="0"/>
              <a:t>Level 1+ awareness seminar to 16 States from South and East Asia – Bangkok June 2013</a:t>
            </a:r>
          </a:p>
          <a:p>
            <a:pPr lvl="1"/>
            <a:r>
              <a:rPr lang="en-US" sz="2000" dirty="0" smtClean="0"/>
              <a:t>Level 1+ awareness seminar to 10 French-speaking African States – Nouakchott, Mauritania end September 2013</a:t>
            </a:r>
          </a:p>
          <a:p>
            <a:pPr lvl="1"/>
            <a:r>
              <a:rPr lang="en-US" sz="2000" dirty="0" smtClean="0"/>
              <a:t>Academy Expert brief Colombia September 2013</a:t>
            </a:r>
          </a:p>
          <a:p>
            <a:pPr lvl="1"/>
            <a:r>
              <a:rPr lang="en-GB" sz="2000" dirty="0"/>
              <a:t>Regional Forum on Vessel Traffic </a:t>
            </a:r>
            <a:r>
              <a:rPr lang="en-GB" sz="2000" dirty="0" smtClean="0"/>
              <a:t>Services Singapore October 2013</a:t>
            </a:r>
          </a:p>
          <a:p>
            <a:pPr lvl="1"/>
            <a:r>
              <a:rPr lang="en-GB" sz="2000" dirty="0" smtClean="0"/>
              <a:t>South Africa and Islands (SAGNEP) October 2013</a:t>
            </a:r>
          </a:p>
          <a:p>
            <a:r>
              <a:rPr lang="en-GB" sz="2400" b="1" dirty="0" smtClean="0"/>
              <a:t>Stage 2 – Needs Assessment</a:t>
            </a:r>
            <a:endParaRPr lang="en-GB" sz="2400" dirty="0" smtClean="0"/>
          </a:p>
          <a:p>
            <a:pPr lvl="1"/>
            <a:r>
              <a:rPr lang="en-GB" sz="2000" dirty="0" smtClean="0"/>
              <a:t>Mauritius March 2013</a:t>
            </a:r>
          </a:p>
          <a:p>
            <a:pPr lvl="1"/>
            <a:r>
              <a:rPr lang="en-GB" sz="2000" dirty="0" smtClean="0"/>
              <a:t>Cameroon October 2013; Vanuatu November 2013</a:t>
            </a:r>
            <a:endParaRPr lang="en-GB" sz="2000" dirty="0"/>
          </a:p>
          <a:p>
            <a:pPr marL="0" indent="0">
              <a:buNone/>
            </a:pPr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3FD4-3935-4A37-86DD-509455363055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389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en-GB" dirty="0" smtClean="0"/>
              <a:t>“Delivering as One”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7544" y="1599497"/>
            <a:ext cx="5256584" cy="4434840"/>
          </a:xfrm>
        </p:spPr>
        <p:txBody>
          <a:bodyPr>
            <a:normAutofit/>
          </a:bodyPr>
          <a:lstStyle/>
          <a:p>
            <a:r>
              <a:rPr lang="en-GB" dirty="0"/>
              <a:t>Academy capacity-building forms part of the United Nations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dirty="0"/>
              <a:t>A</a:t>
            </a:r>
            <a:r>
              <a:rPr lang="en-GB" dirty="0" smtClean="0"/>
              <a:t>im </a:t>
            </a:r>
            <a:r>
              <a:rPr lang="en-GB" dirty="0"/>
              <a:t>to achieve compliance </a:t>
            </a:r>
            <a:r>
              <a:rPr lang="en-GB" dirty="0" smtClean="0"/>
              <a:t>by National Authorities with </a:t>
            </a:r>
            <a:r>
              <a:rPr lang="en-GB" dirty="0"/>
              <a:t>international </a:t>
            </a:r>
            <a:r>
              <a:rPr lang="en-GB" dirty="0" smtClean="0"/>
              <a:t>obligations</a:t>
            </a:r>
          </a:p>
          <a:p>
            <a:r>
              <a:rPr lang="en-GB" dirty="0" smtClean="0"/>
              <a:t>Both IALA and Academy activity very well received by the IMO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262" y="1754027"/>
            <a:ext cx="2822404" cy="3763205"/>
          </a:xfrm>
          <a:ln w="22225">
            <a:solidFill>
              <a:srgbClr val="0070C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4ACD2-D121-4138-B598-B236158856BF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5760640" cy="365125"/>
          </a:xfrm>
        </p:spPr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74" y="5539763"/>
            <a:ext cx="715156" cy="939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644554"/>
            <a:ext cx="640085" cy="8808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426" y="5714021"/>
            <a:ext cx="1971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51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Sponsorship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IFAN confirmed funding beyond 2015</a:t>
            </a:r>
          </a:p>
          <a:p>
            <a:r>
              <a:rPr lang="en-GB" dirty="0" smtClean="0"/>
              <a:t>Sponsorship from France promised for in 2014</a:t>
            </a:r>
          </a:p>
          <a:p>
            <a:r>
              <a:rPr lang="en-GB" dirty="0" smtClean="0"/>
              <a:t>Korea announced sponsorship at Council-55 – details may be forthcoming at Council-56</a:t>
            </a:r>
          </a:p>
          <a:p>
            <a:r>
              <a:rPr lang="en-GB" dirty="0" smtClean="0"/>
              <a:t>IMO indirect sponsorship estimated to be €120,000pa</a:t>
            </a:r>
          </a:p>
          <a:p>
            <a:r>
              <a:rPr lang="en-GB" dirty="0" smtClean="0"/>
              <a:t>Continued in-kind support from Australia; Denmark; Turkey and United Kingdom among others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299C8-F2AC-4784-AC27-CE4522E0BC9D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301208"/>
            <a:ext cx="1588534" cy="80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0251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Sponsorship 2012 – 2014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1402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56D6F-F4C7-4295-830F-83C3215EDD1C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8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/>
          </a:bodyPr>
          <a:lstStyle/>
          <a:p>
            <a:r>
              <a:rPr lang="en-GB" dirty="0" smtClean="0"/>
              <a:t>2013 3Q Expenditure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AE09-EB01-40A3-AF8B-2131B25B667A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9752027"/>
              </p:ext>
            </p:extLst>
          </p:nvPr>
        </p:nvGraphicFramePr>
        <p:xfrm>
          <a:off x="914400" y="1557338"/>
          <a:ext cx="8229600" cy="4824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7882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GB" dirty="0" smtClean="0"/>
              <a:t>Support to IALA Committees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5122912" cy="4726125"/>
          </a:xfrm>
        </p:spPr>
        <p:txBody>
          <a:bodyPr>
            <a:normAutofit/>
          </a:bodyPr>
          <a:lstStyle/>
          <a:p>
            <a:r>
              <a:rPr lang="en-GB" dirty="0"/>
              <a:t>Vessel Traffic Services</a:t>
            </a:r>
          </a:p>
          <a:p>
            <a:r>
              <a:rPr lang="en-GB" dirty="0"/>
              <a:t>e-Navigation</a:t>
            </a:r>
          </a:p>
          <a:p>
            <a:r>
              <a:rPr lang="en-GB" dirty="0"/>
              <a:t>Engineering, Environment and Preservation</a:t>
            </a:r>
          </a:p>
          <a:p>
            <a:r>
              <a:rPr lang="en-GB" dirty="0" smtClean="0"/>
              <a:t>Aids </a:t>
            </a:r>
            <a:r>
              <a:rPr lang="en-GB" dirty="0" smtClean="0"/>
              <a:t>to Navigation Management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Draft IALA Recommendations and Guidelines</a:t>
            </a:r>
          </a:p>
          <a:p>
            <a:r>
              <a:rPr lang="en-GB" sz="3200" dirty="0" smtClean="0">
                <a:solidFill>
                  <a:srgbClr val="FF0000"/>
                </a:solidFill>
              </a:rPr>
              <a:t>Delivered by the </a:t>
            </a:r>
            <a:r>
              <a:rPr lang="en-GB" sz="3200" dirty="0" smtClean="0">
                <a:solidFill>
                  <a:srgbClr val="FF0000"/>
                </a:solidFill>
              </a:rPr>
              <a:t>Academy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28800"/>
            <a:ext cx="2808312" cy="4990952"/>
          </a:xfrm>
        </p:spPr>
      </p:pic>
      <p:sp>
        <p:nvSpPr>
          <p:cNvPr id="4" name="Down Arrow 3"/>
          <p:cNvSpPr/>
          <p:nvPr/>
        </p:nvSpPr>
        <p:spPr>
          <a:xfrm>
            <a:off x="2411760" y="4005064"/>
            <a:ext cx="115212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86639-A265-44C5-A3F9-9CA50F1277BF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823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/>
          <a:lstStyle/>
          <a:p>
            <a:pPr algn="ctr"/>
            <a:r>
              <a:rPr lang="en-GB" dirty="0" smtClean="0"/>
              <a:t>The Academy Strategy to deliver Committee Outputs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2564904"/>
            <a:ext cx="8064896" cy="1224136"/>
          </a:xfrm>
        </p:spPr>
        <p:txBody>
          <a:bodyPr/>
          <a:lstStyle/>
          <a:p>
            <a:r>
              <a:rPr lang="en-GB" dirty="0" smtClean="0"/>
              <a:t>Target senior management in Competent Authorities</a:t>
            </a:r>
          </a:p>
          <a:p>
            <a:r>
              <a:rPr lang="en-GB" dirty="0"/>
              <a:t>Use the IALA </a:t>
            </a:r>
            <a:r>
              <a:rPr lang="en-GB" dirty="0" smtClean="0"/>
              <a:t>toolbox to deliver the message</a:t>
            </a:r>
            <a:endParaRPr lang="en-GB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0E493-4327-45FE-8FB4-15CCBCF36D01}" type="datetime1">
              <a:rPr lang="en-GB" smtClean="0"/>
              <a:t>16/10/2013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to PAP-26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21088"/>
            <a:ext cx="2790461" cy="2092846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11706"/>
            <a:ext cx="2952328" cy="221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3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1508</TotalTime>
  <Words>577</Words>
  <Application>Microsoft Office PowerPoint</Application>
  <PresentationFormat>On-screen Show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Flow</vt:lpstr>
      <vt:lpstr>Custom Design</vt:lpstr>
      <vt:lpstr>1_Custom Design</vt:lpstr>
      <vt:lpstr>2_Custom Design</vt:lpstr>
      <vt:lpstr>Presentation to PAP-26 The Academy</vt:lpstr>
      <vt:lpstr>The Academy’s Task</vt:lpstr>
      <vt:lpstr>Academy Update since PAP-25</vt:lpstr>
      <vt:lpstr>“Delivering as One”</vt:lpstr>
      <vt:lpstr>Sponsorship</vt:lpstr>
      <vt:lpstr>Sponsorship 2012 – 2014</vt:lpstr>
      <vt:lpstr>2013 3Q Expenditure</vt:lpstr>
      <vt:lpstr>Support to IALA Committees</vt:lpstr>
      <vt:lpstr>The Academy Strategy to deliver Committee Outputs</vt:lpstr>
      <vt:lpstr>Model Course Update</vt:lpstr>
      <vt:lpstr>Academy-delivered Courses</vt:lpstr>
      <vt:lpstr>IALA Experts</vt:lpstr>
      <vt:lpstr>Action Plan 2014</vt:lpstr>
      <vt:lpstr>IALA WWA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stephen</cp:lastModifiedBy>
  <cp:revision>323</cp:revision>
  <cp:lastPrinted>2013-08-12T13:04:02Z</cp:lastPrinted>
  <dcterms:created xsi:type="dcterms:W3CDTF">2010-10-18T11:26:06Z</dcterms:created>
  <dcterms:modified xsi:type="dcterms:W3CDTF">2013-10-16T10:01:33Z</dcterms:modified>
</cp:coreProperties>
</file>